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notesMasterIdLst>
    <p:notesMasterId r:id="rId121"/>
  </p:notesMasterIdLst>
  <p:sldIdLst>
    <p:sldId id="256" r:id="rId2"/>
    <p:sldId id="257" r:id="rId3"/>
    <p:sldId id="310" r:id="rId4"/>
    <p:sldId id="311" r:id="rId5"/>
    <p:sldId id="262" r:id="rId6"/>
    <p:sldId id="264" r:id="rId7"/>
    <p:sldId id="313" r:id="rId8"/>
    <p:sldId id="267" r:id="rId9"/>
    <p:sldId id="337" r:id="rId10"/>
    <p:sldId id="277" r:id="rId11"/>
    <p:sldId id="278" r:id="rId12"/>
    <p:sldId id="394" r:id="rId13"/>
    <p:sldId id="279" r:id="rId14"/>
    <p:sldId id="280" r:id="rId15"/>
    <p:sldId id="281" r:id="rId16"/>
    <p:sldId id="321" r:id="rId17"/>
    <p:sldId id="282" r:id="rId18"/>
    <p:sldId id="266" r:id="rId19"/>
    <p:sldId id="338" r:id="rId20"/>
    <p:sldId id="268" r:id="rId21"/>
    <p:sldId id="269" r:id="rId22"/>
    <p:sldId id="314" r:id="rId23"/>
    <p:sldId id="315" r:id="rId24"/>
    <p:sldId id="318" r:id="rId25"/>
    <p:sldId id="317" r:id="rId26"/>
    <p:sldId id="271" r:id="rId27"/>
    <p:sldId id="272" r:id="rId28"/>
    <p:sldId id="273" r:id="rId29"/>
    <p:sldId id="275" r:id="rId30"/>
    <p:sldId id="357" r:id="rId31"/>
    <p:sldId id="283" r:id="rId32"/>
    <p:sldId id="340" r:id="rId33"/>
    <p:sldId id="339" r:id="rId34"/>
    <p:sldId id="373" r:id="rId35"/>
    <p:sldId id="341" r:id="rId36"/>
    <p:sldId id="358" r:id="rId37"/>
    <p:sldId id="324" r:id="rId38"/>
    <p:sldId id="325" r:id="rId39"/>
    <p:sldId id="342" r:id="rId40"/>
    <p:sldId id="363" r:id="rId41"/>
    <p:sldId id="359" r:id="rId42"/>
    <p:sldId id="343" r:id="rId43"/>
    <p:sldId id="333" r:id="rId44"/>
    <p:sldId id="360" r:id="rId45"/>
    <p:sldId id="361" r:id="rId46"/>
    <p:sldId id="299" r:id="rId47"/>
    <p:sldId id="393" r:id="rId48"/>
    <p:sldId id="344" r:id="rId49"/>
    <p:sldId id="284" r:id="rId50"/>
    <p:sldId id="327" r:id="rId51"/>
    <p:sldId id="286" r:id="rId52"/>
    <p:sldId id="326" r:id="rId53"/>
    <p:sldId id="287" r:id="rId54"/>
    <p:sldId id="288" r:id="rId55"/>
    <p:sldId id="362" r:id="rId56"/>
    <p:sldId id="289" r:id="rId57"/>
    <p:sldId id="329" r:id="rId58"/>
    <p:sldId id="364" r:id="rId59"/>
    <p:sldId id="330" r:id="rId60"/>
    <p:sldId id="331" r:id="rId61"/>
    <p:sldId id="332" r:id="rId62"/>
    <p:sldId id="298" r:id="rId63"/>
    <p:sldId id="328" r:id="rId64"/>
    <p:sldId id="366" r:id="rId65"/>
    <p:sldId id="292" r:id="rId66"/>
    <p:sldId id="374" r:id="rId67"/>
    <p:sldId id="293" r:id="rId68"/>
    <p:sldId id="345" r:id="rId69"/>
    <p:sldId id="346" r:id="rId70"/>
    <p:sldId id="367" r:id="rId71"/>
    <p:sldId id="347" r:id="rId72"/>
    <p:sldId id="348" r:id="rId73"/>
    <p:sldId id="368" r:id="rId74"/>
    <p:sldId id="369" r:id="rId75"/>
    <p:sldId id="370" r:id="rId76"/>
    <p:sldId id="371" r:id="rId77"/>
    <p:sldId id="372" r:id="rId78"/>
    <p:sldId id="375" r:id="rId79"/>
    <p:sldId id="376" r:id="rId80"/>
    <p:sldId id="377" r:id="rId81"/>
    <p:sldId id="378" r:id="rId82"/>
    <p:sldId id="379" r:id="rId83"/>
    <p:sldId id="381" r:id="rId84"/>
    <p:sldId id="380" r:id="rId85"/>
    <p:sldId id="383" r:id="rId86"/>
    <p:sldId id="382" r:id="rId87"/>
    <p:sldId id="384" r:id="rId88"/>
    <p:sldId id="386" r:id="rId89"/>
    <p:sldId id="385" r:id="rId90"/>
    <p:sldId id="387" r:id="rId91"/>
    <p:sldId id="294" r:id="rId92"/>
    <p:sldId id="291" r:id="rId93"/>
    <p:sldId id="295" r:id="rId94"/>
    <p:sldId id="296" r:id="rId95"/>
    <p:sldId id="300" r:id="rId96"/>
    <p:sldId id="365" r:id="rId97"/>
    <p:sldId id="388" r:id="rId98"/>
    <p:sldId id="334" r:id="rId99"/>
    <p:sldId id="349" r:id="rId100"/>
    <p:sldId id="350" r:id="rId101"/>
    <p:sldId id="304" r:id="rId102"/>
    <p:sldId id="389" r:id="rId103"/>
    <p:sldId id="301" r:id="rId104"/>
    <p:sldId id="352" r:id="rId105"/>
    <p:sldId id="351" r:id="rId106"/>
    <p:sldId id="305" r:id="rId107"/>
    <p:sldId id="356" r:id="rId108"/>
    <p:sldId id="336" r:id="rId109"/>
    <p:sldId id="353" r:id="rId110"/>
    <p:sldId id="354" r:id="rId111"/>
    <p:sldId id="355" r:id="rId112"/>
    <p:sldId id="306" r:id="rId113"/>
    <p:sldId id="390" r:id="rId114"/>
    <p:sldId id="335" r:id="rId115"/>
    <p:sldId id="391" r:id="rId116"/>
    <p:sldId id="392" r:id="rId117"/>
    <p:sldId id="307" r:id="rId118"/>
    <p:sldId id="308" r:id="rId119"/>
    <p:sldId id="309" r:id="rId120"/>
  </p:sldIdLst>
  <p:sldSz cx="9144000" cy="6858000" type="screen4x3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Franklin Gothic Medium" panose="020B0603020102020204" pitchFamily="34" charset="0"/>
        <a:ea typeface="楷体_GB2312" pitchFamily="49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Franklin Gothic Medium" panose="020B0603020102020204" pitchFamily="34" charset="0"/>
        <a:ea typeface="楷体_GB2312" pitchFamily="49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Franklin Gothic Medium" panose="020B0603020102020204" pitchFamily="34" charset="0"/>
        <a:ea typeface="楷体_GB2312" pitchFamily="49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Franklin Gothic Medium" panose="020B0603020102020204" pitchFamily="34" charset="0"/>
        <a:ea typeface="楷体_GB2312" pitchFamily="49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Franklin Gothic Medium" panose="020B0603020102020204" pitchFamily="34" charset="0"/>
        <a:ea typeface="楷体_GB2312" pitchFamily="49" charset="-122"/>
        <a:cs typeface="+mn-cs"/>
      </a:defRPr>
    </a:lvl5pPr>
    <a:lvl6pPr marL="2286000" algn="l" defTabSz="914400" rtl="0" eaLnBrk="1" latinLnBrk="0" hangingPunct="1">
      <a:defRPr sz="2400" b="1" kern="1200">
        <a:solidFill>
          <a:schemeClr val="tx1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Franklin Gothic Medium" panose="020B0603020102020204" pitchFamily="34" charset="0"/>
        <a:ea typeface="楷体_GB2312" pitchFamily="49" charset="-122"/>
        <a:cs typeface="+mn-cs"/>
      </a:defRPr>
    </a:lvl6pPr>
    <a:lvl7pPr marL="2743200" algn="l" defTabSz="914400" rtl="0" eaLnBrk="1" latinLnBrk="0" hangingPunct="1">
      <a:defRPr sz="2400" b="1" kern="1200">
        <a:solidFill>
          <a:schemeClr val="tx1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Franklin Gothic Medium" panose="020B0603020102020204" pitchFamily="34" charset="0"/>
        <a:ea typeface="楷体_GB2312" pitchFamily="49" charset="-122"/>
        <a:cs typeface="+mn-cs"/>
      </a:defRPr>
    </a:lvl7pPr>
    <a:lvl8pPr marL="3200400" algn="l" defTabSz="914400" rtl="0" eaLnBrk="1" latinLnBrk="0" hangingPunct="1">
      <a:defRPr sz="2400" b="1" kern="1200">
        <a:solidFill>
          <a:schemeClr val="tx1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Franklin Gothic Medium" panose="020B0603020102020204" pitchFamily="34" charset="0"/>
        <a:ea typeface="楷体_GB2312" pitchFamily="49" charset="-122"/>
        <a:cs typeface="+mn-cs"/>
      </a:defRPr>
    </a:lvl8pPr>
    <a:lvl9pPr marL="3657600" algn="l" defTabSz="914400" rtl="0" eaLnBrk="1" latinLnBrk="0" hangingPunct="1">
      <a:defRPr sz="2400" b="1" kern="1200">
        <a:solidFill>
          <a:schemeClr val="tx1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Franklin Gothic Medium" panose="020B0603020102020204" pitchFamily="34" charset="0"/>
        <a:ea typeface="楷体_GB2312" pitchFamily="49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FFFF"/>
    <a:srgbClr val="CFCFCF"/>
    <a:srgbClr val="C5C5C5"/>
    <a:srgbClr val="DDDDDD"/>
    <a:srgbClr val="000000"/>
    <a:srgbClr val="660066"/>
    <a:srgbClr val="FF0000"/>
    <a:srgbClr val="CC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74" autoAdjust="0"/>
    <p:restoredTop sz="87534" autoAdjust="0"/>
  </p:normalViewPr>
  <p:slideViewPr>
    <p:cSldViewPr>
      <p:cViewPr varScale="1">
        <p:scale>
          <a:sx n="63" d="100"/>
          <a:sy n="63" d="100"/>
        </p:scale>
        <p:origin x="1400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747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viewProps" Target="view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theme" Target="theme/theme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E39911F9-7BD6-445E-AC7A-FA19B83148B8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="0">
                <a:effectLst/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endParaRPr lang="en-US" altLang="zh-CN"/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DF5115FA-7B44-4DE6-B0CC-433DCDEB8057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>
                <a:effectLst/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endParaRPr lang="en-US" altLang="zh-CN"/>
          </a:p>
        </p:txBody>
      </p:sp>
      <p:sp>
        <p:nvSpPr>
          <p:cNvPr id="6148" name="Rectangle 4">
            <a:extLst>
              <a:ext uri="{FF2B5EF4-FFF2-40B4-BE49-F238E27FC236}">
                <a16:creationId xmlns:a16="http://schemas.microsoft.com/office/drawing/2014/main" id="{3D500032-2D14-4747-8AA7-F732552DF8EA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6149" name="Rectangle 5">
            <a:extLst>
              <a:ext uri="{FF2B5EF4-FFF2-40B4-BE49-F238E27FC236}">
                <a16:creationId xmlns:a16="http://schemas.microsoft.com/office/drawing/2014/main" id="{F6705341-D6D6-46B9-AE0F-E2D7E98E102C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</a:p>
        </p:txBody>
      </p:sp>
      <p:sp>
        <p:nvSpPr>
          <p:cNvPr id="6150" name="Rectangle 6">
            <a:extLst>
              <a:ext uri="{FF2B5EF4-FFF2-40B4-BE49-F238E27FC236}">
                <a16:creationId xmlns:a16="http://schemas.microsoft.com/office/drawing/2014/main" id="{AD9DFBEB-A1E6-483B-8EFA-37025C6A0A8C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b="0">
                <a:effectLst/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endParaRPr lang="en-US" altLang="zh-CN"/>
          </a:p>
        </p:txBody>
      </p:sp>
      <p:sp>
        <p:nvSpPr>
          <p:cNvPr id="6151" name="Rectangle 7">
            <a:extLst>
              <a:ext uri="{FF2B5EF4-FFF2-40B4-BE49-F238E27FC236}">
                <a16:creationId xmlns:a16="http://schemas.microsoft.com/office/drawing/2014/main" id="{FEC9A184-9DC1-4C9C-92E6-B6C5D6AC18B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0">
                <a:effectLst/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fld id="{4C78E1C5-033E-4BDA-BEB0-52CA1F12A2F7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路由协议</a:t>
            </a:r>
            <a:endParaRPr lang="en-US" altLang="zh-CN" dirty="0"/>
          </a:p>
          <a:p>
            <a:r>
              <a:rPr lang="zh-CN" altLang="en-US" dirty="0"/>
              <a:t>域内和域间路由</a:t>
            </a:r>
            <a:endParaRPr lang="en-US" altLang="zh-CN" dirty="0"/>
          </a:p>
          <a:p>
            <a:r>
              <a:rPr lang="zh-CN" altLang="en-US" dirty="0"/>
              <a:t>距离向量路由，链路状态路由  路径向量路由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78E1C5-033E-4BDA-BEB0-52CA1F12A2F7}" type="slidenum">
              <a:rPr lang="en-US" altLang="zh-CN" smtClean="0"/>
              <a:pPr/>
              <a:t>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109326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特定项目请求</a:t>
            </a:r>
            <a:r>
              <a:rPr lang="en-US" altLang="zh-CN" dirty="0"/>
              <a:t>/</a:t>
            </a:r>
            <a:r>
              <a:rPr lang="zh-CN" altLang="en-US" dirty="0"/>
              <a:t>所有项目请求， 询问的响应，非询问响应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78E1C5-033E-4BDA-BEB0-52CA1F12A2F7}" type="slidenum">
              <a:rPr lang="en-US" altLang="zh-CN" smtClean="0"/>
              <a:pPr/>
              <a:t>21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913710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发现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78E1C5-033E-4BDA-BEB0-52CA1F12A2F7}" type="slidenum">
              <a:rPr lang="en-US" altLang="zh-CN" smtClean="0"/>
              <a:pPr/>
              <a:t>22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910353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本地局域网</a:t>
            </a:r>
            <a:r>
              <a:rPr lang="en-US" altLang="zh-CN" sz="1200" dirty="0">
                <a:solidFill>
                  <a:srgbClr val="00FFFF"/>
                </a:solidFill>
              </a:rPr>
              <a:t>10.1.1.0 </a:t>
            </a:r>
            <a:r>
              <a:rPr lang="zh-CN" altLang="en-US" sz="1200" dirty="0">
                <a:solidFill>
                  <a:srgbClr val="00FFFF"/>
                </a:solidFill>
              </a:rPr>
              <a:t>，</a:t>
            </a:r>
            <a:r>
              <a:rPr lang="en-US" altLang="zh-CN" sz="1200" dirty="0">
                <a:solidFill>
                  <a:srgbClr val="00FFFF"/>
                </a:solidFill>
              </a:rPr>
              <a:t>Pref </a:t>
            </a:r>
            <a:r>
              <a:rPr lang="zh-CN" altLang="en-US" sz="1200" dirty="0">
                <a:solidFill>
                  <a:srgbClr val="00FFFF"/>
                </a:solidFill>
              </a:rPr>
              <a:t>用于多路由协议中的优先级，值越小则优先级越高，</a:t>
            </a:r>
            <a:r>
              <a:rPr lang="en-US" altLang="zh-CN" sz="1200" dirty="0">
                <a:solidFill>
                  <a:srgbClr val="00FFFF"/>
                </a:solidFill>
              </a:rPr>
              <a:t>0</a:t>
            </a:r>
            <a:r>
              <a:rPr lang="zh-CN" altLang="en-US" sz="1200" dirty="0">
                <a:solidFill>
                  <a:srgbClr val="00FFFF"/>
                </a:solidFill>
              </a:rPr>
              <a:t>表示直接路由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78E1C5-033E-4BDA-BEB0-52CA1F12A2F7}" type="slidenum">
              <a:rPr lang="en-US" altLang="zh-CN" smtClean="0"/>
              <a:pPr/>
              <a:t>23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7678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RFC 1058: section 3.4.2</a:t>
            </a:r>
            <a:r>
              <a:rPr lang="zh-CN" altLang="en-US" sz="12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，“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在路由设置两个虚拟接口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192.168.0.1(/24)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及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192.168.1.1(/24)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如果从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192.168.0.0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网络访问路由器该路由的主接口就是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192.168.0.1,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如果通过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192.168.1.0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网络访问该路由器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,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该路由器的主接口为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192.168.1.1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”</a:t>
            </a:r>
            <a:endParaRPr lang="en-US" altLang="zh-CN" sz="1200" dirty="0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78E1C5-033E-4BDA-BEB0-52CA1F12A2F7}" type="slidenum">
              <a:rPr lang="en-US" altLang="zh-CN" smtClean="0"/>
              <a:pPr/>
              <a:t>24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198994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记住</a:t>
            </a:r>
            <a:r>
              <a:rPr lang="en-US" altLang="zh-CN" sz="1200" dirty="0">
                <a:solidFill>
                  <a:srgbClr val="00FFFF"/>
                </a:solidFill>
              </a:rPr>
              <a:t>Update the entry’s metric = min ( metric + 1, 16 )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78E1C5-033E-4BDA-BEB0-52CA1F12A2F7}" type="slidenum">
              <a:rPr lang="en-US" altLang="zh-CN" smtClean="0"/>
              <a:pPr/>
              <a:t>25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675897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AD72CB54-80A0-424A-ABE9-738F341A995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4D1C713-BEAB-4D6E-8537-CF1A2BD121D3}" type="slidenum">
              <a:rPr lang="en-US" altLang="zh-CN"/>
              <a:pPr/>
              <a:t>29</a:t>
            </a:fld>
            <a:endParaRPr lang="en-US" altLang="zh-CN"/>
          </a:p>
        </p:txBody>
      </p:sp>
      <p:sp>
        <p:nvSpPr>
          <p:cNvPr id="25602" name="Rectangle 2">
            <a:extLst>
              <a:ext uri="{FF2B5EF4-FFF2-40B4-BE49-F238E27FC236}">
                <a16:creationId xmlns:a16="http://schemas.microsoft.com/office/drawing/2014/main" id="{AD74E10B-BBD3-4A4F-8402-39B99730EE9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3" name="Rectangle 3">
            <a:extLst>
              <a:ext uri="{FF2B5EF4-FFF2-40B4-BE49-F238E27FC236}">
                <a16:creationId xmlns:a16="http://schemas.microsoft.com/office/drawing/2014/main" id="{E83B0C4F-4E9F-4E93-9D2F-273B7421E0F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1.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更新计时器（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update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）：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30S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更新路由表；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2.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无效计时器（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invalid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）：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180S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不刷新则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将该路由条目的度量值设置为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16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；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3.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刷新计时器（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flush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）：默认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240S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，比无效计时器长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60S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，刷新后路由条目则删除；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4.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抑制计时器（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Hold-down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）：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180S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。当收到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update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时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AD72CB54-80A0-424A-ABE9-738F341A995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4D1C713-BEAB-4D6E-8537-CF1A2BD121D3}" type="slidenum">
              <a:rPr lang="en-US" altLang="zh-CN"/>
              <a:pPr/>
              <a:t>30</a:t>
            </a:fld>
            <a:endParaRPr lang="en-US" altLang="zh-CN"/>
          </a:p>
        </p:txBody>
      </p:sp>
      <p:sp>
        <p:nvSpPr>
          <p:cNvPr id="25602" name="Rectangle 2">
            <a:extLst>
              <a:ext uri="{FF2B5EF4-FFF2-40B4-BE49-F238E27FC236}">
                <a16:creationId xmlns:a16="http://schemas.microsoft.com/office/drawing/2014/main" id="{AD74E10B-BBD3-4A4F-8402-39B99730EE9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3" name="Rectangle 3">
            <a:extLst>
              <a:ext uri="{FF2B5EF4-FFF2-40B4-BE49-F238E27FC236}">
                <a16:creationId xmlns:a16="http://schemas.microsoft.com/office/drawing/2014/main" id="{E83B0C4F-4E9F-4E93-9D2F-273B7421E0F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528887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dirty="0"/>
              <a:t>Family = 0xFFFF</a:t>
            </a:r>
            <a:r>
              <a:rPr lang="zh-CN" altLang="en-US" sz="1200" dirty="0"/>
              <a:t>时，报文为专门的鉴别信息，</a:t>
            </a:r>
            <a:r>
              <a:rPr lang="en-US" altLang="zh-CN" sz="1200" dirty="0"/>
              <a:t>16</a:t>
            </a:r>
            <a:r>
              <a:rPr lang="zh-CN" altLang="en-US" sz="1200" dirty="0"/>
              <a:t>字节，同时</a:t>
            </a:r>
            <a:r>
              <a:rPr lang="en-US" altLang="zh-CN" sz="1200" dirty="0"/>
              <a:t>Route tag</a:t>
            </a:r>
            <a:r>
              <a:rPr lang="zh-CN" altLang="en-US" sz="1200" dirty="0"/>
              <a:t>字段被替换为鉴别类型 指明鉴别的协议</a:t>
            </a:r>
            <a:endParaRPr lang="en-US" altLang="zh-CN" sz="1200" dirty="0"/>
          </a:p>
          <a:p>
            <a:r>
              <a:rPr lang="en-US" altLang="zh-CN" sz="1200" dirty="0">
                <a:solidFill>
                  <a:srgbClr val="FFFF00"/>
                </a:solidFill>
              </a:rPr>
              <a:t>Multicasting </a:t>
            </a:r>
            <a:r>
              <a:rPr lang="en-US" altLang="zh-CN" sz="1200" dirty="0"/>
              <a:t>224.0.0.9 (all-router,</a:t>
            </a:r>
            <a:r>
              <a:rPr lang="zh-CN" altLang="en-US" sz="1200" dirty="0"/>
              <a:t>全路由器</a:t>
            </a:r>
            <a:r>
              <a:rPr lang="en-US" altLang="zh-CN" sz="1200" dirty="0"/>
              <a:t>)</a:t>
            </a:r>
            <a:r>
              <a:rPr lang="zh-CN" altLang="en-US" sz="1200" dirty="0">
                <a:solidFill>
                  <a:srgbClr val="FFFF00"/>
                </a:solidFill>
              </a:rPr>
              <a:t>用来把报文传送给路由器，而不用包含主机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78E1C5-033E-4BDA-BEB0-52CA1F12A2F7}" type="slidenum">
              <a:rPr lang="en-US" altLang="zh-CN" smtClean="0"/>
              <a:pPr/>
              <a:t>31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961324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Next hop</a:t>
            </a:r>
            <a:r>
              <a:rPr lang="zh-CN" altLang="en-US" dirty="0"/>
              <a:t>指明下一跳必须发往的地址，无论是否在一个</a:t>
            </a:r>
            <a:r>
              <a:rPr lang="en-US" altLang="zh-CN" dirty="0"/>
              <a:t>AS</a:t>
            </a:r>
            <a:r>
              <a:rPr lang="zh-CN" altLang="en-US" dirty="0"/>
              <a:t>内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78E1C5-033E-4BDA-BEB0-52CA1F12A2F7}" type="slidenum">
              <a:rPr lang="en-US" altLang="zh-CN" smtClean="0"/>
              <a:pPr/>
              <a:t>33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075921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每个结点掌握全局信息，通过每个结点贡献自己的局部知识，来构建全局知识，就像共用一个地图，每个人的位置不同，走的路径也不一样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78E1C5-033E-4BDA-BEB0-52CA1F12A2F7}" type="slidenum">
              <a:rPr lang="en-US" altLang="zh-CN" smtClean="0"/>
              <a:pPr/>
              <a:t>35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621897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生成路由表的特征：收敛，成本，可扩展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78E1C5-033E-4BDA-BEB0-52CA1F12A2F7}" type="slidenum">
              <a:rPr lang="en-US" altLang="zh-CN" smtClean="0"/>
              <a:pPr/>
              <a:t>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315471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拓扑必须是动态更新的，如何扩展到全局？四组动作</a:t>
            </a:r>
            <a:r>
              <a:rPr lang="en-US" altLang="zh-CN" dirty="0"/>
              <a:t>:LSA, flooding, </a:t>
            </a:r>
            <a:r>
              <a:rPr lang="en-US" altLang="zh-CN" sz="1200" dirty="0"/>
              <a:t>SPF tree </a:t>
            </a:r>
            <a:r>
              <a:rPr lang="en-US" altLang="zh-CN" sz="1200" dirty="0">
                <a:sym typeface="Wingdings" panose="05000000000000000000" pitchFamily="2" charset="2"/>
              </a:rPr>
              <a:t> Routing table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78E1C5-033E-4BDA-BEB0-52CA1F12A2F7}" type="slidenum">
              <a:rPr lang="en-US" altLang="zh-CN" smtClean="0"/>
              <a:pPr/>
              <a:t>36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3359498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有向图，同一个链路两个方向的代价是不同的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78E1C5-033E-4BDA-BEB0-52CA1F12A2F7}" type="slidenum">
              <a:rPr lang="en-US" altLang="zh-CN" smtClean="0"/>
              <a:pPr/>
              <a:t>37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0311252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在一个链路状态协议中，路由器并不与其邻站交换距离信息。它采用的是每个路由器主 动地测试与其邻站相连链路的状态，将这些信息发送给它的其他邻站，而邻站将这些信息在 自治系统中传播出去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78E1C5-033E-4BDA-BEB0-52CA1F12A2F7}" type="slidenum">
              <a:rPr lang="en-US" altLang="zh-CN" smtClean="0"/>
              <a:pPr/>
              <a:t>38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0232589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ISIS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属于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ISO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协议簇，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CONS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（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Connection Network Server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）面向连接网络服务，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CLNS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（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Connectionless Network Server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）无连接网络服务，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ISIS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是无连接网络服务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CLNS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的一部分，用于动态路由数据包，为中间系统的路由协议，类似于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IP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中的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OSPF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；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CLNS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由以下三个协议构成：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CLNP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：类似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TCP/IP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中的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IP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协议。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IP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协议为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TCP/IP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传输层服务。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CLNP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为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OSI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传输层服务。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ISIS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：中间系统的路由协议，类似于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IP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中的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OSPF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ES-IS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：主机系统与中间系统间的协议，就像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IP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中的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ARP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ICMP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等。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78E1C5-033E-4BDA-BEB0-52CA1F12A2F7}" type="slidenum">
              <a:rPr lang="en-US" altLang="zh-CN" smtClean="0"/>
              <a:pPr/>
              <a:t>39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2268852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ISIS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属于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ISO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协议簇，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CONS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（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Connection Network Server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）面向连接网络服务，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CLNS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（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Connectionless Network Server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）无连接网络服务，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ISIS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是无连接网络服务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CLNS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的一部分，用于动态路由数据包，为中间系统的路由协议，类似于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IP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中的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OSPF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78E1C5-033E-4BDA-BEB0-52CA1F12A2F7}" type="slidenum">
              <a:rPr lang="en-US" altLang="zh-CN" smtClean="0"/>
              <a:pPr/>
              <a:t>40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9725869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OSPF</a:t>
            </a:r>
            <a:r>
              <a:rPr lang="zh-CN" altLang="en-US" sz="1200" b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中用来与邻居交互的五个包，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Hello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用来发现并维持邻居，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DD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用来描述本地的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LSDB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信息，即和邻居互通有无，只携带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LSA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的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Header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LSR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用于请求邻居的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LSA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LSU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用于发送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LSA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具体信息给邻居，或者用于洪泛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LSA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，或者用于隐式回应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LSU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报文，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LSAck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用于回应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LSU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报文。</a:t>
            </a:r>
            <a:endParaRPr lang="zh-CN" altLang="en-US" sz="1200" b="1" kern="1200" dirty="0"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78E1C5-033E-4BDA-BEB0-52CA1F12A2F7}" type="slidenum">
              <a:rPr lang="en-US" altLang="zh-CN" smtClean="0"/>
              <a:pPr/>
              <a:t>42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0353138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收到所有的</a:t>
            </a:r>
            <a:r>
              <a:rPr lang="en-US" altLang="zh-CN" dirty="0"/>
              <a:t>LSP</a:t>
            </a:r>
            <a:r>
              <a:rPr lang="zh-CN" altLang="en-US" dirty="0"/>
              <a:t>后，各个结点就会有一个完整拓扑的副本，但要找到到其它所有结点的最短路径，还需要使用最短路径树</a:t>
            </a:r>
            <a:r>
              <a:rPr lang="en-US" altLang="zh-CN" dirty="0"/>
              <a:t>SPT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78E1C5-033E-4BDA-BEB0-52CA1F12A2F7}" type="slidenum">
              <a:rPr lang="en-US" altLang="zh-CN" smtClean="0"/>
              <a:pPr/>
              <a:t>43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9619774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78E1C5-033E-4BDA-BEB0-52CA1F12A2F7}" type="slidenum">
              <a:rPr lang="en-US" altLang="zh-CN" smtClean="0"/>
              <a:pPr/>
              <a:t>44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3415892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78E1C5-033E-4BDA-BEB0-52CA1F12A2F7}" type="slidenum">
              <a:rPr lang="en-US" altLang="zh-CN" smtClean="0"/>
              <a:pPr/>
              <a:t>45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2736030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兰色表示路径</a:t>
            </a:r>
            <a:r>
              <a:rPr lang="en-US" altLang="zh-CN" dirty="0"/>
              <a:t>{s}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78E1C5-033E-4BDA-BEB0-52CA1F12A2F7}" type="slidenum">
              <a:rPr lang="en-US" altLang="zh-CN" smtClean="0"/>
              <a:pPr/>
              <a:t>46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566177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几种路由协议的三个指标和比较 定性和定量分析：为什么</a:t>
            </a:r>
            <a:r>
              <a:rPr lang="en-US" altLang="zh-CN" dirty="0" err="1"/>
              <a:t>Ospf</a:t>
            </a:r>
            <a:r>
              <a:rPr lang="zh-CN" altLang="en-US" dirty="0"/>
              <a:t>快，经过多少节点 必考</a:t>
            </a:r>
            <a:r>
              <a:rPr lang="en-US" altLang="zh-CN" dirty="0"/>
              <a:t>***********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78E1C5-033E-4BDA-BEB0-52CA1F12A2F7}" type="slidenum">
              <a:rPr lang="en-US" altLang="zh-CN" smtClean="0"/>
              <a:pPr/>
              <a:t>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4779717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兰色表示路径</a:t>
            </a:r>
            <a:r>
              <a:rPr lang="en-US" altLang="zh-CN" dirty="0"/>
              <a:t>{s}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78E1C5-033E-4BDA-BEB0-52CA1F12A2F7}" type="slidenum">
              <a:rPr lang="en-US" altLang="zh-CN" smtClean="0"/>
              <a:pPr/>
              <a:t>47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0180118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 OSPF</a:t>
            </a:r>
            <a:r>
              <a:rPr lang="zh-CN" altLang="en-US" dirty="0"/>
              <a:t>直接使用</a:t>
            </a:r>
            <a:r>
              <a:rPr lang="en-US" altLang="zh-CN" dirty="0"/>
              <a:t>IP</a:t>
            </a:r>
            <a:r>
              <a:rPr lang="zh-CN" altLang="en-US" dirty="0"/>
              <a:t>。也就是说，它并不使用</a:t>
            </a:r>
            <a:r>
              <a:rPr lang="en-US" altLang="zh-CN" dirty="0"/>
              <a:t>UDP</a:t>
            </a:r>
            <a:r>
              <a:rPr lang="zh-CN" altLang="en-US" dirty="0"/>
              <a:t>或</a:t>
            </a:r>
            <a:r>
              <a:rPr lang="en-US" altLang="zh-CN" dirty="0"/>
              <a:t>TCP</a:t>
            </a:r>
            <a:r>
              <a:rPr lang="zh-CN" altLang="en-US" dirty="0"/>
              <a:t>。对于</a:t>
            </a:r>
            <a:r>
              <a:rPr lang="en-US" altLang="zh-CN" dirty="0"/>
              <a:t>IP</a:t>
            </a:r>
            <a:r>
              <a:rPr lang="zh-CN" altLang="en-US" dirty="0"/>
              <a:t>首部的</a:t>
            </a:r>
            <a:r>
              <a:rPr lang="en-US" altLang="zh-CN" dirty="0"/>
              <a:t>protocol</a:t>
            </a:r>
            <a:r>
              <a:rPr lang="zh-CN" altLang="en-US" dirty="0"/>
              <a:t>字段，</a:t>
            </a:r>
            <a:r>
              <a:rPr lang="en-US" altLang="zh-CN" dirty="0"/>
              <a:t>OSPF</a:t>
            </a:r>
            <a:r>
              <a:rPr lang="zh-CN" altLang="en-US" dirty="0"/>
              <a:t>有其自己的值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78E1C5-033E-4BDA-BEB0-52CA1F12A2F7}" type="slidenum">
              <a:rPr lang="en-US" altLang="zh-CN" smtClean="0"/>
              <a:pPr/>
              <a:t>49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2964812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为了更加有效地处理路由选择问题，</a:t>
            </a:r>
            <a:r>
              <a:rPr lang="en-US" altLang="zh-CN" dirty="0"/>
              <a:t>OSPF</a:t>
            </a:r>
            <a:r>
              <a:rPr lang="zh-CN" altLang="en-US" dirty="0"/>
              <a:t>把一个自治系统划分为若干区域，洪泛仅限在</a:t>
            </a:r>
            <a:r>
              <a:rPr lang="en-US" altLang="zh-CN" dirty="0"/>
              <a:t>area</a:t>
            </a:r>
            <a:r>
              <a:rPr lang="zh-CN" altLang="en-US" dirty="0"/>
              <a:t>内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78E1C5-033E-4BDA-BEB0-52CA1F12A2F7}" type="slidenum">
              <a:rPr lang="en-US" altLang="zh-CN" smtClean="0"/>
              <a:pPr/>
              <a:t>50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0453516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area</a:t>
            </a:r>
            <a:r>
              <a:rPr lang="zh-CN" altLang="en-US" dirty="0"/>
              <a:t>，就是包含在自治系统中的一些网络、主机和路由器的集合，一个区域内的路由器使用洪泛法传送路由选择信息，区域边界有一类特殊路由器即区域边界路由器，还有一个特殊区域</a:t>
            </a:r>
            <a:r>
              <a:rPr lang="en-US" altLang="zh-CN" dirty="0"/>
              <a:t>area 0</a:t>
            </a:r>
            <a:r>
              <a:rPr lang="zh-CN" altLang="en-US" dirty="0"/>
              <a:t>称为主干</a:t>
            </a:r>
            <a:r>
              <a:rPr lang="en-US" altLang="zh-CN" dirty="0"/>
              <a:t>backbone</a:t>
            </a:r>
            <a:r>
              <a:rPr lang="zh-CN" altLang="en-US" dirty="0"/>
              <a:t>，其它所有区域必须连接到主干上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78E1C5-033E-4BDA-BEB0-52CA1F12A2F7}" type="slidenum">
              <a:rPr lang="en-US" altLang="zh-CN" smtClean="0"/>
              <a:pPr/>
              <a:t>51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513825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Area 0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叫做骨干区域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backbone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，</a:t>
            </a:r>
            <a:r>
              <a:rPr lang="zh-CN" altLang="en-US" dirty="0"/>
              <a:t>其它所有区域必须连接到主干上，</a:t>
            </a:r>
            <a:r>
              <a:rPr lang="en-US" altLang="zh-CN" dirty="0"/>
              <a:t>area 0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中间传输的是</a:t>
            </a:r>
            <a:r>
              <a:rPr lang="en-US" altLang="zh-CN" dirty="0"/>
              <a:t>Link State Packet</a:t>
            </a:r>
            <a:r>
              <a:rPr lang="zh-CN" altLang="en-US" dirty="0"/>
              <a:t>，链路状态分组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信息，非骨干区域之间传递的是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LSA(</a:t>
            </a:r>
            <a:r>
              <a:rPr lang="en-US" altLang="zh-CN" dirty="0"/>
              <a:t>Link State Advertisement</a:t>
            </a:r>
            <a:r>
              <a:rPr lang="zh-CN" altLang="en-US" dirty="0"/>
              <a:t>，链路状态通告</a:t>
            </a:r>
            <a:r>
              <a:rPr lang="en-US" altLang="zh-CN" dirty="0"/>
              <a:t>)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信息，区域必须相连接，骨干和区域之间可以创建虚链路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78E1C5-033E-4BDA-BEB0-52CA1F12A2F7}" type="slidenum">
              <a:rPr lang="en-US" altLang="zh-CN" smtClean="0"/>
              <a:pPr/>
              <a:t>52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0321755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给每个接口指派一个无维数的费用。可以通过吞吐率、往返时间、可靠性或其他性能 来进行指派。可以给每个</a:t>
            </a:r>
            <a:r>
              <a:rPr lang="en-US" altLang="zh-CN" dirty="0"/>
              <a:t>I P</a:t>
            </a:r>
            <a:r>
              <a:rPr lang="zh-CN" altLang="en-US" dirty="0"/>
              <a:t>服务类型指派一个单独的费用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78E1C5-033E-4BDA-BEB0-52CA1F12A2F7}" type="slidenum">
              <a:rPr lang="en-US" altLang="zh-CN" smtClean="0"/>
              <a:pPr/>
              <a:t>53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8384160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虚拟链路，两个路由器之间的链路断开时，管理员在他们之间用一条更长的路径</a:t>
            </a:r>
            <a:r>
              <a:rPr lang="en-US" altLang="zh-CN" dirty="0"/>
              <a:t>(</a:t>
            </a:r>
            <a:r>
              <a:rPr lang="zh-CN" altLang="en-US" dirty="0"/>
              <a:t>可能通过好几个路由器</a:t>
            </a:r>
            <a:r>
              <a:rPr lang="en-US" altLang="zh-CN" dirty="0"/>
              <a:t>)</a:t>
            </a:r>
            <a:r>
              <a:rPr lang="zh-CN" altLang="en-US" dirty="0"/>
              <a:t>来创建一条虚拟链路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78E1C5-033E-4BDA-BEB0-52CA1F12A2F7}" type="slidenum">
              <a:rPr lang="en-US" altLang="zh-CN" smtClean="0"/>
              <a:pPr/>
              <a:t>54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070453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OSPF</a:t>
            </a:r>
            <a:r>
              <a:rPr lang="zh-CN" altLang="en-US" dirty="0"/>
              <a:t>中网络的图形表示，</a:t>
            </a:r>
            <a:r>
              <a:rPr lang="en-US" altLang="zh-CN" dirty="0"/>
              <a:t>3</a:t>
            </a:r>
            <a:r>
              <a:rPr lang="zh-CN" altLang="en-US" dirty="0"/>
              <a:t>个</a:t>
            </a:r>
            <a:r>
              <a:rPr lang="en-US" altLang="zh-CN" dirty="0"/>
              <a:t>stub network</a:t>
            </a:r>
            <a:r>
              <a:rPr lang="zh-CN" altLang="en-US" dirty="0"/>
              <a:t>，</a:t>
            </a:r>
            <a:r>
              <a:rPr lang="en-US" altLang="zh-CN" dirty="0"/>
              <a:t>2</a:t>
            </a:r>
            <a:r>
              <a:rPr lang="zh-CN" altLang="en-US" dirty="0"/>
              <a:t>个</a:t>
            </a:r>
            <a:r>
              <a:rPr lang="en-US" altLang="zh-CN" dirty="0"/>
              <a:t>transit network</a:t>
            </a:r>
            <a:r>
              <a:rPr lang="zh-CN" altLang="en-US" dirty="0"/>
              <a:t>，</a:t>
            </a:r>
            <a:r>
              <a:rPr lang="en-US" altLang="zh-CN" dirty="0"/>
              <a:t>2</a:t>
            </a:r>
            <a:r>
              <a:rPr lang="zh-CN" altLang="en-US" dirty="0"/>
              <a:t>个</a:t>
            </a:r>
            <a:r>
              <a:rPr lang="en-US" altLang="zh-CN" dirty="0"/>
              <a:t>p2p</a:t>
            </a:r>
            <a:r>
              <a:rPr lang="zh-CN" altLang="en-US" dirty="0"/>
              <a:t>网络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78E1C5-033E-4BDA-BEB0-52CA1F12A2F7}" type="slidenum">
              <a:rPr lang="en-US" altLang="zh-CN" smtClean="0"/>
              <a:pPr/>
              <a:t>55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4294383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OSPF</a:t>
            </a:r>
            <a:r>
              <a:rPr lang="zh-CN" altLang="en-US" dirty="0"/>
              <a:t>使用</a:t>
            </a:r>
            <a:r>
              <a:rPr lang="en-US" altLang="zh-CN" dirty="0"/>
              <a:t>5</a:t>
            </a:r>
            <a:r>
              <a:rPr lang="zh-CN" altLang="en-US" dirty="0"/>
              <a:t>种不同类型的分组，其中最重要的是</a:t>
            </a:r>
            <a:r>
              <a:rPr lang="en-US" altLang="zh-CN" dirty="0"/>
              <a:t>LSA</a:t>
            </a:r>
            <a:r>
              <a:rPr lang="zh-CN" altLang="en-US" dirty="0"/>
              <a:t>，其又分为</a:t>
            </a:r>
            <a:r>
              <a:rPr lang="en-US" altLang="zh-CN" dirty="0"/>
              <a:t>5</a:t>
            </a:r>
            <a:r>
              <a:rPr lang="zh-CN" altLang="en-US" dirty="0"/>
              <a:t>种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78E1C5-033E-4BDA-BEB0-52CA1F12A2F7}" type="slidenum">
              <a:rPr lang="en-US" altLang="zh-CN" smtClean="0"/>
              <a:pPr/>
              <a:t>57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6320143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区域内 路由器</a:t>
            </a:r>
            <a:r>
              <a:rPr lang="en-US" altLang="zh-CN" dirty="0"/>
              <a:t>/</a:t>
            </a:r>
            <a:r>
              <a:rPr lang="zh-CN" altLang="en-US" dirty="0"/>
              <a:t>网络链路，区域间汇总链路，外部链路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78E1C5-033E-4BDA-BEB0-52CA1F12A2F7}" type="slidenum">
              <a:rPr lang="en-US" altLang="zh-CN" smtClean="0"/>
              <a:pPr/>
              <a:t>58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465469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分割范围，只交换 该端口之外的连接信息，如路由器</a:t>
            </a:r>
            <a:r>
              <a:rPr lang="en-US" altLang="zh-CN" dirty="0"/>
              <a:t>A</a:t>
            </a:r>
            <a:r>
              <a:rPr lang="zh-CN" altLang="en-US" dirty="0"/>
              <a:t>给</a:t>
            </a:r>
            <a:r>
              <a:rPr lang="en-US" altLang="zh-CN" dirty="0"/>
              <a:t>B</a:t>
            </a:r>
            <a:r>
              <a:rPr lang="zh-CN" altLang="en-US" dirty="0"/>
              <a:t>的信息只有</a:t>
            </a:r>
            <a:r>
              <a:rPr lang="en-US" altLang="zh-CN" dirty="0"/>
              <a:t>Net1 1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78E1C5-033E-4BDA-BEB0-52CA1F12A2F7}" type="slidenum">
              <a:rPr lang="en-US" altLang="zh-CN" smtClean="0"/>
              <a:pPr/>
              <a:t>14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7608147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0"/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1</a:t>
            </a:r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类</a:t>
            </a:r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LSA </a:t>
            </a:r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，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每台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OSPF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路由器都会产生，用来描述自身运行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OSPF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的接口所关联的链路状态，包括自身的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router-id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、接口所属的子网号、掩码，只能在本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Area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内泛洪扩散；</a:t>
            </a:r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</a:t>
            </a:r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类</a:t>
            </a:r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LSA  </a:t>
            </a:r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Network-LSA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仅仅在多路访问链路上存在，由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DR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产生，用来描述该多路访问链路上的所有的邻居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router-id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，包括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DR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本身的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router-id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；</a:t>
            </a:r>
          </a:p>
          <a:p>
            <a:pPr latinLnBrk="0"/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只能在本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Area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内泛洪扩散；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78E1C5-033E-4BDA-BEB0-52CA1F12A2F7}" type="slidenum">
              <a:rPr lang="en-US" altLang="zh-CN" smtClean="0"/>
              <a:pPr/>
              <a:t>59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7818102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0"/>
            <a:r>
              <a:rPr lang="zh-CN" altLang="en-US" dirty="0"/>
              <a:t>汇总链路到网络，汇总链路到网络边界路由器，</a:t>
            </a:r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3</a:t>
            </a:r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类</a:t>
            </a:r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LSA     Network Summary LSA</a:t>
            </a:r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Network Summary LSA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由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ABR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产生，用来描述本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Area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以外的其他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OSPF Areas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里的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OSPF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路由信息，在整个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OSPF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自治系统内泛洪扩散；</a:t>
            </a:r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4</a:t>
            </a:r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类</a:t>
            </a:r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LSA     ASBR summary LSA</a:t>
            </a:r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ASBR summary LSA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由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ABR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产生，用来描述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ASBR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是谁，旨在告知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OSPF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系统内所有路由器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ASBR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是谁，它的内容就是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ASBR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的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router-id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，即一个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32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位的主机路由；在除了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ASBR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所在的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Area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的其他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OSPF Areas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内泛洪扩散；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78E1C5-033E-4BDA-BEB0-52CA1F12A2F7}" type="slidenum">
              <a:rPr lang="en-US" altLang="zh-CN" smtClean="0"/>
              <a:pPr/>
              <a:t>60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9434055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0"/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5</a:t>
            </a:r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类</a:t>
            </a:r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LSA     AS External LSA</a:t>
            </a:r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AS External LSA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由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ASBR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产生，用来描述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OSPF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自治系统之外的其他外部路由信息；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78E1C5-033E-4BDA-BEB0-52CA1F12A2F7}" type="slidenum">
              <a:rPr lang="en-US" altLang="zh-CN" smtClean="0"/>
              <a:pPr/>
              <a:t>61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4541507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dirty="0"/>
              <a:t>Adjacency</a:t>
            </a:r>
            <a:r>
              <a:rPr lang="zh-CN" altLang="en-US" sz="1200" dirty="0"/>
              <a:t>，邻接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78E1C5-033E-4BDA-BEB0-52CA1F12A2F7}" type="slidenum">
              <a:rPr lang="en-US" altLang="zh-CN" smtClean="0"/>
              <a:pPr/>
              <a:t>63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8508853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dirty="0"/>
              <a:t>Adjacency</a:t>
            </a:r>
            <a:r>
              <a:rPr lang="zh-CN" altLang="en-US" sz="1200" dirty="0"/>
              <a:t>，邻接，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78E1C5-033E-4BDA-BEB0-52CA1F12A2F7}" type="slidenum">
              <a:rPr lang="en-US" altLang="zh-CN" smtClean="0"/>
              <a:pPr/>
              <a:t>64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4989854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OSPF</a:t>
            </a:r>
            <a:r>
              <a:rPr lang="zh-CN" altLang="en-US" dirty="0"/>
              <a:t>分组格式，包括头部 和 分组数据 两部分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78E1C5-033E-4BDA-BEB0-52CA1F12A2F7}" type="slidenum">
              <a:rPr lang="en-US" altLang="zh-CN" smtClean="0"/>
              <a:pPr/>
              <a:t>65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7317373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OSPF</a:t>
            </a:r>
            <a:r>
              <a:rPr lang="zh-CN" altLang="en-US" sz="1200" b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中用来与邻居交互的五个包，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Hello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用来发现并维持邻居，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DD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用来描述本地的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LSDB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信息，即和邻居互通有无，只携带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LSA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的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Header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LSR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用于请求邻居的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LSA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LSU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用于发送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LSA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具体信息给邻居，或者用于洪泛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LSA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，或者用于隐式回应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LSU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报文，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LSAck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用于回应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LSU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报文。</a:t>
            </a:r>
            <a:endParaRPr lang="zh-CN" altLang="en-US" sz="1200" b="1" kern="1200" dirty="0"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78E1C5-033E-4BDA-BEB0-52CA1F12A2F7}" type="slidenum">
              <a:rPr lang="en-US" altLang="zh-CN" smtClean="0"/>
              <a:pPr/>
              <a:t>67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52396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Route ID</a:t>
            </a:r>
            <a:r>
              <a:rPr lang="zh-CN" altLang="en-US" dirty="0"/>
              <a:t>保证区域内唯一，实际实现中往往取路由器 </a:t>
            </a:r>
            <a:r>
              <a:rPr lang="en-US" altLang="zh-CN" dirty="0"/>
              <a:t>IP</a:t>
            </a:r>
            <a:r>
              <a:rPr lang="zh-CN" altLang="en-US" dirty="0"/>
              <a:t>地址最大值 或最小值的端口地址作为其</a:t>
            </a:r>
            <a:r>
              <a:rPr lang="en-US" altLang="zh-CN" dirty="0"/>
              <a:t>Route ID</a:t>
            </a:r>
            <a:r>
              <a:rPr lang="zh-CN" altLang="en-US" dirty="0"/>
              <a:t>，要区分源路由器</a:t>
            </a:r>
            <a:r>
              <a:rPr lang="en-US" altLang="zh-CN" dirty="0"/>
              <a:t>ID </a:t>
            </a:r>
            <a:r>
              <a:rPr lang="zh-CN" altLang="en-US" dirty="0"/>
              <a:t>和 通告路由器</a:t>
            </a:r>
            <a:r>
              <a:rPr lang="en-US" altLang="zh-CN" dirty="0"/>
              <a:t>ID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78E1C5-033E-4BDA-BEB0-52CA1F12A2F7}" type="slidenum">
              <a:rPr lang="en-US" altLang="zh-CN" smtClean="0"/>
              <a:pPr/>
              <a:t>71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6203695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汇总链路到网络的，为目的地网络</a:t>
            </a:r>
            <a:r>
              <a:rPr lang="en-US" altLang="zh-CN" dirty="0"/>
              <a:t>ID</a:t>
            </a:r>
            <a:r>
              <a:rPr lang="zh-CN" altLang="en-US" dirty="0"/>
              <a:t>； 链路类型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78E1C5-033E-4BDA-BEB0-52CA1F12A2F7}" type="slidenum">
              <a:rPr lang="en-US" altLang="zh-CN" smtClean="0"/>
              <a:pPr/>
              <a:t>72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8071024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TOS</a:t>
            </a:r>
            <a:r>
              <a:rPr lang="zh-CN" altLang="en-US" dirty="0"/>
              <a:t>数，每一条链路所宣布的服务类型数，</a:t>
            </a:r>
            <a:r>
              <a:rPr lang="en-US" altLang="zh-CN" dirty="0"/>
              <a:t>TOS</a:t>
            </a:r>
            <a:r>
              <a:rPr lang="zh-CN" altLang="en-US" dirty="0"/>
              <a:t>的度量 定义默认的服务类型</a:t>
            </a:r>
            <a:r>
              <a:rPr lang="en-US" altLang="zh-CN" dirty="0"/>
              <a:t>(TOS 0)</a:t>
            </a:r>
            <a:r>
              <a:rPr lang="zh-CN" altLang="en-US" dirty="0"/>
              <a:t>的度量值 </a:t>
            </a:r>
            <a:r>
              <a:rPr lang="en-US" altLang="zh-CN" dirty="0"/>
              <a:t>metrics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78E1C5-033E-4BDA-BEB0-52CA1F12A2F7}" type="slidenum">
              <a:rPr lang="en-US" altLang="zh-CN" smtClean="0"/>
              <a:pPr/>
              <a:t>73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214595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一直删除某端口的信息，会造成 该节点链路断开 与 分割范围机制的混淆，因此加入 </a:t>
            </a:r>
            <a:r>
              <a:rPr lang="en-US" altLang="zh-CN" dirty="0"/>
              <a:t>Poison Reverse</a:t>
            </a:r>
            <a:r>
              <a:rPr lang="zh-CN" altLang="en-US" dirty="0"/>
              <a:t>机制，将交换信息的本端口反向度量设置为无穷大</a:t>
            </a:r>
            <a:r>
              <a:rPr lang="en-US" altLang="zh-CN" dirty="0"/>
              <a:t>(usually 16),”</a:t>
            </a:r>
            <a:r>
              <a:rPr lang="zh-CN" altLang="en-US" dirty="0"/>
              <a:t>不要使用这个数值，因为我所知道的数值来源于你</a:t>
            </a:r>
            <a:r>
              <a:rPr lang="en-US" altLang="zh-CN" dirty="0"/>
              <a:t>”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78E1C5-033E-4BDA-BEB0-52CA1F12A2F7}" type="slidenum">
              <a:rPr lang="en-US" altLang="zh-CN" smtClean="0"/>
              <a:pPr/>
              <a:t>15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105870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10.24.7.9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78E1C5-033E-4BDA-BEB0-52CA1F12A2F7}" type="slidenum">
              <a:rPr lang="en-US" altLang="zh-CN" smtClean="0"/>
              <a:pPr/>
              <a:t>74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9936625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指定路由器 代表 穿越网络来发送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78E1C5-033E-4BDA-BEB0-52CA1F12A2F7}" type="slidenum">
              <a:rPr lang="en-US" altLang="zh-CN" smtClean="0"/>
              <a:pPr/>
              <a:t>76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116181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同一个网络拓扑中，往往伴随着两类</a:t>
            </a:r>
            <a:r>
              <a:rPr lang="en-US" altLang="zh-CN" dirty="0"/>
              <a:t>LSA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78E1C5-033E-4BDA-BEB0-52CA1F12A2F7}" type="slidenum">
              <a:rPr lang="en-US" altLang="zh-CN" smtClean="0"/>
              <a:pPr/>
              <a:t>78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7916421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同一个网络拓扑中，往往伴随着两类</a:t>
            </a:r>
            <a:r>
              <a:rPr lang="en-US" altLang="zh-CN" dirty="0"/>
              <a:t>LSA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78E1C5-033E-4BDA-BEB0-52CA1F12A2F7}" type="slidenum">
              <a:rPr lang="en-US" altLang="zh-CN" smtClean="0"/>
              <a:pPr/>
              <a:t>79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3392872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同一个网络拓扑中，往往伴随着两类</a:t>
            </a:r>
            <a:r>
              <a:rPr lang="en-US" altLang="zh-CN" dirty="0"/>
              <a:t>LSA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78E1C5-033E-4BDA-BEB0-52CA1F12A2F7}" type="slidenum">
              <a:rPr lang="en-US" altLang="zh-CN" smtClean="0"/>
              <a:pPr/>
              <a:t>80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7032741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78E1C5-033E-4BDA-BEB0-52CA1F12A2F7}" type="slidenum">
              <a:rPr lang="en-US" altLang="zh-CN" smtClean="0"/>
              <a:pPr/>
              <a:t>81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7117733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一个通告只宣布一个网络，若超过</a:t>
            </a:r>
            <a:r>
              <a:rPr lang="en-US" altLang="zh-CN" dirty="0"/>
              <a:t>1</a:t>
            </a:r>
            <a:r>
              <a:rPr lang="zh-CN" altLang="en-US" dirty="0"/>
              <a:t>个则必须对每个网络发出单独的通过， </a:t>
            </a:r>
            <a:r>
              <a:rPr lang="en-US" altLang="zh-CN" dirty="0"/>
              <a:t>data</a:t>
            </a:r>
            <a:r>
              <a:rPr lang="zh-CN" altLang="en-US" dirty="0"/>
              <a:t>中只有网络掩码？ 因为网络号</a:t>
            </a:r>
            <a:r>
              <a:rPr lang="en-US" altLang="zh-CN" dirty="0"/>
              <a:t>= route IP &amp; mask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78E1C5-033E-4BDA-BEB0-52CA1F12A2F7}" type="slidenum">
              <a:rPr lang="en-US" altLang="zh-CN" smtClean="0"/>
              <a:pPr/>
              <a:t>82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6841655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边界路由器采用洪泛方法 传播此信息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78E1C5-033E-4BDA-BEB0-52CA1F12A2F7}" type="slidenum">
              <a:rPr lang="en-US" altLang="zh-CN" smtClean="0"/>
              <a:pPr/>
              <a:t>83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0402919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光到达边界路由器还是不够的，自治系统内的路由器希望知道在自治系统外的哪一个网络时可用的，需要外部链路</a:t>
            </a:r>
            <a:r>
              <a:rPr lang="en-US" altLang="zh-CN" dirty="0"/>
              <a:t>LSA</a:t>
            </a:r>
            <a:r>
              <a:rPr lang="zh-CN" altLang="en-US" dirty="0"/>
              <a:t>，其一个通过宣布一个网络，增加了</a:t>
            </a:r>
            <a:r>
              <a:rPr lang="en-US" altLang="zh-CN" dirty="0"/>
              <a:t>2</a:t>
            </a:r>
            <a:r>
              <a:rPr lang="zh-CN" altLang="en-US" dirty="0"/>
              <a:t>个字段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78E1C5-033E-4BDA-BEB0-52CA1F12A2F7}" type="slidenum">
              <a:rPr lang="en-US" altLang="zh-CN" smtClean="0"/>
              <a:pPr/>
              <a:t>84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5140200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OSPF</a:t>
            </a:r>
            <a:r>
              <a:rPr lang="zh-CN" altLang="en-US" dirty="0"/>
              <a:t>使用</a:t>
            </a:r>
            <a:r>
              <a:rPr lang="en-US" altLang="zh-CN" dirty="0"/>
              <a:t>5</a:t>
            </a:r>
            <a:r>
              <a:rPr lang="zh-CN" altLang="en-US" dirty="0"/>
              <a:t>种不同类型的分组，其中最重要的是</a:t>
            </a:r>
            <a:r>
              <a:rPr lang="en-US" altLang="zh-CN" dirty="0"/>
              <a:t>LSA</a:t>
            </a:r>
            <a:r>
              <a:rPr lang="zh-CN" altLang="en-US" dirty="0"/>
              <a:t>，其又分为</a:t>
            </a:r>
            <a:r>
              <a:rPr lang="en-US" altLang="zh-CN" dirty="0"/>
              <a:t>5</a:t>
            </a:r>
            <a:r>
              <a:rPr lang="zh-CN" altLang="en-US" dirty="0"/>
              <a:t>种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78E1C5-033E-4BDA-BEB0-52CA1F12A2F7}" type="slidenum">
              <a:rPr lang="en-US" altLang="zh-CN" smtClean="0"/>
              <a:pPr/>
              <a:t>85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658842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1.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更新计时器（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update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）：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30S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更新路由表；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2.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无效计时器（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invalid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）：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180S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不刷新则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将该路由条目的度量值设置为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16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；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3.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刷新计时器（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flush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）：默认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240S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，比无效计时器长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60S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，刷新后路由条目则删除；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4.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抑制计时器（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Hold-down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）：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180S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78E1C5-033E-4BDA-BEB0-52CA1F12A2F7}" type="slidenum">
              <a:rPr lang="en-US" altLang="zh-CN" smtClean="0"/>
              <a:pPr/>
              <a:t>17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536971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优先级 有多种决策方式，如可达性，负载，无线场景中的电量等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78E1C5-033E-4BDA-BEB0-52CA1F12A2F7}" type="slidenum">
              <a:rPr lang="en-US" altLang="zh-CN" smtClean="0"/>
              <a:pPr/>
              <a:t>86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066775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78E1C5-033E-4BDA-BEB0-52CA1F12A2F7}" type="slidenum">
              <a:rPr lang="en-US" altLang="zh-CN" smtClean="0"/>
              <a:pPr/>
              <a:t>87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7693386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78E1C5-033E-4BDA-BEB0-52CA1F12A2F7}" type="slidenum">
              <a:rPr lang="en-US" altLang="zh-CN" smtClean="0"/>
              <a:pPr/>
              <a:t>88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0337451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78E1C5-033E-4BDA-BEB0-52CA1F12A2F7}" type="slidenum">
              <a:rPr lang="en-US" altLang="zh-CN" smtClean="0"/>
              <a:pPr/>
              <a:t>89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7948884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78E1C5-033E-4BDA-BEB0-52CA1F12A2F7}" type="slidenum">
              <a:rPr lang="en-US" altLang="zh-CN" smtClean="0"/>
              <a:pPr/>
              <a:t>90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7490496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由前面的分组类型就可知道大概的</a:t>
            </a:r>
            <a:r>
              <a:rPr lang="en-US" altLang="zh-CN" dirty="0"/>
              <a:t>OSPF</a:t>
            </a:r>
            <a:r>
              <a:rPr lang="zh-CN" altLang="en-US" dirty="0"/>
              <a:t>时序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78E1C5-033E-4BDA-BEB0-52CA1F12A2F7}" type="slidenum">
              <a:rPr lang="en-US" altLang="zh-CN" smtClean="0"/>
              <a:pPr/>
              <a:t>91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08837328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当运行区域变得非常大时，前两个协议都不可操作，因为</a:t>
            </a:r>
            <a:r>
              <a:rPr lang="en-US" altLang="zh-CN" dirty="0"/>
              <a:t>RIP</a:t>
            </a:r>
            <a:r>
              <a:rPr lang="zh-CN" altLang="en-US" dirty="0"/>
              <a:t>跳数限制，而</a:t>
            </a:r>
            <a:r>
              <a:rPr lang="en-US" altLang="zh-CN" dirty="0"/>
              <a:t>OSPF</a:t>
            </a:r>
            <a:r>
              <a:rPr lang="zh-CN" altLang="en-US" dirty="0"/>
              <a:t>采用洪泛，导致通信量过大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78E1C5-033E-4BDA-BEB0-52CA1F12A2F7}" type="slidenum">
              <a:rPr lang="en-US" altLang="zh-CN" smtClean="0"/>
              <a:pPr/>
              <a:t>97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3453079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路径向量， 由距离改为 路径，由自治系统内部 切换到 自治系统外部，所以</a:t>
            </a:r>
            <a:r>
              <a:rPr lang="en-US" altLang="zh-CN" dirty="0"/>
              <a:t>RIP</a:t>
            </a:r>
            <a:r>
              <a:rPr lang="zh-CN" altLang="en-US" dirty="0"/>
              <a:t>在</a:t>
            </a:r>
            <a:r>
              <a:rPr lang="en-US" altLang="zh-CN" dirty="0"/>
              <a:t>AS</a:t>
            </a:r>
            <a:r>
              <a:rPr lang="zh-CN" altLang="en-US" dirty="0"/>
              <a:t>内部，而</a:t>
            </a:r>
            <a:r>
              <a:rPr lang="en-US" altLang="zh-CN" dirty="0"/>
              <a:t>PVR</a:t>
            </a:r>
            <a:r>
              <a:rPr lang="zh-CN" altLang="en-US" dirty="0"/>
              <a:t>则在整个</a:t>
            </a:r>
            <a:r>
              <a:rPr lang="en-US" altLang="zh-CN" dirty="0"/>
              <a:t>internet</a:t>
            </a:r>
            <a:r>
              <a:rPr lang="zh-CN" altLang="en-US" dirty="0"/>
              <a:t>上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78E1C5-033E-4BDA-BEB0-52CA1F12A2F7}" type="slidenum">
              <a:rPr lang="en-US" altLang="zh-CN" smtClean="0"/>
              <a:pPr/>
              <a:t>98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97047509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其内部所有网络的可达性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78E1C5-033E-4BDA-BEB0-52CA1F12A2F7}" type="slidenum">
              <a:rPr lang="en-US" altLang="zh-CN" smtClean="0"/>
              <a:pPr/>
              <a:t>99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44970988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稳定的路由表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78E1C5-033E-4BDA-BEB0-52CA1F12A2F7}" type="slidenum">
              <a:rPr lang="en-US" altLang="zh-CN" smtClean="0"/>
              <a:pPr/>
              <a:t>100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410038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RIP(Routing Information Protocol</a:t>
            </a:r>
            <a:r>
              <a:rPr lang="zh-CN" altLang="en-US" dirty="0"/>
              <a:t>，选路信息协议</a:t>
            </a:r>
            <a:r>
              <a:rPr lang="en-US" altLang="zh-CN" dirty="0"/>
              <a:t>)</a:t>
            </a:r>
            <a:r>
              <a:rPr lang="zh-CN" altLang="en-US" dirty="0"/>
              <a:t>是一个应用层协议，基于</a:t>
            </a:r>
            <a:r>
              <a:rPr lang="en-US" altLang="zh-CN" dirty="0"/>
              <a:t>UDP</a:t>
            </a:r>
            <a:r>
              <a:rPr lang="zh-CN" altLang="en-US" dirty="0"/>
              <a:t>，端口号为</a:t>
            </a:r>
            <a:r>
              <a:rPr lang="en-US" altLang="zh-CN" dirty="0"/>
              <a:t>520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78E1C5-033E-4BDA-BEB0-52CA1F12A2F7}" type="slidenum">
              <a:rPr lang="en-US" altLang="zh-CN" smtClean="0"/>
              <a:pPr/>
              <a:t>18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23194670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途径的</a:t>
            </a:r>
            <a:r>
              <a:rPr lang="en-US" altLang="zh-CN" dirty="0"/>
              <a:t>AS</a:t>
            </a:r>
            <a:r>
              <a:rPr lang="zh-CN" altLang="en-US" dirty="0"/>
              <a:t>列表，对接收的可达性信息进行检查，如果接收方的</a:t>
            </a:r>
            <a:r>
              <a:rPr lang="en-US" altLang="zh-CN" dirty="0"/>
              <a:t>AS </a:t>
            </a:r>
            <a:r>
              <a:rPr lang="zh-CN" altLang="en-US" dirty="0"/>
              <a:t>在到达终点所经过的</a:t>
            </a:r>
            <a:r>
              <a:rPr lang="en-US" altLang="zh-CN" dirty="0"/>
              <a:t>AS path</a:t>
            </a:r>
            <a:r>
              <a:rPr lang="zh-CN" altLang="en-US" dirty="0"/>
              <a:t>内，则丢弃该报文，防止出现环路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78E1C5-033E-4BDA-BEB0-52CA1F12A2F7}" type="slidenum">
              <a:rPr lang="en-US" altLang="zh-CN" smtClean="0"/>
              <a:pPr/>
              <a:t>101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3922677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78E1C5-033E-4BDA-BEB0-52CA1F12A2F7}" type="slidenum">
              <a:rPr lang="en-US" altLang="zh-CN" smtClean="0"/>
              <a:pPr/>
              <a:t>102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63125878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残桩</a:t>
            </a:r>
            <a:r>
              <a:rPr lang="en-US" altLang="zh-CN" dirty="0"/>
              <a:t>AS</a:t>
            </a:r>
            <a:r>
              <a:rPr lang="zh-CN" altLang="en-US" dirty="0"/>
              <a:t>， 多归属</a:t>
            </a:r>
            <a:r>
              <a:rPr lang="en-US" altLang="zh-CN" dirty="0"/>
              <a:t>AS</a:t>
            </a:r>
            <a:r>
              <a:rPr lang="zh-CN" altLang="en-US" dirty="0"/>
              <a:t>，转接</a:t>
            </a:r>
            <a:r>
              <a:rPr lang="en-US" altLang="zh-CN" dirty="0"/>
              <a:t>AS </a:t>
            </a:r>
            <a:r>
              <a:rPr lang="zh-CN" altLang="en-US" dirty="0"/>
              <a:t>允许通信量经过 如国家和国际的</a:t>
            </a:r>
            <a:r>
              <a:rPr lang="en-US" altLang="zh-CN" dirty="0"/>
              <a:t>ISP</a:t>
            </a:r>
            <a:r>
              <a:rPr lang="zh-CN" altLang="en-US" dirty="0"/>
              <a:t>，教材翻译版上把多归属</a:t>
            </a:r>
            <a:r>
              <a:rPr lang="en-US" altLang="zh-CN" dirty="0"/>
              <a:t>AS</a:t>
            </a:r>
            <a:r>
              <a:rPr lang="zh-CN" altLang="en-US" dirty="0"/>
              <a:t>和 转接</a:t>
            </a:r>
            <a:r>
              <a:rPr lang="en-US" altLang="zh-CN" dirty="0"/>
              <a:t>AS</a:t>
            </a:r>
            <a:r>
              <a:rPr lang="zh-CN" altLang="en-US" dirty="0"/>
              <a:t>区分为</a:t>
            </a:r>
            <a:r>
              <a:rPr lang="en-US" altLang="zh-CN" dirty="0"/>
              <a:t>2</a:t>
            </a:r>
            <a:r>
              <a:rPr lang="zh-CN" altLang="en-US" dirty="0"/>
              <a:t>类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78E1C5-033E-4BDA-BEB0-52CA1F12A2F7}" type="slidenum">
              <a:rPr lang="en-US" altLang="zh-CN" smtClean="0"/>
              <a:pPr/>
              <a:t>104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22753813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只有对多个路径要选择或者比较的时候才必须使用</a:t>
            </a:r>
            <a:r>
              <a:rPr lang="en-US" altLang="zh-CN" dirty="0"/>
              <a:t>BGP</a:t>
            </a:r>
            <a:r>
              <a:rPr lang="zh-CN" altLang="en-US" dirty="0"/>
              <a:t>协议（实现自治域之间的通话）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78E1C5-033E-4BDA-BEB0-52CA1F12A2F7}" type="slidenum">
              <a:rPr lang="en-US" altLang="zh-CN" smtClean="0"/>
              <a:pPr/>
              <a:t>105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86055052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外部</a:t>
            </a:r>
            <a:r>
              <a:rPr lang="en-US" altLang="zh-CN" dirty="0"/>
              <a:t>BGP </a:t>
            </a:r>
            <a:r>
              <a:rPr lang="zh-CN" altLang="en-US" dirty="0"/>
              <a:t>和 内部</a:t>
            </a:r>
            <a:r>
              <a:rPr lang="en-US" altLang="zh-CN" dirty="0"/>
              <a:t>BGP</a:t>
            </a:r>
            <a:r>
              <a:rPr lang="zh-CN" altLang="en-US" dirty="0"/>
              <a:t>会话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78E1C5-033E-4BDA-BEB0-52CA1F12A2F7}" type="slidenum">
              <a:rPr lang="en-US" altLang="zh-CN" smtClean="0"/>
              <a:pPr/>
              <a:t>106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26328264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同步性：只有</a:t>
            </a:r>
            <a:r>
              <a:rPr lang="en-US" altLang="zh-CN" dirty="0"/>
              <a:t>B</a:t>
            </a:r>
            <a:r>
              <a:rPr lang="zh-CN" altLang="en-US" dirty="0"/>
              <a:t>发送通告时，</a:t>
            </a:r>
            <a:r>
              <a:rPr lang="en-US" altLang="zh-CN" dirty="0"/>
              <a:t>A</a:t>
            </a:r>
            <a:r>
              <a:rPr lang="zh-CN" altLang="en-US" dirty="0"/>
              <a:t>不会向其他</a:t>
            </a:r>
            <a:r>
              <a:rPr lang="en-US" altLang="zh-CN" dirty="0"/>
              <a:t>AS</a:t>
            </a:r>
            <a:r>
              <a:rPr lang="zh-CN" altLang="en-US" dirty="0"/>
              <a:t>通告，直到</a:t>
            </a:r>
            <a:r>
              <a:rPr lang="en-US" altLang="zh-CN" dirty="0"/>
              <a:t>C</a:t>
            </a:r>
            <a:r>
              <a:rPr lang="zh-CN" altLang="en-US" dirty="0"/>
              <a:t>也发送了通告，</a:t>
            </a:r>
            <a:r>
              <a:rPr lang="en-US" altLang="zh-CN" dirty="0"/>
              <a:t>A</a:t>
            </a:r>
            <a:r>
              <a:rPr lang="zh-CN" altLang="en-US" dirty="0"/>
              <a:t>确保</a:t>
            </a:r>
            <a:r>
              <a:rPr lang="en-US" altLang="zh-CN" dirty="0"/>
              <a:t>AS</a:t>
            </a:r>
            <a:r>
              <a:rPr lang="zh-CN" altLang="en-US" dirty="0"/>
              <a:t>内所有的路由器都知道了，才会向外面进行通告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78E1C5-033E-4BDA-BEB0-52CA1F12A2F7}" type="slidenum">
              <a:rPr lang="en-US" altLang="zh-CN" smtClean="0"/>
              <a:pPr/>
              <a:t>107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39288299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熟知的，路由器必须掌握， 可选的则无此要求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78E1C5-033E-4BDA-BEB0-52CA1F12A2F7}" type="slidenum">
              <a:rPr lang="en-US" altLang="zh-CN" smtClean="0"/>
              <a:pPr/>
              <a:t>108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82559179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分组必须要发送到的下一跳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78E1C5-033E-4BDA-BEB0-52CA1F12A2F7}" type="slidenum">
              <a:rPr lang="en-US" altLang="zh-CN" smtClean="0"/>
              <a:pPr/>
              <a:t>109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20696546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最短路径  给出拓扑算出路由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78E1C5-033E-4BDA-BEB0-52CA1F12A2F7}" type="slidenum">
              <a:rPr lang="en-US" altLang="zh-CN" smtClean="0"/>
              <a:pPr/>
              <a:t>119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092371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Hops</a:t>
            </a:r>
            <a:r>
              <a:rPr lang="zh-CN" altLang="en-US" dirty="0"/>
              <a:t>个数，也意味着</a:t>
            </a:r>
            <a:r>
              <a:rPr lang="en-US" altLang="zh-CN" dirty="0"/>
              <a:t>delivery</a:t>
            </a:r>
            <a:r>
              <a:rPr lang="zh-CN" altLang="en-US" dirty="0"/>
              <a:t>次数，无穷大被定义为</a:t>
            </a:r>
            <a:r>
              <a:rPr lang="en-US" altLang="zh-CN" dirty="0"/>
              <a:t>16</a:t>
            </a:r>
            <a:r>
              <a:rPr lang="zh-CN" altLang="en-US" dirty="0"/>
              <a:t>，则最大跳数不能超过</a:t>
            </a:r>
            <a:r>
              <a:rPr lang="en-US" altLang="zh-CN" dirty="0"/>
              <a:t>15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78E1C5-033E-4BDA-BEB0-52CA1F12A2F7}" type="slidenum">
              <a:rPr lang="en-US" altLang="zh-CN" smtClean="0"/>
              <a:pPr/>
              <a:t>19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338944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命令字段指明报文类型，请求</a:t>
            </a:r>
            <a:r>
              <a:rPr lang="en-US" altLang="zh-CN" dirty="0"/>
              <a:t>(1)</a:t>
            </a:r>
            <a:r>
              <a:rPr lang="zh-CN" altLang="en-US" dirty="0"/>
              <a:t>或响应</a:t>
            </a:r>
            <a:r>
              <a:rPr lang="en-US" altLang="zh-CN" dirty="0"/>
              <a:t>(2)</a:t>
            </a:r>
            <a:r>
              <a:rPr lang="zh-CN" altLang="en-US" dirty="0"/>
              <a:t>，</a:t>
            </a:r>
            <a:r>
              <a:rPr lang="en-US" altLang="zh-CN" dirty="0"/>
              <a:t>RFC</a:t>
            </a:r>
            <a:r>
              <a:rPr lang="zh-CN" altLang="en-US" dirty="0"/>
              <a:t>中原本还有</a:t>
            </a:r>
            <a:r>
              <a:rPr lang="en-US" altLang="zh-CN" dirty="0"/>
              <a:t>3 4 </a:t>
            </a:r>
            <a:r>
              <a:rPr lang="zh-CN" altLang="en-US" dirty="0"/>
              <a:t>已被废弃不用，</a:t>
            </a:r>
            <a:r>
              <a:rPr lang="en-US" altLang="zh-CN" dirty="0"/>
              <a:t>5</a:t>
            </a:r>
            <a:r>
              <a:rPr lang="zh-CN" altLang="en-US" dirty="0"/>
              <a:t>用于</a:t>
            </a:r>
            <a:r>
              <a:rPr lang="en-US" altLang="zh-CN" dirty="0"/>
              <a:t>Sun Microsystems</a:t>
            </a:r>
            <a:r>
              <a:rPr lang="zh-CN" altLang="en-US" dirty="0"/>
              <a:t>， </a:t>
            </a:r>
            <a:r>
              <a:rPr lang="en-US" altLang="zh-CN" dirty="0"/>
              <a:t>8bits</a:t>
            </a:r>
            <a:r>
              <a:rPr lang="zh-CN" altLang="en-US" dirty="0"/>
              <a:t>版本号，目前有</a:t>
            </a:r>
            <a:r>
              <a:rPr lang="en-US" altLang="zh-CN" dirty="0"/>
              <a:t>2</a:t>
            </a:r>
            <a:r>
              <a:rPr lang="zh-CN" altLang="en-US" dirty="0"/>
              <a:t>个版本 </a:t>
            </a:r>
            <a:r>
              <a:rPr lang="en-US" altLang="zh-CN" dirty="0"/>
              <a:t>V1</a:t>
            </a:r>
            <a:r>
              <a:rPr lang="zh-CN" altLang="en-US" dirty="0"/>
              <a:t>和</a:t>
            </a:r>
            <a:r>
              <a:rPr lang="en-US" altLang="zh-CN" dirty="0"/>
              <a:t>V2</a:t>
            </a:r>
            <a:r>
              <a:rPr lang="zh-CN" altLang="en-US" dirty="0"/>
              <a:t>，本章讨论</a:t>
            </a:r>
            <a:r>
              <a:rPr lang="en-US" altLang="zh-CN" dirty="0"/>
              <a:t>V1</a:t>
            </a:r>
            <a:r>
              <a:rPr lang="zh-CN" altLang="en-US" dirty="0"/>
              <a:t>，</a:t>
            </a:r>
            <a:r>
              <a:rPr lang="en-US" altLang="zh-CN" dirty="0"/>
              <a:t>family/</a:t>
            </a:r>
            <a:r>
              <a:rPr lang="zh-CN" altLang="en-US" dirty="0"/>
              <a:t>系列，</a:t>
            </a:r>
            <a:r>
              <a:rPr lang="en-US" altLang="zh-CN" dirty="0"/>
              <a:t>2</a:t>
            </a:r>
            <a:r>
              <a:rPr lang="zh-CN" altLang="en-US" dirty="0"/>
              <a:t>为</a:t>
            </a:r>
            <a:r>
              <a:rPr lang="en-US" altLang="zh-CN" dirty="0"/>
              <a:t>TCP/IP</a:t>
            </a:r>
            <a:r>
              <a:rPr lang="zh-CN" altLang="en-US" dirty="0"/>
              <a:t>，</a:t>
            </a:r>
            <a:r>
              <a:rPr lang="en-US" altLang="zh-CN" dirty="0"/>
              <a:t>14</a:t>
            </a:r>
            <a:r>
              <a:rPr lang="zh-CN" altLang="en-US" dirty="0"/>
              <a:t>个字节的网络地址，目前只用到 </a:t>
            </a:r>
            <a:r>
              <a:rPr lang="en-US" altLang="zh-CN" dirty="0"/>
              <a:t>IP address4</a:t>
            </a:r>
            <a:r>
              <a:rPr lang="zh-CN" altLang="en-US" dirty="0"/>
              <a:t>字节，</a:t>
            </a:r>
            <a:r>
              <a:rPr lang="en-US" altLang="zh-CN" dirty="0"/>
              <a:t>Metrics</a:t>
            </a:r>
            <a:r>
              <a:rPr lang="zh-CN" altLang="en-US" dirty="0"/>
              <a:t>为</a:t>
            </a:r>
            <a:r>
              <a:rPr lang="en-US" altLang="zh-CN" dirty="0"/>
              <a:t>hops</a:t>
            </a:r>
            <a:r>
              <a:rPr lang="zh-CN" altLang="en-US" dirty="0"/>
              <a:t>，该表格称为</a:t>
            </a:r>
            <a:r>
              <a:rPr lang="en-US" altLang="zh-CN" dirty="0"/>
              <a:t>1</a:t>
            </a:r>
            <a:r>
              <a:rPr lang="zh-CN" altLang="en-US" dirty="0"/>
              <a:t>个表项</a:t>
            </a:r>
            <a:r>
              <a:rPr lang="en-US" altLang="zh-CN" dirty="0"/>
              <a:t>entry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78E1C5-033E-4BDA-BEB0-52CA1F12A2F7}" type="slidenum">
              <a:rPr lang="en-US" altLang="zh-CN" smtClean="0"/>
              <a:pPr/>
              <a:t>20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968116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>
            <a:extLst>
              <a:ext uri="{FF2B5EF4-FFF2-40B4-BE49-F238E27FC236}">
                <a16:creationId xmlns:a16="http://schemas.microsoft.com/office/drawing/2014/main" id="{9A7B4375-5B56-4B59-871D-A4891C8D967D}"/>
              </a:ext>
            </a:extLst>
          </p:cNvPr>
          <p:cNvSpPr>
            <a:spLocks noGrp="1" noChangeArrowheads="1"/>
          </p:cNvSpPr>
          <p:nvPr>
            <p:ph type="ctrTitle" sz="quarter"/>
          </p:nvPr>
        </p:nvSpPr>
        <p:spPr>
          <a:xfrm>
            <a:off x="685800" y="1676400"/>
            <a:ext cx="7772400" cy="1828800"/>
          </a:xfrm>
        </p:spPr>
        <p:txBody>
          <a:bodyPr/>
          <a:lstStyle>
            <a:lvl1pPr>
              <a:defRPr sz="4400"/>
            </a:lvl1pPr>
          </a:lstStyle>
          <a:p>
            <a:pPr lvl="0"/>
            <a:r>
              <a:rPr lang="en-US" altLang="zh-CN" noProof="0"/>
              <a:t>Click to edit Master title style</a:t>
            </a:r>
          </a:p>
        </p:txBody>
      </p:sp>
      <p:sp>
        <p:nvSpPr>
          <p:cNvPr id="63491" name="Rectangle 3">
            <a:extLst>
              <a:ext uri="{FF2B5EF4-FFF2-40B4-BE49-F238E27FC236}">
                <a16:creationId xmlns:a16="http://schemas.microsoft.com/office/drawing/2014/main" id="{896E67CA-ABBA-4687-A46F-367127DB9516}"/>
              </a:ext>
            </a:extLst>
          </p:cNvPr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371600" y="3789363"/>
            <a:ext cx="6400800" cy="2232025"/>
          </a:xfrm>
        </p:spPr>
        <p:txBody>
          <a:bodyPr/>
          <a:lstStyle>
            <a:lvl1pPr marL="0" indent="0" algn="ctr">
              <a:buFont typeface="Wingdings" panose="05000000000000000000" pitchFamily="2" charset="2"/>
              <a:buNone/>
              <a:defRPr sz="3600"/>
            </a:lvl1pPr>
          </a:lstStyle>
          <a:p>
            <a:pPr lvl="0"/>
            <a:r>
              <a:rPr lang="en-US" altLang="zh-CN" noProof="0"/>
              <a:t>Click to edit Master subtitle style</a:t>
            </a:r>
          </a:p>
        </p:txBody>
      </p:sp>
      <p:sp>
        <p:nvSpPr>
          <p:cNvPr id="63492" name="Rectangle 4">
            <a:extLst>
              <a:ext uri="{FF2B5EF4-FFF2-40B4-BE49-F238E27FC236}">
                <a16:creationId xmlns:a16="http://schemas.microsoft.com/office/drawing/2014/main" id="{F6DD5100-8EFC-4E99-AA6F-639C59AEDB3E}"/>
              </a:ext>
            </a:extLst>
          </p:cNvPr>
          <p:cNvSpPr>
            <a:spLocks noGrp="1" noChangeArrowheads="1"/>
          </p:cNvSpPr>
          <p:nvPr>
            <p:ph type="dt" sz="quarter" idx="2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yn@uestc.edu.cn</a:t>
            </a:r>
            <a:endParaRPr lang="en-US" altLang="zh-CN"/>
          </a:p>
        </p:txBody>
      </p:sp>
      <p:sp>
        <p:nvSpPr>
          <p:cNvPr id="63493" name="Rectangle 5">
            <a:extLst>
              <a:ext uri="{FF2B5EF4-FFF2-40B4-BE49-F238E27FC236}">
                <a16:creationId xmlns:a16="http://schemas.microsoft.com/office/drawing/2014/main" id="{9D2F5131-EBA5-4EFB-AB87-A168D97F41BF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3494" name="Rectangle 6">
            <a:extLst>
              <a:ext uri="{FF2B5EF4-FFF2-40B4-BE49-F238E27FC236}">
                <a16:creationId xmlns:a16="http://schemas.microsoft.com/office/drawing/2014/main" id="{41233FB7-6C07-4A87-AE18-EBB56AF019E9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ACA0F54A-61DD-45A4-AAB3-EFA08CFBFD8C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5A4BC9-45E2-4339-90D0-927F7EFB6F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0E9ED8D-DE66-4F48-95DB-71B50EAC37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CB37E86-B2F9-46B0-8155-5BAEEA24D4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yn@uestc.edu.cn</a:t>
            </a:r>
            <a:endParaRPr lang="en-US" altLang="zh-CN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8C0A92D-A54F-4857-9E3F-0B88F163A8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DCB409D-2754-4E3D-87DB-B53F5A9619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21012F5-CFA7-4DC0-87B5-9D13F4C246A0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613744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0867E4C1-604C-4837-A8B9-BFB2E8ACA81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696075" y="115888"/>
            <a:ext cx="2124075" cy="6192837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94B6B20-93E7-4E6A-AB2A-36F35FEAE9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323850" y="115888"/>
            <a:ext cx="6219825" cy="6192837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69A46F4-3E26-4858-BAD1-95B26C4DB4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yn@uestc.edu.cn</a:t>
            </a:r>
            <a:endParaRPr lang="en-US" altLang="zh-CN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29E3A7B-2ABB-42BB-AAD3-2855EA836C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E9FD40C-C228-4DF5-8251-B532B53099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3639287-FF1C-4C25-ABB7-2B95E8D7FE8C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117723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C9B769-1E5B-473F-A3E6-7A60A639FF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115888"/>
            <a:ext cx="8496300" cy="122396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表格占位符 2">
            <a:extLst>
              <a:ext uri="{FF2B5EF4-FFF2-40B4-BE49-F238E27FC236}">
                <a16:creationId xmlns:a16="http://schemas.microsoft.com/office/drawing/2014/main" id="{FCF74FB1-7C76-4B92-A992-3577166901C2}"/>
              </a:ext>
            </a:extLst>
          </p:cNvPr>
          <p:cNvSpPr>
            <a:spLocks noGrp="1"/>
          </p:cNvSpPr>
          <p:nvPr>
            <p:ph type="tbl" idx="1"/>
          </p:nvPr>
        </p:nvSpPr>
        <p:spPr>
          <a:xfrm>
            <a:off x="323850" y="1341438"/>
            <a:ext cx="8496300" cy="4967287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BD360A7-0309-487B-8788-9B1D45C746C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3850" y="6308725"/>
            <a:ext cx="2133600" cy="433388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yn@uestc.edu.cn</a:t>
            </a:r>
            <a:endParaRPr lang="en-US" altLang="zh-CN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5C60CF2-5283-4367-9D30-A3EEC6D1BD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08725"/>
            <a:ext cx="2895600" cy="433388"/>
          </a:xfr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8F2FA29-120C-45D7-846B-E998F0442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86550" y="6308725"/>
            <a:ext cx="2133600" cy="433388"/>
          </a:xfrm>
        </p:spPr>
        <p:txBody>
          <a:bodyPr/>
          <a:lstStyle>
            <a:lvl1pPr>
              <a:defRPr/>
            </a:lvl1pPr>
          </a:lstStyle>
          <a:p>
            <a:fld id="{6D466432-A366-4D6C-B187-6972505C30A3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322673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A2837F9-FB2D-4315-ABFD-2695D3601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B384BEC-E593-4410-A439-9AAA16AC70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0F2DF94-2E27-4806-B614-934EC5387D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yn@uestc.edu.cn</a:t>
            </a:r>
            <a:endParaRPr lang="en-US" altLang="zh-CN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44C9C6C-0EA2-4535-8343-573039495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F6B54BD-1892-4288-8799-3C62535D17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C7B2022-C196-41C9-831A-BDF9F024A3F3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810368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8110FD-4ED9-4A55-BD37-2505D64668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B204A7F-34D8-47F2-9D7F-7CD55C0588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20BAE49-6D90-4CF4-B521-DE46038F0B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yn@uestc.edu.cn</a:t>
            </a:r>
            <a:endParaRPr lang="en-US" altLang="zh-CN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6610B69-EBDF-4A04-9414-311F8CC102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1DCD8F1-DAAA-44AD-92AA-D2934BA95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51AD44D-4222-4630-8B0D-4FF9EEBF81FF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364268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5BEA56-834E-4C90-95D0-90F2C17F2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4C85E10-880D-4B87-B0BB-F9CA948DDD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23850" y="1341438"/>
            <a:ext cx="4171950" cy="496728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98CB207-57D3-46DF-939A-16796BC914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341438"/>
            <a:ext cx="4171950" cy="496728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9607C18-7F2B-4D6E-AD35-4070AC66FB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yn@uestc.edu.cn</a:t>
            </a:r>
            <a:endParaRPr lang="en-US" altLang="zh-CN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662174D-DFD4-4BD4-9923-62E4CDB9F5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C0A1DB4-5F5C-49ED-96C9-F95B0A9B1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40ED02A-F576-4167-BADF-2F08683EE437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063429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6F232A-0D7F-4CDC-AAE5-D9553A864F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F194A29-F5D4-4E33-83B5-1F764895CD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B54B306-7C42-46DE-967F-AD628B5846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81B6EF5-E0AC-49AF-9521-C24EC12BE1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8EA18B20-6C62-4AEC-8C78-DC1351ED716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31E89A19-3174-485D-8F65-B2414C362E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yn@uestc.edu.cn</a:t>
            </a:r>
            <a:endParaRPr lang="en-US" altLang="zh-CN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70727E49-0D08-4C60-8438-73EF03D455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C00ABFDF-8233-457E-A853-B1C027D20B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7B9685D-1666-4E74-BB35-5C54DDE99AF5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555601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9F0AE64-2381-47A1-BEEF-96924EAC7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F27CF61-E8CC-4AFA-A103-AB3F128B83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yn@uestc.edu.cn</a:t>
            </a:r>
            <a:endParaRPr lang="en-US" altLang="zh-CN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E56F6DD-AABC-4BF9-8B8D-AD4C2324E1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489A088-3456-41D4-A2D9-9A140BDEB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F707607-0D3C-4ED3-AF34-0F6A41012266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552082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60BA4E5-399E-408A-9CA4-D2DD4B6157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yn@uestc.edu.cn</a:t>
            </a:r>
            <a:endParaRPr lang="en-US" altLang="zh-CN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F3EA4B8-FDA0-4019-83EB-43E71C6560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449F2A8-8E47-4E9F-9D9C-96246AC04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1BA3088-F62A-4A87-928F-75548C9A6D58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475109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20E0408-1501-43D5-9CFA-9C2A5BD92B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D7315B-235B-463B-B21F-C060FDD18E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876A013-DEFE-419F-B45A-E94E3C856F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718547C-992F-4BD8-A0D0-F2DC3045D7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yn@uestc.edu.cn</a:t>
            </a:r>
            <a:endParaRPr lang="en-US" altLang="zh-CN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C2AE659-AFFE-4BCE-A894-D91DE1C137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4516028-AAC7-44C7-A25C-8C5CD713D8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DF372C6-0494-498B-8B58-FD688B8A68ED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385024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81719D-9278-4D3E-8F6A-B1E3F56476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DD61B88B-63AF-4DD1-918B-28324599D4C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6C70F8C-EDF4-4B99-89BD-DDBC005F42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86A22D5-672C-4A09-B634-26BC4E6ECD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yn@uestc.edu.cn</a:t>
            </a:r>
            <a:endParaRPr lang="en-US" altLang="zh-CN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59D427F-17FF-4364-83BF-9717F671F8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33A285C-2793-4736-893F-9A21EB7CA0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F107B7C-8EA5-4C8E-BC44-F290AB5F8208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379549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4">
            <a:duotone>
              <a:schemeClr val="bg1"/>
              <a:srgbClr val="FFFFFF"/>
            </a:duotone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>
            <a:extLst>
              <a:ext uri="{FF2B5EF4-FFF2-40B4-BE49-F238E27FC236}">
                <a16:creationId xmlns:a16="http://schemas.microsoft.com/office/drawing/2014/main" id="{467C51E4-9937-4DC1-B35F-B2D4AA72621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23850" y="115888"/>
            <a:ext cx="8496300" cy="1223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title style</a:t>
            </a:r>
          </a:p>
        </p:txBody>
      </p:sp>
      <p:sp>
        <p:nvSpPr>
          <p:cNvPr id="62467" name="Rectangle 3">
            <a:extLst>
              <a:ext uri="{FF2B5EF4-FFF2-40B4-BE49-F238E27FC236}">
                <a16:creationId xmlns:a16="http://schemas.microsoft.com/office/drawing/2014/main" id="{9AECDC17-5D4D-4898-8561-50D50FEE8BF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23850" y="1341438"/>
            <a:ext cx="8496300" cy="4967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</a:p>
        </p:txBody>
      </p:sp>
      <p:sp>
        <p:nvSpPr>
          <p:cNvPr id="62468" name="Rectangle 4">
            <a:extLst>
              <a:ext uri="{FF2B5EF4-FFF2-40B4-BE49-F238E27FC236}">
                <a16:creationId xmlns:a16="http://schemas.microsoft.com/office/drawing/2014/main" id="{FCCE94A7-C00E-4587-8796-60FB2660E854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23850" y="6308725"/>
            <a:ext cx="2133600" cy="433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400" b="0"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r>
              <a:rPr lang="zh-CN" altLang="en-US"/>
              <a:t>yn@uestc.edu.cn</a:t>
            </a:r>
            <a:endParaRPr lang="en-US" altLang="zh-CN"/>
          </a:p>
        </p:txBody>
      </p:sp>
      <p:sp>
        <p:nvSpPr>
          <p:cNvPr id="62469" name="Rectangle 5">
            <a:extLst>
              <a:ext uri="{FF2B5EF4-FFF2-40B4-BE49-F238E27FC236}">
                <a16:creationId xmlns:a16="http://schemas.microsoft.com/office/drawing/2014/main" id="{6BD841F2-F86D-4733-A7B7-B14DD90FE9BB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308725"/>
            <a:ext cx="2895600" cy="433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400" b="0"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endParaRPr lang="en-US" altLang="zh-CN"/>
          </a:p>
        </p:txBody>
      </p:sp>
      <p:sp>
        <p:nvSpPr>
          <p:cNvPr id="62470" name="Rectangle 6">
            <a:extLst>
              <a:ext uri="{FF2B5EF4-FFF2-40B4-BE49-F238E27FC236}">
                <a16:creationId xmlns:a16="http://schemas.microsoft.com/office/drawing/2014/main" id="{03920913-29AE-4638-959F-CD086D37CF1F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686550" y="6308725"/>
            <a:ext cx="2133600" cy="433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400" b="0"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fld id="{EBA44E78-9019-4BFE-A226-C97910CE13FA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</p:sldLayoutIdLst>
  <p:hf hdr="0" ftr="0"/>
  <p:txStyles>
    <p:titleStyle>
      <a:lvl1pPr algn="ctr" rtl="0" fontAlgn="base">
        <a:spcBef>
          <a:spcPct val="0"/>
        </a:spcBef>
        <a:spcAft>
          <a:spcPct val="0"/>
        </a:spcAft>
        <a:defRPr sz="4000" b="1" kern="12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0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anose="020B0604030504040204" pitchFamily="34" charset="0"/>
          <a:ea typeface="黑体" panose="02010609060101010101" pitchFamily="49" charset="-122"/>
        </a:defRPr>
      </a:lvl2pPr>
      <a:lvl3pPr algn="ctr" rtl="0" fontAlgn="base">
        <a:spcBef>
          <a:spcPct val="0"/>
        </a:spcBef>
        <a:spcAft>
          <a:spcPct val="0"/>
        </a:spcAft>
        <a:defRPr sz="40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anose="020B0604030504040204" pitchFamily="34" charset="0"/>
          <a:ea typeface="黑体" panose="02010609060101010101" pitchFamily="49" charset="-122"/>
        </a:defRPr>
      </a:lvl3pPr>
      <a:lvl4pPr algn="ctr" rtl="0" fontAlgn="base">
        <a:spcBef>
          <a:spcPct val="0"/>
        </a:spcBef>
        <a:spcAft>
          <a:spcPct val="0"/>
        </a:spcAft>
        <a:defRPr sz="40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anose="020B0604030504040204" pitchFamily="34" charset="0"/>
          <a:ea typeface="黑体" panose="02010609060101010101" pitchFamily="49" charset="-122"/>
        </a:defRPr>
      </a:lvl4pPr>
      <a:lvl5pPr algn="ctr" rtl="0" fontAlgn="base">
        <a:spcBef>
          <a:spcPct val="0"/>
        </a:spcBef>
        <a:spcAft>
          <a:spcPct val="0"/>
        </a:spcAft>
        <a:defRPr sz="40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anose="020B0604030504040204" pitchFamily="34" charset="0"/>
          <a:ea typeface="黑体" panose="02010609060101010101" pitchFamily="49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0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anose="020B0604030504040204" pitchFamily="34" charset="0"/>
          <a:ea typeface="黑体" panose="02010609060101010101" pitchFamily="49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0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anose="020B0604030504040204" pitchFamily="34" charset="0"/>
          <a:ea typeface="黑体" panose="02010609060101010101" pitchFamily="49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0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anose="020B0604030504040204" pitchFamily="34" charset="0"/>
          <a:ea typeface="黑体" panose="02010609060101010101" pitchFamily="49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0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anose="020B0604030504040204" pitchFamily="34" charset="0"/>
          <a:ea typeface="黑体" panose="02010609060101010101" pitchFamily="49" charset="-122"/>
        </a:defRPr>
      </a:lvl9pPr>
    </p:titleStyle>
    <p:bodyStyle>
      <a:lvl1pPr marL="342900" indent="-342900" algn="l" rtl="0" fontAlgn="base">
        <a:spcBef>
          <a:spcPct val="30000"/>
        </a:spcBef>
        <a:spcAft>
          <a:spcPct val="0"/>
        </a:spcAft>
        <a:buClr>
          <a:schemeClr val="hlink"/>
        </a:buClr>
        <a:buSzPct val="65000"/>
        <a:buFont typeface="Wingdings" panose="05000000000000000000" pitchFamily="2" charset="2"/>
        <a:buChar char="n"/>
        <a:defRPr sz="3200" b="1" kern="1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65000"/>
        <a:buFont typeface="Wingdings" panose="05000000000000000000" pitchFamily="2" charset="2"/>
        <a:buChar char="n"/>
        <a:defRPr sz="2800" b="1" kern="1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65000"/>
        <a:buFont typeface="Wingdings" panose="05000000000000000000" pitchFamily="2" charset="2"/>
        <a:buChar char="n"/>
        <a:defRPr sz="2400" b="1" kern="1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65000"/>
        <a:buFont typeface="Wingdings" panose="05000000000000000000" pitchFamily="2" charset="2"/>
        <a:buChar char="n"/>
        <a:defRPr sz="2000" b="1" kern="1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65000"/>
        <a:buFont typeface="Wingdings" panose="05000000000000000000" pitchFamily="2" charset="2"/>
        <a:buChar char="n"/>
        <a:defRPr sz="2000" b="1" kern="1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wmf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wmf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6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wmf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wmf"/><Relationship Id="rId4" Type="http://schemas.openxmlformats.org/officeDocument/2006/relationships/image" Target="../media/image20.wmf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wmf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13" Type="http://schemas.openxmlformats.org/officeDocument/2006/relationships/oleObject" Target="../embeddings/oleObject7.bin"/><Relationship Id="rId3" Type="http://schemas.openxmlformats.org/officeDocument/2006/relationships/notesSlide" Target="../notesSlides/notesSlide35.xml"/><Relationship Id="rId7" Type="http://schemas.openxmlformats.org/officeDocument/2006/relationships/oleObject" Target="../embeddings/oleObject2.bin"/><Relationship Id="rId12" Type="http://schemas.openxmlformats.org/officeDocument/2006/relationships/oleObject" Target="../embeddings/oleObject6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8.png"/><Relationship Id="rId11" Type="http://schemas.openxmlformats.org/officeDocument/2006/relationships/oleObject" Target="../embeddings/oleObject5.bin"/><Relationship Id="rId5" Type="http://schemas.openxmlformats.org/officeDocument/2006/relationships/oleObject" Target="../embeddings/oleObject1.bin"/><Relationship Id="rId15" Type="http://schemas.openxmlformats.org/officeDocument/2006/relationships/oleObject" Target="../embeddings/oleObject9.bin"/><Relationship Id="rId10" Type="http://schemas.openxmlformats.org/officeDocument/2006/relationships/image" Target="../media/image19.png"/><Relationship Id="rId4" Type="http://schemas.openxmlformats.org/officeDocument/2006/relationships/image" Target="../media/image2.wmf"/><Relationship Id="rId9" Type="http://schemas.openxmlformats.org/officeDocument/2006/relationships/oleObject" Target="../embeddings/oleObject4.bin"/><Relationship Id="rId14" Type="http://schemas.openxmlformats.org/officeDocument/2006/relationships/oleObject" Target="../embeddings/oleObject8.bin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wmf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wmf"/><Relationship Id="rId2" Type="http://schemas.openxmlformats.org/officeDocument/2006/relationships/image" Target="../media/image2.wmf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wmf"/><Relationship Id="rId1" Type="http://schemas.openxmlformats.org/officeDocument/2006/relationships/slideLayout" Target="../slideLayouts/slideLayout6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wmf"/><Relationship Id="rId1" Type="http://schemas.openxmlformats.org/officeDocument/2006/relationships/slideLayout" Target="../slideLayouts/slideLayout6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9C082BA6-2E38-4762-88FD-61FBB1AF1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3B9E7-1642-4F29-AEDF-00A0D663B876}" type="slidenum">
              <a:rPr lang="en-US" altLang="zh-CN"/>
              <a:pPr/>
              <a:t>1</a:t>
            </a:fld>
            <a:endParaRPr lang="en-US" altLang="zh-CN"/>
          </a:p>
        </p:txBody>
      </p:sp>
      <p:sp>
        <p:nvSpPr>
          <p:cNvPr id="3074" name="Rectangle 2">
            <a:extLst>
              <a:ext uri="{FF2B5EF4-FFF2-40B4-BE49-F238E27FC236}">
                <a16:creationId xmlns:a16="http://schemas.microsoft.com/office/drawing/2014/main" id="{FB4CC1A4-15A7-4414-B043-EE2B6246BE1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Chapter 11   Routing Protocols</a:t>
            </a:r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13002B54-802D-4D87-9A43-186C62C37F6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908175" y="1628775"/>
            <a:ext cx="5976938" cy="4679950"/>
          </a:xfrm>
        </p:spPr>
        <p:txBody>
          <a:bodyPr/>
          <a:lstStyle/>
          <a:p>
            <a:pPr>
              <a:spcAft>
                <a:spcPct val="50000"/>
              </a:spcAft>
            </a:pPr>
            <a:r>
              <a:rPr lang="en-US" altLang="zh-CN"/>
              <a:t>Interior and exterior routing</a:t>
            </a:r>
          </a:p>
          <a:p>
            <a:pPr>
              <a:spcAft>
                <a:spcPct val="50000"/>
              </a:spcAft>
            </a:pPr>
            <a:r>
              <a:rPr lang="en-US" altLang="zh-CN"/>
              <a:t>Distance vector routing &amp; RIP</a:t>
            </a:r>
          </a:p>
          <a:p>
            <a:pPr>
              <a:spcAft>
                <a:spcPct val="50000"/>
              </a:spcAft>
            </a:pPr>
            <a:r>
              <a:rPr lang="en-US" altLang="zh-CN"/>
              <a:t>Link state routing &amp; OSPF</a:t>
            </a:r>
          </a:p>
          <a:p>
            <a:pPr>
              <a:spcAft>
                <a:spcPct val="50000"/>
              </a:spcAft>
            </a:pPr>
            <a:r>
              <a:rPr lang="en-US" altLang="zh-CN"/>
              <a:t>Path vector routing &amp; BGP-4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灯片编号占位符 5">
            <a:extLst>
              <a:ext uri="{FF2B5EF4-FFF2-40B4-BE49-F238E27FC236}">
                <a16:creationId xmlns:a16="http://schemas.microsoft.com/office/drawing/2014/main" id="{753BC9AD-64AB-4A76-B522-D1B4C1ABF5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33387-789D-44CB-9029-8D15BC93D5C5}" type="slidenum">
              <a:rPr lang="en-US" altLang="zh-CN"/>
              <a:pPr/>
              <a:t>10</a:t>
            </a:fld>
            <a:endParaRPr lang="en-US" altLang="zh-CN"/>
          </a:p>
        </p:txBody>
      </p:sp>
      <p:sp>
        <p:nvSpPr>
          <p:cNvPr id="27650" name="Rectangle 2">
            <a:extLst>
              <a:ext uri="{FF2B5EF4-FFF2-40B4-BE49-F238E27FC236}">
                <a16:creationId xmlns:a16="http://schemas.microsoft.com/office/drawing/2014/main" id="{7D7A691B-77F5-448A-8AE6-0B663B30482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/>
              <a:t>Routing Loop: Two-node instability</a:t>
            </a:r>
          </a:p>
        </p:txBody>
      </p:sp>
      <p:grpSp>
        <p:nvGrpSpPr>
          <p:cNvPr id="27651" name="Group 3">
            <a:extLst>
              <a:ext uri="{FF2B5EF4-FFF2-40B4-BE49-F238E27FC236}">
                <a16:creationId xmlns:a16="http://schemas.microsoft.com/office/drawing/2014/main" id="{05DEE1AA-94EC-4E69-A81B-B2836A80F867}"/>
              </a:ext>
            </a:extLst>
          </p:cNvPr>
          <p:cNvGrpSpPr>
            <a:grpSpLocks/>
          </p:cNvGrpSpPr>
          <p:nvPr/>
        </p:nvGrpSpPr>
        <p:grpSpPr bwMode="auto">
          <a:xfrm>
            <a:off x="755650" y="2971800"/>
            <a:ext cx="1439863" cy="642938"/>
            <a:chOff x="1247" y="1207"/>
            <a:chExt cx="907" cy="405"/>
          </a:xfrm>
        </p:grpSpPr>
        <p:sp>
          <p:nvSpPr>
            <p:cNvPr id="27652" name="Oval 4">
              <a:extLst>
                <a:ext uri="{FF2B5EF4-FFF2-40B4-BE49-F238E27FC236}">
                  <a16:creationId xmlns:a16="http://schemas.microsoft.com/office/drawing/2014/main" id="{86CBED83-4EF4-414D-BC2E-47C7CCE244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7" y="1207"/>
              <a:ext cx="907" cy="40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  <a:extLst>
              <a:ext uri="{91240B29-F687-4F45-9708-019B960494DF}">
                <a14:hiddenLine xmlns:a14="http://schemas.microsoft.com/office/drawing/2010/main" w="19050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7653" name="Text Box 5">
              <a:extLst>
                <a:ext uri="{FF2B5EF4-FFF2-40B4-BE49-F238E27FC236}">
                  <a16:creationId xmlns:a16="http://schemas.microsoft.com/office/drawing/2014/main" id="{B01E19A1-DCB2-4D5A-8C1A-34F7F8E835E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93" y="1285"/>
              <a:ext cx="80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 i="1">
                  <a:solidFill>
                    <a:srgbClr val="FFFF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ea typeface="宋体" panose="02010600030101010101" pitchFamily="2" charset="-122"/>
                </a:rPr>
                <a:t>Net 1</a:t>
              </a:r>
            </a:p>
          </p:txBody>
        </p:sp>
      </p:grpSp>
      <p:pic>
        <p:nvPicPr>
          <p:cNvPr id="27654" name="Picture 6">
            <a:extLst>
              <a:ext uri="{FF2B5EF4-FFF2-40B4-BE49-F238E27FC236}">
                <a16:creationId xmlns:a16="http://schemas.microsoft.com/office/drawing/2014/main" id="{FA6FDE5A-30D9-433A-880F-896E779267A9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0338" y="3094038"/>
            <a:ext cx="647700" cy="388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7655" name="Group 7">
            <a:extLst>
              <a:ext uri="{FF2B5EF4-FFF2-40B4-BE49-F238E27FC236}">
                <a16:creationId xmlns:a16="http://schemas.microsoft.com/office/drawing/2014/main" id="{CF71CAAA-3359-4019-800C-080FF8077F51}"/>
              </a:ext>
            </a:extLst>
          </p:cNvPr>
          <p:cNvGrpSpPr>
            <a:grpSpLocks/>
          </p:cNvGrpSpPr>
          <p:nvPr/>
        </p:nvGrpSpPr>
        <p:grpSpPr bwMode="auto">
          <a:xfrm>
            <a:off x="3852863" y="2962275"/>
            <a:ext cx="1439862" cy="642938"/>
            <a:chOff x="1247" y="1207"/>
            <a:chExt cx="907" cy="405"/>
          </a:xfrm>
        </p:grpSpPr>
        <p:sp>
          <p:nvSpPr>
            <p:cNvPr id="27656" name="Oval 8">
              <a:extLst>
                <a:ext uri="{FF2B5EF4-FFF2-40B4-BE49-F238E27FC236}">
                  <a16:creationId xmlns:a16="http://schemas.microsoft.com/office/drawing/2014/main" id="{9B03DB72-107C-4E44-A7A2-FDEC16960F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7" y="1207"/>
              <a:ext cx="907" cy="40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  <a:extLst>
              <a:ext uri="{91240B29-F687-4F45-9708-019B960494DF}">
                <a14:hiddenLine xmlns:a14="http://schemas.microsoft.com/office/drawing/2010/main" w="19050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7657" name="Text Box 9">
              <a:extLst>
                <a:ext uri="{FF2B5EF4-FFF2-40B4-BE49-F238E27FC236}">
                  <a16:creationId xmlns:a16="http://schemas.microsoft.com/office/drawing/2014/main" id="{A6F1E81F-971B-4D6E-9432-2D0AF245C60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93" y="1285"/>
              <a:ext cx="80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 i="1">
                  <a:solidFill>
                    <a:srgbClr val="FFFF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ea typeface="宋体" panose="02010600030101010101" pitchFamily="2" charset="-122"/>
                </a:rPr>
                <a:t>Net 2</a:t>
              </a:r>
            </a:p>
          </p:txBody>
        </p:sp>
      </p:grpSp>
      <p:grpSp>
        <p:nvGrpSpPr>
          <p:cNvPr id="27658" name="Group 10">
            <a:extLst>
              <a:ext uri="{FF2B5EF4-FFF2-40B4-BE49-F238E27FC236}">
                <a16:creationId xmlns:a16="http://schemas.microsoft.com/office/drawing/2014/main" id="{7B8DBA1D-BEF9-448B-A388-31A8DFFB2E3E}"/>
              </a:ext>
            </a:extLst>
          </p:cNvPr>
          <p:cNvGrpSpPr>
            <a:grpSpLocks/>
          </p:cNvGrpSpPr>
          <p:nvPr/>
        </p:nvGrpSpPr>
        <p:grpSpPr bwMode="auto">
          <a:xfrm>
            <a:off x="6948488" y="2951163"/>
            <a:ext cx="1439862" cy="642937"/>
            <a:chOff x="1247" y="1207"/>
            <a:chExt cx="907" cy="405"/>
          </a:xfrm>
        </p:grpSpPr>
        <p:sp>
          <p:nvSpPr>
            <p:cNvPr id="27659" name="Oval 11">
              <a:extLst>
                <a:ext uri="{FF2B5EF4-FFF2-40B4-BE49-F238E27FC236}">
                  <a16:creationId xmlns:a16="http://schemas.microsoft.com/office/drawing/2014/main" id="{9B22AA9E-0AE0-4B6C-BDF8-5C5841F09F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7" y="1207"/>
              <a:ext cx="907" cy="40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  <a:extLst>
              <a:ext uri="{91240B29-F687-4F45-9708-019B960494DF}">
                <a14:hiddenLine xmlns:a14="http://schemas.microsoft.com/office/drawing/2010/main" w="19050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7660" name="Text Box 12">
              <a:extLst>
                <a:ext uri="{FF2B5EF4-FFF2-40B4-BE49-F238E27FC236}">
                  <a16:creationId xmlns:a16="http://schemas.microsoft.com/office/drawing/2014/main" id="{F3FDCD2A-0A37-4233-B985-EA67DEE3508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93" y="1285"/>
              <a:ext cx="80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 i="1">
                  <a:solidFill>
                    <a:srgbClr val="FFFF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ea typeface="宋体" panose="02010600030101010101" pitchFamily="2" charset="-122"/>
                </a:rPr>
                <a:t>Net 3</a:t>
              </a:r>
            </a:p>
          </p:txBody>
        </p:sp>
      </p:grpSp>
      <p:pic>
        <p:nvPicPr>
          <p:cNvPr id="27661" name="Picture 13">
            <a:extLst>
              <a:ext uri="{FF2B5EF4-FFF2-40B4-BE49-F238E27FC236}">
                <a16:creationId xmlns:a16="http://schemas.microsoft.com/office/drawing/2014/main" id="{1D3518F0-F6E3-4D90-AD29-2F14513F43F9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3425" y="3084513"/>
            <a:ext cx="647700" cy="388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7662" name="AutoShape 14">
            <a:extLst>
              <a:ext uri="{FF2B5EF4-FFF2-40B4-BE49-F238E27FC236}">
                <a16:creationId xmlns:a16="http://schemas.microsoft.com/office/drawing/2014/main" id="{5B500570-312A-411E-AFF8-64C75CF23362}"/>
              </a:ext>
            </a:extLst>
          </p:cNvPr>
          <p:cNvCxnSpPr>
            <a:cxnSpLocks noChangeShapeType="1"/>
            <a:stCxn id="27652" idx="6"/>
            <a:endCxn id="27654" idx="1"/>
          </p:cNvCxnSpPr>
          <p:nvPr/>
        </p:nvCxnSpPr>
        <p:spPr bwMode="auto">
          <a:xfrm flipV="1">
            <a:off x="2195513" y="3289300"/>
            <a:ext cx="504825" cy="4763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663" name="AutoShape 15">
            <a:extLst>
              <a:ext uri="{FF2B5EF4-FFF2-40B4-BE49-F238E27FC236}">
                <a16:creationId xmlns:a16="http://schemas.microsoft.com/office/drawing/2014/main" id="{19228A86-E390-41F6-9A6C-A41FAA032F96}"/>
              </a:ext>
            </a:extLst>
          </p:cNvPr>
          <p:cNvCxnSpPr>
            <a:cxnSpLocks noChangeShapeType="1"/>
            <a:stCxn id="27654" idx="3"/>
            <a:endCxn id="27656" idx="2"/>
          </p:cNvCxnSpPr>
          <p:nvPr/>
        </p:nvCxnSpPr>
        <p:spPr bwMode="auto">
          <a:xfrm flipV="1">
            <a:off x="3348038" y="3284538"/>
            <a:ext cx="504825" cy="4762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664" name="AutoShape 16">
            <a:extLst>
              <a:ext uri="{FF2B5EF4-FFF2-40B4-BE49-F238E27FC236}">
                <a16:creationId xmlns:a16="http://schemas.microsoft.com/office/drawing/2014/main" id="{8CAB0EE4-2352-49F7-B5C7-167273BC8AC9}"/>
              </a:ext>
            </a:extLst>
          </p:cNvPr>
          <p:cNvCxnSpPr>
            <a:cxnSpLocks noChangeShapeType="1"/>
            <a:stCxn id="27656" idx="6"/>
            <a:endCxn id="27661" idx="1"/>
          </p:cNvCxnSpPr>
          <p:nvPr/>
        </p:nvCxnSpPr>
        <p:spPr bwMode="auto">
          <a:xfrm flipV="1">
            <a:off x="5292725" y="3279775"/>
            <a:ext cx="520700" cy="4763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665" name="AutoShape 17">
            <a:extLst>
              <a:ext uri="{FF2B5EF4-FFF2-40B4-BE49-F238E27FC236}">
                <a16:creationId xmlns:a16="http://schemas.microsoft.com/office/drawing/2014/main" id="{10A6CF79-BC49-4D4E-8B72-116AB43B5867}"/>
              </a:ext>
            </a:extLst>
          </p:cNvPr>
          <p:cNvCxnSpPr>
            <a:cxnSpLocks noChangeShapeType="1"/>
            <a:stCxn id="27661" idx="3"/>
            <a:endCxn id="27659" idx="2"/>
          </p:cNvCxnSpPr>
          <p:nvPr/>
        </p:nvCxnSpPr>
        <p:spPr bwMode="auto">
          <a:xfrm flipV="1">
            <a:off x="6461125" y="3273425"/>
            <a:ext cx="487363" cy="635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aphicFrame>
        <p:nvGraphicFramePr>
          <p:cNvPr id="27666" name="Group 18">
            <a:extLst>
              <a:ext uri="{FF2B5EF4-FFF2-40B4-BE49-F238E27FC236}">
                <a16:creationId xmlns:a16="http://schemas.microsoft.com/office/drawing/2014/main" id="{8B9887D3-1658-480A-AF79-41B1825FA75C}"/>
              </a:ext>
            </a:extLst>
          </p:cNvPr>
          <p:cNvGraphicFramePr>
            <a:graphicFrameLocks noGrp="1"/>
          </p:cNvGraphicFramePr>
          <p:nvPr/>
        </p:nvGraphicFramePr>
        <p:xfrm>
          <a:off x="1763713" y="4475163"/>
          <a:ext cx="2303462" cy="918720"/>
        </p:xfrm>
        <a:graphic>
          <a:graphicData uri="http://schemas.openxmlformats.org/drawingml/2006/table">
            <a:tbl>
              <a:tblPr/>
              <a:tblGrid>
                <a:gridCol w="931862">
                  <a:extLst>
                    <a:ext uri="{9D8B030D-6E8A-4147-A177-3AD203B41FA5}">
                      <a16:colId xmlns:a16="http://schemas.microsoft.com/office/drawing/2014/main" val="3127773278"/>
                    </a:ext>
                  </a:extLst>
                </a:gridCol>
                <a:gridCol w="712788">
                  <a:extLst>
                    <a:ext uri="{9D8B030D-6E8A-4147-A177-3AD203B41FA5}">
                      <a16:colId xmlns:a16="http://schemas.microsoft.com/office/drawing/2014/main" val="550192782"/>
                    </a:ext>
                  </a:extLst>
                </a:gridCol>
                <a:gridCol w="658812">
                  <a:extLst>
                    <a:ext uri="{9D8B030D-6E8A-4147-A177-3AD203B41FA5}">
                      <a16:colId xmlns:a16="http://schemas.microsoft.com/office/drawing/2014/main" val="3547110424"/>
                    </a:ext>
                  </a:extLst>
                </a:gridCol>
              </a:tblGrid>
              <a:tr h="323850">
                <a:tc>
                  <a:txBody>
                    <a:bodyPr/>
                    <a:lstStyle>
                      <a:lvl1pPr>
                        <a:spcBef>
                          <a:spcPct val="3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ranklin Gothic Medium" panose="020B0603020102020204" pitchFamily="34" charset="0"/>
                          <a:ea typeface="楷体_GB2312" pitchFamily="49" charset="-122"/>
                        </a:rPr>
                        <a:t>Net1</a:t>
                      </a:r>
                    </a:p>
                  </a:txBody>
                  <a:tcPr marL="90000" marR="90000" marT="46800" marB="4680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33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3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ranklin Gothic Medium" panose="020B0603020102020204" pitchFamily="34" charset="0"/>
                        <a:ea typeface="楷体_GB2312" pitchFamily="49" charset="-122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33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3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ranklin Gothic Medium" panose="020B0603020102020204" pitchFamily="34" charset="0"/>
                        <a:ea typeface="楷体_GB2312" pitchFamily="49" charset="-122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33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0165"/>
                  </a:ext>
                </a:extLst>
              </a:tr>
              <a:tr h="323850">
                <a:tc>
                  <a:txBody>
                    <a:bodyPr/>
                    <a:lstStyle>
                      <a:lvl1pPr>
                        <a:spcBef>
                          <a:spcPct val="3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ranklin Gothic Medium" panose="020B0603020102020204" pitchFamily="34" charset="0"/>
                          <a:ea typeface="楷体_GB2312" pitchFamily="49" charset="-122"/>
                        </a:rPr>
                        <a:t>……</a:t>
                      </a:r>
                    </a:p>
                  </a:txBody>
                  <a:tcPr marL="90000" marR="90000" marT="46800" marB="468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3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ranklin Gothic Medium" panose="020B0603020102020204" pitchFamily="34" charset="0"/>
                          <a:ea typeface="楷体_GB2312" pitchFamily="49" charset="-122"/>
                        </a:rPr>
                        <a:t>…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3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ranklin Gothic Medium" panose="020B0603020102020204" pitchFamily="34" charset="0"/>
                          <a:ea typeface="楷体_GB2312" pitchFamily="49" charset="-122"/>
                        </a:rPr>
                        <a:t>…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52189763"/>
                  </a:ext>
                </a:extLst>
              </a:tr>
            </a:tbl>
          </a:graphicData>
        </a:graphic>
      </p:graphicFrame>
      <p:sp>
        <p:nvSpPr>
          <p:cNvPr id="27680" name="Text Box 32">
            <a:extLst>
              <a:ext uri="{FF2B5EF4-FFF2-40B4-BE49-F238E27FC236}">
                <a16:creationId xmlns:a16="http://schemas.microsoft.com/office/drawing/2014/main" id="{33401DC9-4F73-4BFA-A12C-9247EAC35E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09775" y="4005263"/>
            <a:ext cx="19272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i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panose="02010600030101010101" pitchFamily="2" charset="-122"/>
              </a:rPr>
              <a:t>Routing table</a:t>
            </a:r>
          </a:p>
        </p:txBody>
      </p:sp>
      <p:graphicFrame>
        <p:nvGraphicFramePr>
          <p:cNvPr id="27681" name="Group 33">
            <a:extLst>
              <a:ext uri="{FF2B5EF4-FFF2-40B4-BE49-F238E27FC236}">
                <a16:creationId xmlns:a16="http://schemas.microsoft.com/office/drawing/2014/main" id="{9D889BC8-E3DC-4742-B70A-47C3D009F887}"/>
              </a:ext>
            </a:extLst>
          </p:cNvPr>
          <p:cNvGraphicFramePr>
            <a:graphicFrameLocks noGrp="1"/>
          </p:cNvGraphicFramePr>
          <p:nvPr/>
        </p:nvGraphicFramePr>
        <p:xfrm>
          <a:off x="4932363" y="4475163"/>
          <a:ext cx="2303462" cy="918720"/>
        </p:xfrm>
        <a:graphic>
          <a:graphicData uri="http://schemas.openxmlformats.org/drawingml/2006/table">
            <a:tbl>
              <a:tblPr/>
              <a:tblGrid>
                <a:gridCol w="931862">
                  <a:extLst>
                    <a:ext uri="{9D8B030D-6E8A-4147-A177-3AD203B41FA5}">
                      <a16:colId xmlns:a16="http://schemas.microsoft.com/office/drawing/2014/main" val="2718233012"/>
                    </a:ext>
                  </a:extLst>
                </a:gridCol>
                <a:gridCol w="712788">
                  <a:extLst>
                    <a:ext uri="{9D8B030D-6E8A-4147-A177-3AD203B41FA5}">
                      <a16:colId xmlns:a16="http://schemas.microsoft.com/office/drawing/2014/main" val="234808355"/>
                    </a:ext>
                  </a:extLst>
                </a:gridCol>
                <a:gridCol w="658812">
                  <a:extLst>
                    <a:ext uri="{9D8B030D-6E8A-4147-A177-3AD203B41FA5}">
                      <a16:colId xmlns:a16="http://schemas.microsoft.com/office/drawing/2014/main" val="674722138"/>
                    </a:ext>
                  </a:extLst>
                </a:gridCol>
              </a:tblGrid>
              <a:tr h="323850">
                <a:tc>
                  <a:txBody>
                    <a:bodyPr/>
                    <a:lstStyle>
                      <a:lvl1pPr>
                        <a:spcBef>
                          <a:spcPct val="3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ranklin Gothic Medium" panose="020B0603020102020204" pitchFamily="34" charset="0"/>
                          <a:ea typeface="楷体_GB2312" pitchFamily="49" charset="-122"/>
                        </a:rPr>
                        <a:t>Net1</a:t>
                      </a:r>
                    </a:p>
                  </a:txBody>
                  <a:tcPr marL="90000" marR="90000" marT="46800" marB="4680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33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3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ranklin Gothic Medium" panose="020B0603020102020204" pitchFamily="34" charset="0"/>
                        <a:ea typeface="楷体_GB2312" pitchFamily="49" charset="-122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33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3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ranklin Gothic Medium" panose="020B0603020102020204" pitchFamily="34" charset="0"/>
                          <a:ea typeface="楷体_GB2312" pitchFamily="49" charset="-122"/>
                        </a:rPr>
                        <a:t>A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33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4912379"/>
                  </a:ext>
                </a:extLst>
              </a:tr>
              <a:tr h="323850">
                <a:tc>
                  <a:txBody>
                    <a:bodyPr/>
                    <a:lstStyle>
                      <a:lvl1pPr>
                        <a:spcBef>
                          <a:spcPct val="3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ranklin Gothic Medium" panose="020B0603020102020204" pitchFamily="34" charset="0"/>
                          <a:ea typeface="楷体_GB2312" pitchFamily="49" charset="-122"/>
                        </a:rPr>
                        <a:t>……</a:t>
                      </a:r>
                    </a:p>
                  </a:txBody>
                  <a:tcPr marL="90000" marR="90000" marT="46800" marB="468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3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ranklin Gothic Medium" panose="020B0603020102020204" pitchFamily="34" charset="0"/>
                          <a:ea typeface="楷体_GB2312" pitchFamily="49" charset="-122"/>
                        </a:rPr>
                        <a:t>…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3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ranklin Gothic Medium" panose="020B0603020102020204" pitchFamily="34" charset="0"/>
                          <a:ea typeface="楷体_GB2312" pitchFamily="49" charset="-122"/>
                        </a:rPr>
                        <a:t>…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0002893"/>
                  </a:ext>
                </a:extLst>
              </a:tr>
            </a:tbl>
          </a:graphicData>
        </a:graphic>
      </p:graphicFrame>
      <p:sp>
        <p:nvSpPr>
          <p:cNvPr id="27695" name="Text Box 47">
            <a:extLst>
              <a:ext uri="{FF2B5EF4-FFF2-40B4-BE49-F238E27FC236}">
                <a16:creationId xmlns:a16="http://schemas.microsoft.com/office/drawing/2014/main" id="{E8D6CC89-2270-4030-B4D6-64E6ADC7FA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78425" y="4005263"/>
            <a:ext cx="19272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i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panose="02010600030101010101" pitchFamily="2" charset="-122"/>
              </a:rPr>
              <a:t>Routing table</a:t>
            </a:r>
          </a:p>
        </p:txBody>
      </p:sp>
      <p:sp>
        <p:nvSpPr>
          <p:cNvPr id="27696" name="Text Box 48">
            <a:extLst>
              <a:ext uri="{FF2B5EF4-FFF2-40B4-BE49-F238E27FC236}">
                <a16:creationId xmlns:a16="http://schemas.microsoft.com/office/drawing/2014/main" id="{7515A4A4-E558-43E9-B0B2-653325F1C1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71775" y="3397250"/>
            <a:ext cx="43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i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panose="02010600030101010101" pitchFamily="2" charset="-122"/>
              </a:rPr>
              <a:t>A</a:t>
            </a:r>
          </a:p>
        </p:txBody>
      </p:sp>
      <p:sp>
        <p:nvSpPr>
          <p:cNvPr id="27697" name="Text Box 49">
            <a:extLst>
              <a:ext uri="{FF2B5EF4-FFF2-40B4-BE49-F238E27FC236}">
                <a16:creationId xmlns:a16="http://schemas.microsoft.com/office/drawing/2014/main" id="{54D1D728-CC17-46BF-BDFF-50126C95F4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18200" y="3397250"/>
            <a:ext cx="43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i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panose="02010600030101010101" pitchFamily="2" charset="-122"/>
              </a:rPr>
              <a:t>B</a:t>
            </a:r>
          </a:p>
        </p:txBody>
      </p:sp>
      <p:sp>
        <p:nvSpPr>
          <p:cNvPr id="27698" name="AutoShape 50">
            <a:extLst>
              <a:ext uri="{FF2B5EF4-FFF2-40B4-BE49-F238E27FC236}">
                <a16:creationId xmlns:a16="http://schemas.microsoft.com/office/drawing/2014/main" id="{FDB72FD4-1E9C-4CD6-A543-736633DB7E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92675" y="1273175"/>
            <a:ext cx="3783013" cy="1296988"/>
          </a:xfrm>
          <a:prstGeom prst="cloudCallout">
            <a:avLst>
              <a:gd name="adj1" fmla="val -17394"/>
              <a:gd name="adj2" fmla="val 82801"/>
            </a:avLst>
          </a:prstGeom>
          <a:noFill/>
          <a:ln w="19050">
            <a:solidFill>
              <a:srgbClr val="FFFF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18000" rIns="0" bIns="18000"/>
          <a:lstStyle/>
          <a:p>
            <a:pPr algn="ctr"/>
            <a:r>
              <a:rPr lang="en-US" altLang="zh-CN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panose="02010600030101010101" pitchFamily="2" charset="-122"/>
              </a:rPr>
              <a:t>You can reach net1  through me with length 2</a:t>
            </a:r>
          </a:p>
        </p:txBody>
      </p:sp>
      <p:sp>
        <p:nvSpPr>
          <p:cNvPr id="27699" name="AutoShape 51">
            <a:extLst>
              <a:ext uri="{FF2B5EF4-FFF2-40B4-BE49-F238E27FC236}">
                <a16:creationId xmlns:a16="http://schemas.microsoft.com/office/drawing/2014/main" id="{18E57475-EC72-48E9-BC74-3F6ACFB0CF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6013" y="1412875"/>
            <a:ext cx="3414712" cy="1008063"/>
          </a:xfrm>
          <a:prstGeom prst="cloudCallout">
            <a:avLst>
              <a:gd name="adj1" fmla="val 6347"/>
              <a:gd name="adj2" fmla="val 106380"/>
            </a:avLst>
          </a:prstGeom>
          <a:noFill/>
          <a:ln w="19050">
            <a:solidFill>
              <a:srgbClr val="FFFF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18000" rIns="0" bIns="18000"/>
          <a:lstStyle/>
          <a:p>
            <a:pPr algn="ctr"/>
            <a:r>
              <a:rPr lang="en-US" altLang="zh-CN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panose="02010600030101010101" pitchFamily="2" charset="-122"/>
              </a:rPr>
              <a:t>B can reach net1 ! Great !</a:t>
            </a:r>
          </a:p>
        </p:txBody>
      </p:sp>
      <p:sp>
        <p:nvSpPr>
          <p:cNvPr id="27700" name="AutoShape 52">
            <a:extLst>
              <a:ext uri="{FF2B5EF4-FFF2-40B4-BE49-F238E27FC236}">
                <a16:creationId xmlns:a16="http://schemas.microsoft.com/office/drawing/2014/main" id="{E300E1CE-56AB-4F16-A5D3-A719A35141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73688" y="1417638"/>
            <a:ext cx="2582862" cy="1008062"/>
          </a:xfrm>
          <a:prstGeom prst="cloudCallout">
            <a:avLst>
              <a:gd name="adj1" fmla="val -23815"/>
              <a:gd name="adj2" fmla="val 109843"/>
            </a:avLst>
          </a:prstGeom>
          <a:noFill/>
          <a:ln w="19050">
            <a:solidFill>
              <a:srgbClr val="FFFF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18000" rIns="0" bIns="18000"/>
          <a:lstStyle/>
          <a:p>
            <a:pPr algn="ctr"/>
            <a:r>
              <a:rPr lang="en-US" altLang="zh-CN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panose="02010600030101010101" pitchFamily="2" charset="-122"/>
              </a:rPr>
              <a:t>Hop count changed !</a:t>
            </a:r>
          </a:p>
        </p:txBody>
      </p:sp>
      <p:sp>
        <p:nvSpPr>
          <p:cNvPr id="27702" name="Text Box 54">
            <a:extLst>
              <a:ext uri="{FF2B5EF4-FFF2-40B4-BE49-F238E27FC236}">
                <a16:creationId xmlns:a16="http://schemas.microsoft.com/office/drawing/2014/main" id="{5F2E41A1-D960-4330-8639-7FAF351C42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16238" y="4437063"/>
            <a:ext cx="2571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effectLst>
                  <a:outerShdw blurRad="38100" dist="38100" dir="2700000" algn="tl">
                    <a:srgbClr val="000000"/>
                  </a:outerShdw>
                </a:effectLst>
              </a:rPr>
              <a:t>-</a:t>
            </a:r>
          </a:p>
        </p:txBody>
      </p:sp>
      <p:sp>
        <p:nvSpPr>
          <p:cNvPr id="27703" name="Text Box 55">
            <a:extLst>
              <a:ext uri="{FF2B5EF4-FFF2-40B4-BE49-F238E27FC236}">
                <a16:creationId xmlns:a16="http://schemas.microsoft.com/office/drawing/2014/main" id="{E6A0C3FF-308A-4E37-BD56-2A61BF4FB1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56313" y="4462463"/>
            <a:ext cx="3635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effectLst>
                  <a:outerShdw blurRad="38100" dist="38100" dir="2700000" algn="tl">
                    <a:srgbClr val="000000"/>
                  </a:outerShdw>
                </a:effectLst>
              </a:rPr>
              <a:t>1</a:t>
            </a:r>
          </a:p>
        </p:txBody>
      </p:sp>
      <p:sp>
        <p:nvSpPr>
          <p:cNvPr id="27704" name="Text Box 56">
            <a:extLst>
              <a:ext uri="{FF2B5EF4-FFF2-40B4-BE49-F238E27FC236}">
                <a16:creationId xmlns:a16="http://schemas.microsoft.com/office/drawing/2014/main" id="{3C99BEAE-4526-4667-94ED-BD0C43E970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71775" y="4492625"/>
            <a:ext cx="5429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effectLst>
                  <a:outerShdw blurRad="38100" dist="38100" dir="2700000" algn="tl">
                    <a:srgbClr val="000000"/>
                  </a:outerShdw>
                </a:effectLst>
              </a:rPr>
              <a:t>16</a:t>
            </a:r>
          </a:p>
        </p:txBody>
      </p:sp>
      <p:sp>
        <p:nvSpPr>
          <p:cNvPr id="27705" name="Text Box 57">
            <a:extLst>
              <a:ext uri="{FF2B5EF4-FFF2-40B4-BE49-F238E27FC236}">
                <a16:creationId xmlns:a16="http://schemas.microsoft.com/office/drawing/2014/main" id="{2E815A58-2792-4708-B44A-BDA8A22751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43213" y="4484688"/>
            <a:ext cx="3635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effectLst>
                  <a:outerShdw blurRad="38100" dist="38100" dir="2700000" algn="tl">
                    <a:srgbClr val="000000"/>
                  </a:outerShdw>
                </a:effectLst>
              </a:rPr>
              <a:t>2</a:t>
            </a:r>
          </a:p>
        </p:txBody>
      </p:sp>
      <p:sp>
        <p:nvSpPr>
          <p:cNvPr id="27706" name="Text Box 58">
            <a:extLst>
              <a:ext uri="{FF2B5EF4-FFF2-40B4-BE49-F238E27FC236}">
                <a16:creationId xmlns:a16="http://schemas.microsoft.com/office/drawing/2014/main" id="{C5B123EC-E035-4EF9-B6AF-0F5FB9BF69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61075" y="4484688"/>
            <a:ext cx="3635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effectLst>
                  <a:outerShdw blurRad="38100" dist="38100" dir="2700000" algn="tl">
                    <a:srgbClr val="000000"/>
                  </a:outerShdw>
                </a:effectLst>
              </a:rPr>
              <a:t>3</a:t>
            </a:r>
          </a:p>
        </p:txBody>
      </p:sp>
      <p:sp>
        <p:nvSpPr>
          <p:cNvPr id="27707" name="AutoShape 59">
            <a:extLst>
              <a:ext uri="{FF2B5EF4-FFF2-40B4-BE49-F238E27FC236}">
                <a16:creationId xmlns:a16="http://schemas.microsoft.com/office/drawing/2014/main" id="{BE3CD08E-93D8-4D5B-8904-B0804A84C6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76375" y="1417638"/>
            <a:ext cx="2582863" cy="1008062"/>
          </a:xfrm>
          <a:prstGeom prst="cloudCallout">
            <a:avLst>
              <a:gd name="adj1" fmla="val 11894"/>
              <a:gd name="adj2" fmla="val 101338"/>
            </a:avLst>
          </a:prstGeom>
          <a:noFill/>
          <a:ln w="19050">
            <a:solidFill>
              <a:srgbClr val="FFFF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18000" rIns="0" bIns="18000"/>
          <a:lstStyle/>
          <a:p>
            <a:pPr algn="ctr"/>
            <a:r>
              <a:rPr lang="en-US" altLang="zh-CN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panose="02010600030101010101" pitchFamily="2" charset="-122"/>
              </a:rPr>
              <a:t>Hop count changed !</a:t>
            </a:r>
          </a:p>
        </p:txBody>
      </p:sp>
      <p:sp>
        <p:nvSpPr>
          <p:cNvPr id="27708" name="Text Box 60">
            <a:extLst>
              <a:ext uri="{FF2B5EF4-FFF2-40B4-BE49-F238E27FC236}">
                <a16:creationId xmlns:a16="http://schemas.microsoft.com/office/drawing/2014/main" id="{C0B2E5BD-5FAB-43F5-B342-0C8122BCD3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43213" y="4484688"/>
            <a:ext cx="3635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effectLst>
                  <a:outerShdw blurRad="38100" dist="38100" dir="2700000" algn="tl">
                    <a:srgbClr val="000000"/>
                  </a:outerShdw>
                </a:effectLst>
              </a:rPr>
              <a:t>4</a:t>
            </a:r>
          </a:p>
        </p:txBody>
      </p:sp>
      <p:sp>
        <p:nvSpPr>
          <p:cNvPr id="27711" name="Text Box 63">
            <a:extLst>
              <a:ext uri="{FF2B5EF4-FFF2-40B4-BE49-F238E27FC236}">
                <a16:creationId xmlns:a16="http://schemas.microsoft.com/office/drawing/2014/main" id="{B70D6ACA-5A32-4B37-87D4-FA14990112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94100" y="4437063"/>
            <a:ext cx="2571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effectLst>
                  <a:outerShdw blurRad="38100" dist="38100" dir="2700000" algn="tl">
                    <a:srgbClr val="000000"/>
                  </a:outerShdw>
                </a:effectLst>
              </a:rPr>
              <a:t>-</a:t>
            </a:r>
          </a:p>
        </p:txBody>
      </p:sp>
      <p:sp>
        <p:nvSpPr>
          <p:cNvPr id="27712" name="Text Box 64">
            <a:extLst>
              <a:ext uri="{FF2B5EF4-FFF2-40B4-BE49-F238E27FC236}">
                <a16:creationId xmlns:a16="http://schemas.microsoft.com/office/drawing/2014/main" id="{D8902975-7433-47ED-B48E-8BF4DFABAC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54413" y="4484688"/>
            <a:ext cx="3698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effectLst>
                  <a:outerShdw blurRad="38100" dist="38100" dir="2700000" algn="tl">
                    <a:srgbClr val="000000"/>
                  </a:outerShdw>
                </a:effectLst>
              </a:rPr>
              <a:t>B</a:t>
            </a:r>
          </a:p>
        </p:txBody>
      </p:sp>
      <p:sp>
        <p:nvSpPr>
          <p:cNvPr id="27713" name="Text Box 65">
            <a:extLst>
              <a:ext uri="{FF2B5EF4-FFF2-40B4-BE49-F238E27FC236}">
                <a16:creationId xmlns:a16="http://schemas.microsoft.com/office/drawing/2014/main" id="{18C4440E-9787-4B8C-8685-F409BD93CE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37250" y="4465638"/>
            <a:ext cx="4905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chemeClr val="folHlink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∞</a:t>
            </a:r>
          </a:p>
        </p:txBody>
      </p:sp>
      <p:sp>
        <p:nvSpPr>
          <p:cNvPr id="27714" name="Text Box 66">
            <a:extLst>
              <a:ext uri="{FF2B5EF4-FFF2-40B4-BE49-F238E27FC236}">
                <a16:creationId xmlns:a16="http://schemas.microsoft.com/office/drawing/2014/main" id="{A6E2D6D7-588D-4376-AC3F-63B9CFC2C6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68600" y="4465638"/>
            <a:ext cx="4905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chemeClr val="folHlink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∞</a:t>
            </a:r>
          </a:p>
        </p:txBody>
      </p:sp>
      <p:sp>
        <p:nvSpPr>
          <p:cNvPr id="27715" name="AutoShape 67">
            <a:extLst>
              <a:ext uri="{FF2B5EF4-FFF2-40B4-BE49-F238E27FC236}">
                <a16:creationId xmlns:a16="http://schemas.microsoft.com/office/drawing/2014/main" id="{06C0AB2C-FDC3-4168-9D75-9EA304746C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8175" y="2924175"/>
            <a:ext cx="646113" cy="792163"/>
          </a:xfrm>
          <a:prstGeom prst="irregularSeal1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 anchor="ctr">
            <a:spAutoFit/>
          </a:bodyPr>
          <a:lstStyle/>
          <a:p>
            <a:endParaRPr lang="zh-CN" altLang="en-US"/>
          </a:p>
        </p:txBody>
      </p:sp>
      <p:sp>
        <p:nvSpPr>
          <p:cNvPr id="27716" name="Text Box 68">
            <a:extLst>
              <a:ext uri="{FF2B5EF4-FFF2-40B4-BE49-F238E27FC236}">
                <a16:creationId xmlns:a16="http://schemas.microsoft.com/office/drawing/2014/main" id="{8D4694F2-AECA-4ABF-B9C8-64B1833EC8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19700" y="2708275"/>
            <a:ext cx="1809750" cy="485775"/>
          </a:xfrm>
          <a:prstGeom prst="rect">
            <a:avLst/>
          </a:prstGeom>
          <a:solidFill>
            <a:srgbClr val="800080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effectLst>
                  <a:outerShdw blurRad="38100" dist="38100" dir="2700000" algn="tl">
                    <a:srgbClr val="000000"/>
                  </a:outerShdw>
                </a:effectLst>
              </a:rPr>
              <a:t>B: ( net1, 2 )</a:t>
            </a:r>
          </a:p>
        </p:txBody>
      </p:sp>
      <p:sp>
        <p:nvSpPr>
          <p:cNvPr id="27717" name="Text Box 69">
            <a:extLst>
              <a:ext uri="{FF2B5EF4-FFF2-40B4-BE49-F238E27FC236}">
                <a16:creationId xmlns:a16="http://schemas.microsoft.com/office/drawing/2014/main" id="{3B130F6A-6833-4936-9E77-7FECC70A7E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24075" y="2708275"/>
            <a:ext cx="1809750" cy="485775"/>
          </a:xfrm>
          <a:prstGeom prst="rect">
            <a:avLst/>
          </a:prstGeom>
          <a:solidFill>
            <a:srgbClr val="800080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effectLst>
                  <a:outerShdw blurRad="38100" dist="38100" dir="2700000" algn="tl">
                    <a:srgbClr val="000000"/>
                  </a:outerShdw>
                </a:effectLst>
              </a:rPr>
              <a:t>A: ( net1, 3 )</a:t>
            </a:r>
          </a:p>
        </p:txBody>
      </p:sp>
      <p:sp>
        <p:nvSpPr>
          <p:cNvPr id="27718" name="Text Box 70">
            <a:extLst>
              <a:ext uri="{FF2B5EF4-FFF2-40B4-BE49-F238E27FC236}">
                <a16:creationId xmlns:a16="http://schemas.microsoft.com/office/drawing/2014/main" id="{AC9C9E3E-05B9-4F7F-BF92-838891CF20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19700" y="2708275"/>
            <a:ext cx="1809750" cy="485775"/>
          </a:xfrm>
          <a:prstGeom prst="rect">
            <a:avLst/>
          </a:prstGeom>
          <a:solidFill>
            <a:srgbClr val="800080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effectLst>
                  <a:outerShdw blurRad="38100" dist="38100" dir="2700000" algn="tl">
                    <a:srgbClr val="000000"/>
                  </a:outerShdw>
                </a:effectLst>
              </a:rPr>
              <a:t>B: ( net1, 4 )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77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1000"/>
                                        <p:tgtEl>
                                          <p:spTgt spid="276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7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3" presetID="9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" dur="500"/>
                                        <p:tgtEl>
                                          <p:spTgt spid="277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77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76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76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76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277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35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8.67052E-7 L -0.33524 -8.67052E-7 " pathEditMode="relative" rAng="0" ptsTypes="AA">
                                      <p:cBhvr>
                                        <p:cTn id="33" dur="2000" fill="hold"/>
                                        <p:tgtEl>
                                          <p:spTgt spid="277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77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3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76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76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76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3" dur="500"/>
                                        <p:tgtEl>
                                          <p:spTgt spid="277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6" dur="500"/>
                                        <p:tgtEl>
                                          <p:spTgt spid="277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277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277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9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8" dur="500"/>
                                        <p:tgtEl>
                                          <p:spTgt spid="277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1000"/>
                                        <p:tgtEl>
                                          <p:spTgt spid="276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7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1000"/>
                                        <p:tgtEl>
                                          <p:spTgt spid="276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7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 nodeType="clickPar">
                      <p:stCondLst>
                        <p:cond delay="indefinite"/>
                      </p:stCondLst>
                      <p:childTnLst>
                        <p:par>
                          <p:cTn id="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277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63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112E-17 4.04624E-6 L 0.34201 4.04624E-6 " pathEditMode="relative" rAng="0" ptsTypes="AA">
                                      <p:cBhvr>
                                        <p:cTn id="74" dur="2000" fill="hold"/>
                                        <p:tgtEl>
                                          <p:spTgt spid="277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10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7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277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277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277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 nodeType="clickPar">
                      <p:stCondLst>
                        <p:cond delay="indefinite"/>
                      </p:stCondLst>
                      <p:childTnLst>
                        <p:par>
                          <p:cTn id="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3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84" dur="500"/>
                                        <p:tgtEl>
                                          <p:spTgt spid="277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8" dur="500"/>
                                        <p:tgtEl>
                                          <p:spTgt spid="277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 nodeType="clickPar">
                      <p:stCondLst>
                        <p:cond delay="indefinite"/>
                      </p:stCondLst>
                      <p:childTnLst>
                        <p:par>
                          <p:cTn id="9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1" presetID="9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2" dur="500"/>
                                        <p:tgtEl>
                                          <p:spTgt spid="277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1000"/>
                                        <p:tgtEl>
                                          <p:spTgt spid="277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7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 nodeType="clickPar">
                      <p:stCondLst>
                        <p:cond delay="indefinite"/>
                      </p:stCondLst>
                      <p:childTnLst>
                        <p:par>
                          <p:cTn id="9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1" dur="500"/>
                                        <p:tgtEl>
                                          <p:spTgt spid="277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 nodeType="clickPar">
                      <p:stCondLst>
                        <p:cond delay="indefinite"/>
                      </p:stCondLst>
                      <p:childTnLst>
                        <p:par>
                          <p:cTn id="10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4" presetID="35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8.67052E-7 L -0.33524 -8.67052E-7 " pathEditMode="relative" rAng="0" ptsTypes="AA">
                                      <p:cBhvr>
                                        <p:cTn id="105" dur="2000" fill="hold"/>
                                        <p:tgtEl>
                                          <p:spTgt spid="277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77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0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1000"/>
                                        <p:tgtEl>
                                          <p:spTgt spid="2770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277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277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113" presetID="9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4" dur="500"/>
                                        <p:tgtEl>
                                          <p:spTgt spid="277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8" dur="500"/>
                                        <p:tgtEl>
                                          <p:spTgt spid="277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 nodeType="clickPar">
                      <p:stCondLst>
                        <p:cond delay="indefinite"/>
                      </p:stCondLst>
                      <p:childTnLst>
                        <p:par>
                          <p:cTn id="1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1" presetID="9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2" dur="500"/>
                                        <p:tgtEl>
                                          <p:spTgt spid="277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5" dur="1000"/>
                                        <p:tgtEl>
                                          <p:spTgt spid="277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7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 nodeType="clickPar">
                      <p:stCondLst>
                        <p:cond delay="indefinite"/>
                      </p:stCondLst>
                      <p:childTnLst>
                        <p:par>
                          <p:cTn id="1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9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30" dur="500"/>
                                        <p:tgtEl>
                                          <p:spTgt spid="277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33" dur="500"/>
                                        <p:tgtEl>
                                          <p:spTgt spid="277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7" dur="500"/>
                                        <p:tgtEl>
                                          <p:spTgt spid="277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0" dur="500"/>
                                        <p:tgtEl>
                                          <p:spTgt spid="277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698" grpId="0" animBg="1" autoUpdateAnimBg="0"/>
      <p:bldP spid="27699" grpId="1" animBg="1"/>
      <p:bldP spid="27702" grpId="0"/>
      <p:bldP spid="27704" grpId="0"/>
      <p:bldP spid="27708" grpId="1"/>
      <p:bldP spid="27713" grpId="0"/>
      <p:bldP spid="27714" grpId="0"/>
      <p:bldP spid="27716" grpId="0" animBg="1"/>
      <p:bldP spid="27716" grpId="1" animBg="1"/>
      <p:bldP spid="27716" grpId="2" animBg="1"/>
      <p:bldP spid="27717" grpId="0" animBg="1"/>
      <p:bldP spid="27717" grpId="1" animBg="1"/>
      <p:bldP spid="27717" grpId="2" animBg="1"/>
      <p:bldP spid="27718" grpId="0" animBg="1"/>
      <p:bldP spid="27718" grpId="1" animBg="1"/>
      <p:bldP spid="27718" grpId="2" animBg="1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日期占位符 3">
            <a:extLst>
              <a:ext uri="{FF2B5EF4-FFF2-40B4-BE49-F238E27FC236}">
                <a16:creationId xmlns:a16="http://schemas.microsoft.com/office/drawing/2014/main" id="{AB5953FD-F2E7-43D2-9D18-D506B0CEAF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zh-CN" altLang="en-US"/>
              <a:t>yn@uestc.edu.cn</a:t>
            </a:r>
            <a:endParaRPr lang="en-US" altLang="zh-CN"/>
          </a:p>
        </p:txBody>
      </p:sp>
      <p:sp>
        <p:nvSpPr>
          <p:cNvPr id="51" name="灯片编号占位符 5">
            <a:extLst>
              <a:ext uri="{FF2B5EF4-FFF2-40B4-BE49-F238E27FC236}">
                <a16:creationId xmlns:a16="http://schemas.microsoft.com/office/drawing/2014/main" id="{7BC70796-9104-4539-84FB-2392C1BB8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50E5F-0029-4E78-AA1A-4ECD31AAA212}" type="slidenum">
              <a:rPr lang="en-US" altLang="zh-CN"/>
              <a:pPr/>
              <a:t>100</a:t>
            </a:fld>
            <a:endParaRPr lang="en-US" altLang="zh-CN"/>
          </a:p>
        </p:txBody>
      </p:sp>
      <p:sp>
        <p:nvSpPr>
          <p:cNvPr id="128002" name="Rectangle 2">
            <a:extLst>
              <a:ext uri="{FF2B5EF4-FFF2-40B4-BE49-F238E27FC236}">
                <a16:creationId xmlns:a16="http://schemas.microsoft.com/office/drawing/2014/main" id="{DD5A631D-C377-4C05-BDEA-F6C41E38C4F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Stabilized Routing Tables</a:t>
            </a:r>
          </a:p>
        </p:txBody>
      </p:sp>
      <p:grpSp>
        <p:nvGrpSpPr>
          <p:cNvPr id="128061" name="Group 61">
            <a:extLst>
              <a:ext uri="{FF2B5EF4-FFF2-40B4-BE49-F238E27FC236}">
                <a16:creationId xmlns:a16="http://schemas.microsoft.com/office/drawing/2014/main" id="{173320D9-AFCD-44A1-81ED-BC7EE6DBBCCA}"/>
              </a:ext>
            </a:extLst>
          </p:cNvPr>
          <p:cNvGrpSpPr>
            <a:grpSpLocks/>
          </p:cNvGrpSpPr>
          <p:nvPr/>
        </p:nvGrpSpPr>
        <p:grpSpPr bwMode="auto">
          <a:xfrm>
            <a:off x="0" y="1268413"/>
            <a:ext cx="9144000" cy="5589587"/>
            <a:chOff x="0" y="799"/>
            <a:chExt cx="5760" cy="3521"/>
          </a:xfrm>
        </p:grpSpPr>
        <p:grpSp>
          <p:nvGrpSpPr>
            <p:cNvPr id="128058" name="Group 58">
              <a:extLst>
                <a:ext uri="{FF2B5EF4-FFF2-40B4-BE49-F238E27FC236}">
                  <a16:creationId xmlns:a16="http://schemas.microsoft.com/office/drawing/2014/main" id="{F5FA319C-3CF2-4A64-AF94-230306B4F48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799"/>
              <a:ext cx="5760" cy="3521"/>
              <a:chOff x="0" y="799"/>
              <a:chExt cx="5760" cy="3521"/>
            </a:xfrm>
          </p:grpSpPr>
          <p:sp>
            <p:nvSpPr>
              <p:cNvPr id="128005" name="Rectangle 5">
                <a:extLst>
                  <a:ext uri="{FF2B5EF4-FFF2-40B4-BE49-F238E27FC236}">
                    <a16:creationId xmlns:a16="http://schemas.microsoft.com/office/drawing/2014/main" id="{FEBA21A3-0D5D-4EF9-B30D-A926C09D0B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799"/>
                <a:ext cx="5760" cy="3521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pic>
            <p:nvPicPr>
              <p:cNvPr id="128004" name="Picture 4">
                <a:extLst>
                  <a:ext uri="{FF2B5EF4-FFF2-40B4-BE49-F238E27FC236}">
                    <a16:creationId xmlns:a16="http://schemas.microsoft.com/office/drawing/2014/main" id="{7C0FC915-07D4-463D-98CB-3D5EA73E48B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5" y="2432"/>
                <a:ext cx="5647" cy="187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128038" name="Rectangle 38">
                <a:extLst>
                  <a:ext uri="{FF2B5EF4-FFF2-40B4-BE49-F238E27FC236}">
                    <a16:creationId xmlns:a16="http://schemas.microsoft.com/office/drawing/2014/main" id="{5B5F188B-622C-40E2-9745-206EC74AFC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" y="845"/>
                <a:ext cx="1587" cy="952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folHlink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8008" name="Oval 8">
                <a:extLst>
                  <a:ext uri="{FF2B5EF4-FFF2-40B4-BE49-F238E27FC236}">
                    <a16:creationId xmlns:a16="http://schemas.microsoft.com/office/drawing/2014/main" id="{75FFC2DC-F569-4DD8-A5EA-916AA1345C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47" y="1207"/>
                <a:ext cx="308" cy="308"/>
              </a:xfrm>
              <a:prstGeom prst="ellipse">
                <a:avLst/>
              </a:prstGeom>
              <a:solidFill>
                <a:srgbClr val="66FFFF"/>
              </a:solidFill>
              <a:ln w="2857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/>
              <a:p>
                <a:pPr algn="ctr"/>
                <a:r>
                  <a:rPr lang="en-US" altLang="zh-CN" sz="2000">
                    <a:solidFill>
                      <a:srgbClr val="000000"/>
                    </a:solidFill>
                    <a:effectLst/>
                  </a:rPr>
                  <a:t>A1</a:t>
                </a:r>
              </a:p>
            </p:txBody>
          </p:sp>
          <p:sp>
            <p:nvSpPr>
              <p:cNvPr id="128041" name="Rectangle 41">
                <a:extLst>
                  <a:ext uri="{FF2B5EF4-FFF2-40B4-BE49-F238E27FC236}">
                    <a16:creationId xmlns:a16="http://schemas.microsoft.com/office/drawing/2014/main" id="{42C1AA4D-DA04-4E63-8C99-D32E75BC52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54" y="1679"/>
                <a:ext cx="1452" cy="72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folHlink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8009" name="Oval 9">
                <a:extLst>
                  <a:ext uri="{FF2B5EF4-FFF2-40B4-BE49-F238E27FC236}">
                    <a16:creationId xmlns:a16="http://schemas.microsoft.com/office/drawing/2014/main" id="{27A1C77A-EE8C-42F6-B08C-F3909FD47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94" y="1770"/>
                <a:ext cx="308" cy="308"/>
              </a:xfrm>
              <a:prstGeom prst="ellipse">
                <a:avLst/>
              </a:prstGeom>
              <a:solidFill>
                <a:srgbClr val="66FFFF"/>
              </a:solidFill>
              <a:ln w="2857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/>
              <a:p>
                <a:pPr algn="ctr"/>
                <a:r>
                  <a:rPr lang="en-US" altLang="zh-CN" sz="2000">
                    <a:solidFill>
                      <a:srgbClr val="000000"/>
                    </a:solidFill>
                    <a:effectLst/>
                  </a:rPr>
                  <a:t>B1</a:t>
                </a:r>
              </a:p>
            </p:txBody>
          </p:sp>
          <p:sp>
            <p:nvSpPr>
              <p:cNvPr id="128039" name="Rectangle 39">
                <a:extLst>
                  <a:ext uri="{FF2B5EF4-FFF2-40B4-BE49-F238E27FC236}">
                    <a16:creationId xmlns:a16="http://schemas.microsoft.com/office/drawing/2014/main" id="{FA91F9EC-14C3-4F84-8A51-5D5473478F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89" y="845"/>
                <a:ext cx="1270" cy="771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folHlink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8011" name="Oval 11">
                <a:extLst>
                  <a:ext uri="{FF2B5EF4-FFF2-40B4-BE49-F238E27FC236}">
                    <a16:creationId xmlns:a16="http://schemas.microsoft.com/office/drawing/2014/main" id="{EC319413-A90F-4D32-AAF0-6A229BAF4E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56" y="1207"/>
                <a:ext cx="308" cy="308"/>
              </a:xfrm>
              <a:prstGeom prst="ellipse">
                <a:avLst/>
              </a:prstGeom>
              <a:solidFill>
                <a:srgbClr val="66FFFF"/>
              </a:solidFill>
              <a:ln w="2857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/>
              <a:p>
                <a:pPr algn="ctr"/>
                <a:r>
                  <a:rPr lang="en-US" altLang="zh-CN" sz="2000">
                    <a:solidFill>
                      <a:srgbClr val="000000"/>
                    </a:solidFill>
                    <a:effectLst/>
                  </a:rPr>
                  <a:t>C1</a:t>
                </a:r>
              </a:p>
            </p:txBody>
          </p:sp>
          <p:sp>
            <p:nvSpPr>
              <p:cNvPr id="128040" name="Rectangle 40">
                <a:extLst>
                  <a:ext uri="{FF2B5EF4-FFF2-40B4-BE49-F238E27FC236}">
                    <a16:creationId xmlns:a16="http://schemas.microsoft.com/office/drawing/2014/main" id="{5F2B8CD8-3DD8-4FA3-9061-070219BED9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2" y="1271"/>
                <a:ext cx="1043" cy="1089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folHlink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8012" name="Oval 12">
                <a:extLst>
                  <a:ext uri="{FF2B5EF4-FFF2-40B4-BE49-F238E27FC236}">
                    <a16:creationId xmlns:a16="http://schemas.microsoft.com/office/drawing/2014/main" id="{72D05FF5-D4ED-4815-819E-8268F94B37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09" y="1543"/>
                <a:ext cx="308" cy="308"/>
              </a:xfrm>
              <a:prstGeom prst="ellipse">
                <a:avLst/>
              </a:prstGeom>
              <a:solidFill>
                <a:srgbClr val="66FFFF"/>
              </a:solidFill>
              <a:ln w="2857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/>
              <a:p>
                <a:pPr algn="ctr"/>
                <a:r>
                  <a:rPr lang="en-US" altLang="zh-CN" sz="2000">
                    <a:solidFill>
                      <a:srgbClr val="000000"/>
                    </a:solidFill>
                    <a:effectLst/>
                  </a:rPr>
                  <a:t>D1</a:t>
                </a:r>
              </a:p>
            </p:txBody>
          </p:sp>
          <p:cxnSp>
            <p:nvCxnSpPr>
              <p:cNvPr id="128014" name="AutoShape 14">
                <a:extLst>
                  <a:ext uri="{FF2B5EF4-FFF2-40B4-BE49-F238E27FC236}">
                    <a16:creationId xmlns:a16="http://schemas.microsoft.com/office/drawing/2014/main" id="{2C48728C-5F3F-4CE2-902D-FEC274356A0F}"/>
                  </a:ext>
                </a:extLst>
              </p:cNvPr>
              <p:cNvCxnSpPr>
                <a:cxnSpLocks noChangeShapeType="1"/>
                <a:stCxn id="128008" idx="5"/>
                <a:endCxn id="128009" idx="1"/>
              </p:cNvCxnSpPr>
              <p:nvPr/>
            </p:nvCxnSpPr>
            <p:spPr bwMode="auto">
              <a:xfrm>
                <a:off x="1510" y="1479"/>
                <a:ext cx="1129" cy="327"/>
              </a:xfrm>
              <a:prstGeom prst="straightConnector1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28015" name="AutoShape 15">
                <a:extLst>
                  <a:ext uri="{FF2B5EF4-FFF2-40B4-BE49-F238E27FC236}">
                    <a16:creationId xmlns:a16="http://schemas.microsoft.com/office/drawing/2014/main" id="{729B94E5-80F7-43B3-8FD1-A923262E8E8D}"/>
                  </a:ext>
                </a:extLst>
              </p:cNvPr>
              <p:cNvCxnSpPr>
                <a:cxnSpLocks noChangeShapeType="1"/>
                <a:stCxn id="128011" idx="6"/>
                <a:endCxn id="128012" idx="1"/>
              </p:cNvCxnSpPr>
              <p:nvPr/>
            </p:nvCxnSpPr>
            <p:spPr bwMode="auto">
              <a:xfrm>
                <a:off x="3773" y="1361"/>
                <a:ext cx="681" cy="218"/>
              </a:xfrm>
              <a:prstGeom prst="straightConnector1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28016" name="AutoShape 16">
                <a:extLst>
                  <a:ext uri="{FF2B5EF4-FFF2-40B4-BE49-F238E27FC236}">
                    <a16:creationId xmlns:a16="http://schemas.microsoft.com/office/drawing/2014/main" id="{EE91B6DB-5D7A-49DE-A8B4-A435D453F801}"/>
                  </a:ext>
                </a:extLst>
              </p:cNvPr>
              <p:cNvCxnSpPr>
                <a:cxnSpLocks noChangeShapeType="1"/>
                <a:stCxn id="128008" idx="6"/>
                <a:endCxn id="128011" idx="2"/>
              </p:cNvCxnSpPr>
              <p:nvPr/>
            </p:nvCxnSpPr>
            <p:spPr bwMode="auto">
              <a:xfrm>
                <a:off x="1564" y="1361"/>
                <a:ext cx="1883" cy="0"/>
              </a:xfrm>
              <a:prstGeom prst="straightConnector1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28018" name="AutoShape 18">
                <a:extLst>
                  <a:ext uri="{FF2B5EF4-FFF2-40B4-BE49-F238E27FC236}">
                    <a16:creationId xmlns:a16="http://schemas.microsoft.com/office/drawing/2014/main" id="{01154EA7-D79B-4850-B196-69E0DE86B7F7}"/>
                  </a:ext>
                </a:extLst>
              </p:cNvPr>
              <p:cNvCxnSpPr>
                <a:cxnSpLocks noChangeShapeType="1"/>
                <a:stCxn id="128009" idx="7"/>
                <a:endCxn id="128011" idx="3"/>
              </p:cNvCxnSpPr>
              <p:nvPr/>
            </p:nvCxnSpPr>
            <p:spPr bwMode="auto">
              <a:xfrm flipV="1">
                <a:off x="2857" y="1479"/>
                <a:ext cx="644" cy="327"/>
              </a:xfrm>
              <a:prstGeom prst="straightConnector1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28019" name="Text Box 19">
                <a:extLst>
                  <a:ext uri="{FF2B5EF4-FFF2-40B4-BE49-F238E27FC236}">
                    <a16:creationId xmlns:a16="http://schemas.microsoft.com/office/drawing/2014/main" id="{A6090F05-E4A9-4909-A421-1F1112C8D0F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40" y="1547"/>
                <a:ext cx="398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zh-CN" sz="2000">
                    <a:solidFill>
                      <a:srgbClr val="000000"/>
                    </a:solidFill>
                    <a:effectLst/>
                  </a:rPr>
                  <a:t>AS1</a:t>
                </a:r>
              </a:p>
            </p:txBody>
          </p:sp>
          <p:sp>
            <p:nvSpPr>
              <p:cNvPr id="128025" name="Oval 25">
                <a:extLst>
                  <a:ext uri="{FF2B5EF4-FFF2-40B4-BE49-F238E27FC236}">
                    <a16:creationId xmlns:a16="http://schemas.microsoft.com/office/drawing/2014/main" id="{3ADD3C22-F0EF-4941-A412-245C3BEDC4A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114" y="2088"/>
                <a:ext cx="243" cy="243"/>
              </a:xfrm>
              <a:prstGeom prst="ellipse">
                <a:avLst/>
              </a:prstGeom>
              <a:solidFill>
                <a:schemeClr val="tx1"/>
              </a:solidFill>
              <a:ln w="1905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/>
              <a:p>
                <a:pPr algn="ctr"/>
                <a:r>
                  <a:rPr lang="en-US" altLang="zh-CN" sz="1600">
                    <a:solidFill>
                      <a:srgbClr val="000000"/>
                    </a:solidFill>
                    <a:effectLst/>
                  </a:rPr>
                  <a:t>B2</a:t>
                </a:r>
              </a:p>
            </p:txBody>
          </p:sp>
          <p:sp>
            <p:nvSpPr>
              <p:cNvPr id="128026" name="Oval 26">
                <a:extLst>
                  <a:ext uri="{FF2B5EF4-FFF2-40B4-BE49-F238E27FC236}">
                    <a16:creationId xmlns:a16="http://schemas.microsoft.com/office/drawing/2014/main" id="{B1503B7F-1AD0-4BF9-83E1-AE4CFEA57E5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2245" y="2088"/>
                <a:ext cx="243" cy="243"/>
              </a:xfrm>
              <a:prstGeom prst="ellipse">
                <a:avLst/>
              </a:prstGeom>
              <a:solidFill>
                <a:schemeClr val="tx1"/>
              </a:solidFill>
              <a:ln w="1905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/>
              <a:p>
                <a:pPr algn="ctr"/>
                <a:r>
                  <a:rPr lang="en-US" altLang="zh-CN" sz="1600">
                    <a:solidFill>
                      <a:srgbClr val="000000"/>
                    </a:solidFill>
                    <a:effectLst/>
                  </a:rPr>
                  <a:t>B3</a:t>
                </a:r>
              </a:p>
            </p:txBody>
          </p:sp>
          <p:sp>
            <p:nvSpPr>
              <p:cNvPr id="128027" name="Oval 27">
                <a:extLst>
                  <a:ext uri="{FF2B5EF4-FFF2-40B4-BE49-F238E27FC236}">
                    <a16:creationId xmlns:a16="http://schemas.microsoft.com/office/drawing/2014/main" id="{9F5B2914-A68D-42EE-8E42-55ECBBE489E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295" y="1770"/>
                <a:ext cx="243" cy="243"/>
              </a:xfrm>
              <a:prstGeom prst="ellipse">
                <a:avLst/>
              </a:prstGeom>
              <a:solidFill>
                <a:schemeClr val="tx1"/>
              </a:solidFill>
              <a:ln w="1905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/>
              <a:p>
                <a:pPr algn="ctr"/>
                <a:r>
                  <a:rPr lang="en-US" altLang="zh-CN" sz="1600">
                    <a:solidFill>
                      <a:srgbClr val="000000"/>
                    </a:solidFill>
                    <a:effectLst/>
                  </a:rPr>
                  <a:t>B4</a:t>
                </a:r>
              </a:p>
            </p:txBody>
          </p:sp>
          <p:sp>
            <p:nvSpPr>
              <p:cNvPr id="128028" name="Oval 28">
                <a:extLst>
                  <a:ext uri="{FF2B5EF4-FFF2-40B4-BE49-F238E27FC236}">
                    <a16:creationId xmlns:a16="http://schemas.microsoft.com/office/drawing/2014/main" id="{90121D14-4065-4786-91E0-790FCE32961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31" y="1162"/>
                <a:ext cx="243" cy="243"/>
              </a:xfrm>
              <a:prstGeom prst="ellipse">
                <a:avLst/>
              </a:prstGeom>
              <a:solidFill>
                <a:schemeClr val="tx1"/>
              </a:solidFill>
              <a:ln w="1905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/>
              <a:p>
                <a:pPr algn="ctr"/>
                <a:r>
                  <a:rPr lang="en-US" altLang="zh-CN" sz="1600">
                    <a:solidFill>
                      <a:srgbClr val="000000"/>
                    </a:solidFill>
                    <a:effectLst/>
                  </a:rPr>
                  <a:t>A4</a:t>
                </a:r>
              </a:p>
            </p:txBody>
          </p:sp>
          <p:sp>
            <p:nvSpPr>
              <p:cNvPr id="128029" name="Oval 29">
                <a:extLst>
                  <a:ext uri="{FF2B5EF4-FFF2-40B4-BE49-F238E27FC236}">
                    <a16:creationId xmlns:a16="http://schemas.microsoft.com/office/drawing/2014/main" id="{7DA52233-64C8-40BC-93E5-10ED8BE2DDF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930" y="890"/>
                <a:ext cx="243" cy="243"/>
              </a:xfrm>
              <a:prstGeom prst="ellipse">
                <a:avLst/>
              </a:prstGeom>
              <a:solidFill>
                <a:schemeClr val="tx1"/>
              </a:solidFill>
              <a:ln w="1905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/>
              <a:p>
                <a:pPr algn="ctr"/>
                <a:r>
                  <a:rPr lang="en-US" altLang="zh-CN" sz="1600">
                    <a:solidFill>
                      <a:srgbClr val="000000"/>
                    </a:solidFill>
                    <a:effectLst/>
                  </a:rPr>
                  <a:t>A2</a:t>
                </a:r>
              </a:p>
            </p:txBody>
          </p:sp>
          <p:sp>
            <p:nvSpPr>
              <p:cNvPr id="128030" name="Oval 30">
                <a:extLst>
                  <a:ext uri="{FF2B5EF4-FFF2-40B4-BE49-F238E27FC236}">
                    <a16:creationId xmlns:a16="http://schemas.microsoft.com/office/drawing/2014/main" id="{C4D9CB83-2091-42B1-957A-DCE4ADBFCB6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565" y="890"/>
                <a:ext cx="243" cy="243"/>
              </a:xfrm>
              <a:prstGeom prst="ellipse">
                <a:avLst/>
              </a:prstGeom>
              <a:solidFill>
                <a:schemeClr val="tx1"/>
              </a:solidFill>
              <a:ln w="1905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/>
              <a:p>
                <a:pPr algn="ctr"/>
                <a:r>
                  <a:rPr lang="en-US" altLang="zh-CN" sz="1600">
                    <a:solidFill>
                      <a:srgbClr val="000000"/>
                    </a:solidFill>
                    <a:effectLst/>
                  </a:rPr>
                  <a:t>A3</a:t>
                </a:r>
              </a:p>
            </p:txBody>
          </p:sp>
          <p:sp>
            <p:nvSpPr>
              <p:cNvPr id="128031" name="Oval 31">
                <a:extLst>
                  <a:ext uri="{FF2B5EF4-FFF2-40B4-BE49-F238E27FC236}">
                    <a16:creationId xmlns:a16="http://schemas.microsoft.com/office/drawing/2014/main" id="{DB852520-CF94-4C52-BCB3-18C13165A62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839" y="1480"/>
                <a:ext cx="243" cy="243"/>
              </a:xfrm>
              <a:prstGeom prst="ellipse">
                <a:avLst/>
              </a:prstGeom>
              <a:solidFill>
                <a:schemeClr val="tx1"/>
              </a:solidFill>
              <a:ln w="1905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/>
              <a:p>
                <a:pPr algn="ctr"/>
                <a:r>
                  <a:rPr lang="en-US" altLang="zh-CN" sz="1600">
                    <a:solidFill>
                      <a:srgbClr val="000000"/>
                    </a:solidFill>
                    <a:effectLst/>
                  </a:rPr>
                  <a:t>A5</a:t>
                </a:r>
              </a:p>
            </p:txBody>
          </p:sp>
          <p:sp>
            <p:nvSpPr>
              <p:cNvPr id="128033" name="Oval 33">
                <a:extLst>
                  <a:ext uri="{FF2B5EF4-FFF2-40B4-BE49-F238E27FC236}">
                    <a16:creationId xmlns:a16="http://schemas.microsoft.com/office/drawing/2014/main" id="{C7F5EC1F-EAB8-4B90-9B6D-033F673ABA8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2880" y="897"/>
                <a:ext cx="243" cy="243"/>
              </a:xfrm>
              <a:prstGeom prst="ellipse">
                <a:avLst/>
              </a:prstGeom>
              <a:solidFill>
                <a:schemeClr val="tx1"/>
              </a:solidFill>
              <a:ln w="1905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/>
              <a:p>
                <a:pPr algn="ctr"/>
                <a:r>
                  <a:rPr lang="en-US" altLang="zh-CN" sz="1600">
                    <a:solidFill>
                      <a:srgbClr val="000000"/>
                    </a:solidFill>
                    <a:effectLst/>
                  </a:rPr>
                  <a:t>C2</a:t>
                </a:r>
              </a:p>
            </p:txBody>
          </p:sp>
          <p:sp>
            <p:nvSpPr>
              <p:cNvPr id="128034" name="Oval 34">
                <a:extLst>
                  <a:ext uri="{FF2B5EF4-FFF2-40B4-BE49-F238E27FC236}">
                    <a16:creationId xmlns:a16="http://schemas.microsoft.com/office/drawing/2014/main" id="{382C9292-CDAF-4E72-B37E-7408D1CB9D1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651" y="897"/>
                <a:ext cx="243" cy="243"/>
              </a:xfrm>
              <a:prstGeom prst="ellipse">
                <a:avLst/>
              </a:prstGeom>
              <a:solidFill>
                <a:schemeClr val="tx1"/>
              </a:solidFill>
              <a:ln w="1905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/>
              <a:p>
                <a:pPr algn="ctr"/>
                <a:r>
                  <a:rPr lang="en-US" altLang="zh-CN" sz="1600">
                    <a:solidFill>
                      <a:srgbClr val="000000"/>
                    </a:solidFill>
                    <a:effectLst/>
                  </a:rPr>
                  <a:t>C3</a:t>
                </a:r>
              </a:p>
            </p:txBody>
          </p:sp>
          <p:sp>
            <p:nvSpPr>
              <p:cNvPr id="128035" name="Oval 35">
                <a:extLst>
                  <a:ext uri="{FF2B5EF4-FFF2-40B4-BE49-F238E27FC236}">
                    <a16:creationId xmlns:a16="http://schemas.microsoft.com/office/drawing/2014/main" id="{C449DF0A-4186-45DB-8CC9-69DD44D1CCF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422" y="2042"/>
                <a:ext cx="243" cy="243"/>
              </a:xfrm>
              <a:prstGeom prst="ellipse">
                <a:avLst/>
              </a:prstGeom>
              <a:solidFill>
                <a:schemeClr val="tx1"/>
              </a:solidFill>
              <a:ln w="1905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/>
              <a:p>
                <a:pPr algn="ctr"/>
                <a:r>
                  <a:rPr lang="en-US" altLang="zh-CN" sz="1600">
                    <a:solidFill>
                      <a:srgbClr val="000000"/>
                    </a:solidFill>
                    <a:effectLst/>
                  </a:rPr>
                  <a:t>D2</a:t>
                </a:r>
              </a:p>
            </p:txBody>
          </p:sp>
          <p:sp>
            <p:nvSpPr>
              <p:cNvPr id="128036" name="Oval 36">
                <a:extLst>
                  <a:ext uri="{FF2B5EF4-FFF2-40B4-BE49-F238E27FC236}">
                    <a16:creationId xmlns:a16="http://schemas.microsoft.com/office/drawing/2014/main" id="{33B6723F-874C-4285-8CCA-83893CE9981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5041" y="2026"/>
                <a:ext cx="243" cy="243"/>
              </a:xfrm>
              <a:prstGeom prst="ellipse">
                <a:avLst/>
              </a:prstGeom>
              <a:solidFill>
                <a:schemeClr val="tx1"/>
              </a:solidFill>
              <a:ln w="1905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/>
              <a:p>
                <a:pPr algn="ctr"/>
                <a:r>
                  <a:rPr lang="en-US" altLang="zh-CN" sz="1600">
                    <a:solidFill>
                      <a:srgbClr val="000000"/>
                    </a:solidFill>
                    <a:effectLst/>
                  </a:rPr>
                  <a:t>D3</a:t>
                </a:r>
              </a:p>
            </p:txBody>
          </p:sp>
          <p:sp>
            <p:nvSpPr>
              <p:cNvPr id="128037" name="Oval 37">
                <a:extLst>
                  <a:ext uri="{FF2B5EF4-FFF2-40B4-BE49-F238E27FC236}">
                    <a16:creationId xmlns:a16="http://schemas.microsoft.com/office/drawing/2014/main" id="{1D78614C-852E-4995-8376-8E70A3B69F1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5012" y="1498"/>
                <a:ext cx="243" cy="243"/>
              </a:xfrm>
              <a:prstGeom prst="ellipse">
                <a:avLst/>
              </a:prstGeom>
              <a:solidFill>
                <a:schemeClr val="tx1"/>
              </a:solidFill>
              <a:ln w="1905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/>
              <a:p>
                <a:pPr algn="ctr"/>
                <a:r>
                  <a:rPr lang="en-US" altLang="zh-CN" sz="1600">
                    <a:solidFill>
                      <a:srgbClr val="000000"/>
                    </a:solidFill>
                    <a:effectLst/>
                  </a:rPr>
                  <a:t>D4</a:t>
                </a:r>
              </a:p>
            </p:txBody>
          </p:sp>
          <p:cxnSp>
            <p:nvCxnSpPr>
              <p:cNvPr id="128042" name="AutoShape 42">
                <a:extLst>
                  <a:ext uri="{FF2B5EF4-FFF2-40B4-BE49-F238E27FC236}">
                    <a16:creationId xmlns:a16="http://schemas.microsoft.com/office/drawing/2014/main" id="{A2CBECDF-DAF7-4B40-80F3-F4CA182879B6}"/>
                  </a:ext>
                </a:extLst>
              </p:cNvPr>
              <p:cNvCxnSpPr>
                <a:cxnSpLocks noChangeShapeType="1"/>
                <a:stCxn id="128029" idx="5"/>
                <a:endCxn id="128008" idx="1"/>
              </p:cNvCxnSpPr>
              <p:nvPr/>
            </p:nvCxnSpPr>
            <p:spPr bwMode="auto">
              <a:xfrm>
                <a:off x="1137" y="1103"/>
                <a:ext cx="155" cy="140"/>
              </a:xfrm>
              <a:prstGeom prst="straightConnector1">
                <a:avLst/>
              </a:prstGeom>
              <a:noFill/>
              <a:ln w="28575">
                <a:solidFill>
                  <a:srgbClr val="000000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28043" name="AutoShape 43">
                <a:extLst>
                  <a:ext uri="{FF2B5EF4-FFF2-40B4-BE49-F238E27FC236}">
                    <a16:creationId xmlns:a16="http://schemas.microsoft.com/office/drawing/2014/main" id="{73B32FC8-69E3-450C-8E60-1A3BB5DABB43}"/>
                  </a:ext>
                </a:extLst>
              </p:cNvPr>
              <p:cNvCxnSpPr>
                <a:cxnSpLocks noChangeShapeType="1"/>
                <a:stCxn id="128029" idx="6"/>
                <a:endCxn id="128030" idx="2"/>
              </p:cNvCxnSpPr>
              <p:nvPr/>
            </p:nvCxnSpPr>
            <p:spPr bwMode="auto">
              <a:xfrm>
                <a:off x="1179" y="1012"/>
                <a:ext cx="380" cy="0"/>
              </a:xfrm>
              <a:prstGeom prst="straightConnector1">
                <a:avLst/>
              </a:prstGeom>
              <a:noFill/>
              <a:ln w="28575">
                <a:solidFill>
                  <a:srgbClr val="000000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28044" name="AutoShape 44">
                <a:extLst>
                  <a:ext uri="{FF2B5EF4-FFF2-40B4-BE49-F238E27FC236}">
                    <a16:creationId xmlns:a16="http://schemas.microsoft.com/office/drawing/2014/main" id="{37E95D56-2C38-402C-820E-B42486E42D6C}"/>
                  </a:ext>
                </a:extLst>
              </p:cNvPr>
              <p:cNvCxnSpPr>
                <a:cxnSpLocks noChangeShapeType="1"/>
                <a:stCxn id="128028" idx="7"/>
                <a:endCxn id="128029" idx="2"/>
              </p:cNvCxnSpPr>
              <p:nvPr/>
            </p:nvCxnSpPr>
            <p:spPr bwMode="auto">
              <a:xfrm flipV="1">
                <a:off x="638" y="1012"/>
                <a:ext cx="286" cy="180"/>
              </a:xfrm>
              <a:prstGeom prst="straightConnector1">
                <a:avLst/>
              </a:prstGeom>
              <a:noFill/>
              <a:ln w="28575">
                <a:solidFill>
                  <a:srgbClr val="000000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28045" name="AutoShape 45">
                <a:extLst>
                  <a:ext uri="{FF2B5EF4-FFF2-40B4-BE49-F238E27FC236}">
                    <a16:creationId xmlns:a16="http://schemas.microsoft.com/office/drawing/2014/main" id="{B7227F1B-A5C0-4A1E-9290-47D0503A79B3}"/>
                  </a:ext>
                </a:extLst>
              </p:cNvPr>
              <p:cNvCxnSpPr>
                <a:cxnSpLocks noChangeShapeType="1"/>
                <a:stCxn id="128028" idx="5"/>
                <a:endCxn id="128031" idx="1"/>
              </p:cNvCxnSpPr>
              <p:nvPr/>
            </p:nvCxnSpPr>
            <p:spPr bwMode="auto">
              <a:xfrm>
                <a:off x="638" y="1375"/>
                <a:ext cx="237" cy="135"/>
              </a:xfrm>
              <a:prstGeom prst="straightConnector1">
                <a:avLst/>
              </a:prstGeom>
              <a:noFill/>
              <a:ln w="28575">
                <a:solidFill>
                  <a:srgbClr val="000000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28046" name="AutoShape 46">
                <a:extLst>
                  <a:ext uri="{FF2B5EF4-FFF2-40B4-BE49-F238E27FC236}">
                    <a16:creationId xmlns:a16="http://schemas.microsoft.com/office/drawing/2014/main" id="{273A0D61-539A-460B-B90B-8458BCFBF955}"/>
                  </a:ext>
                </a:extLst>
              </p:cNvPr>
              <p:cNvCxnSpPr>
                <a:cxnSpLocks noChangeShapeType="1"/>
                <a:stCxn id="128031" idx="6"/>
                <a:endCxn id="128008" idx="3"/>
              </p:cNvCxnSpPr>
              <p:nvPr/>
            </p:nvCxnSpPr>
            <p:spPr bwMode="auto">
              <a:xfrm flipV="1">
                <a:off x="1088" y="1479"/>
                <a:ext cx="204" cy="123"/>
              </a:xfrm>
              <a:prstGeom prst="straightConnector1">
                <a:avLst/>
              </a:prstGeom>
              <a:noFill/>
              <a:ln w="28575">
                <a:solidFill>
                  <a:srgbClr val="000000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28047" name="AutoShape 47">
                <a:extLst>
                  <a:ext uri="{FF2B5EF4-FFF2-40B4-BE49-F238E27FC236}">
                    <a16:creationId xmlns:a16="http://schemas.microsoft.com/office/drawing/2014/main" id="{EAFC5D9A-C5FA-4E4B-A42B-7F579127D927}"/>
                  </a:ext>
                </a:extLst>
              </p:cNvPr>
              <p:cNvCxnSpPr>
                <a:cxnSpLocks noChangeShapeType="1"/>
                <a:stCxn id="128033" idx="6"/>
                <a:endCxn id="128034" idx="2"/>
              </p:cNvCxnSpPr>
              <p:nvPr/>
            </p:nvCxnSpPr>
            <p:spPr bwMode="auto">
              <a:xfrm>
                <a:off x="3129" y="1019"/>
                <a:ext cx="516" cy="0"/>
              </a:xfrm>
              <a:prstGeom prst="straightConnector1">
                <a:avLst/>
              </a:prstGeom>
              <a:noFill/>
              <a:ln w="28575">
                <a:solidFill>
                  <a:srgbClr val="000000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28048" name="AutoShape 48">
                <a:extLst>
                  <a:ext uri="{FF2B5EF4-FFF2-40B4-BE49-F238E27FC236}">
                    <a16:creationId xmlns:a16="http://schemas.microsoft.com/office/drawing/2014/main" id="{AE9828D7-2051-4E41-B8E2-BA3F4F5A3F31}"/>
                  </a:ext>
                </a:extLst>
              </p:cNvPr>
              <p:cNvCxnSpPr>
                <a:cxnSpLocks noChangeShapeType="1"/>
                <a:stCxn id="128011" idx="7"/>
                <a:endCxn id="128034" idx="4"/>
              </p:cNvCxnSpPr>
              <p:nvPr/>
            </p:nvCxnSpPr>
            <p:spPr bwMode="auto">
              <a:xfrm flipV="1">
                <a:off x="3719" y="1146"/>
                <a:ext cx="54" cy="97"/>
              </a:xfrm>
              <a:prstGeom prst="straightConnector1">
                <a:avLst/>
              </a:prstGeom>
              <a:noFill/>
              <a:ln w="28575">
                <a:solidFill>
                  <a:srgbClr val="000000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28049" name="AutoShape 49">
                <a:extLst>
                  <a:ext uri="{FF2B5EF4-FFF2-40B4-BE49-F238E27FC236}">
                    <a16:creationId xmlns:a16="http://schemas.microsoft.com/office/drawing/2014/main" id="{F799203D-70E1-4AF4-AE79-0E79ABC41AEA}"/>
                  </a:ext>
                </a:extLst>
              </p:cNvPr>
              <p:cNvCxnSpPr>
                <a:cxnSpLocks noChangeShapeType="1"/>
                <a:stCxn id="128027" idx="2"/>
                <a:endCxn id="128009" idx="6"/>
              </p:cNvCxnSpPr>
              <p:nvPr/>
            </p:nvCxnSpPr>
            <p:spPr bwMode="auto">
              <a:xfrm flipH="1">
                <a:off x="2911" y="1892"/>
                <a:ext cx="378" cy="32"/>
              </a:xfrm>
              <a:prstGeom prst="straightConnector1">
                <a:avLst/>
              </a:prstGeom>
              <a:noFill/>
              <a:ln w="28575">
                <a:solidFill>
                  <a:srgbClr val="000000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28050" name="AutoShape 50">
                <a:extLst>
                  <a:ext uri="{FF2B5EF4-FFF2-40B4-BE49-F238E27FC236}">
                    <a16:creationId xmlns:a16="http://schemas.microsoft.com/office/drawing/2014/main" id="{3C9FD3A7-A52B-4448-AF46-993F50ACDD1D}"/>
                  </a:ext>
                </a:extLst>
              </p:cNvPr>
              <p:cNvCxnSpPr>
                <a:cxnSpLocks noChangeShapeType="1"/>
                <a:stCxn id="128025" idx="2"/>
                <a:endCxn id="128009" idx="5"/>
              </p:cNvCxnSpPr>
              <p:nvPr/>
            </p:nvCxnSpPr>
            <p:spPr bwMode="auto">
              <a:xfrm flipH="1" flipV="1">
                <a:off x="2857" y="2042"/>
                <a:ext cx="251" cy="168"/>
              </a:xfrm>
              <a:prstGeom prst="straightConnector1">
                <a:avLst/>
              </a:prstGeom>
              <a:noFill/>
              <a:ln w="28575">
                <a:solidFill>
                  <a:srgbClr val="000000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28051" name="AutoShape 51">
                <a:extLst>
                  <a:ext uri="{FF2B5EF4-FFF2-40B4-BE49-F238E27FC236}">
                    <a16:creationId xmlns:a16="http://schemas.microsoft.com/office/drawing/2014/main" id="{F5C7DEA2-9D95-4C3E-AE3E-AD08F9DC02E6}"/>
                  </a:ext>
                </a:extLst>
              </p:cNvPr>
              <p:cNvCxnSpPr>
                <a:cxnSpLocks noChangeShapeType="1"/>
                <a:stCxn id="128026" idx="7"/>
                <a:endCxn id="128009" idx="3"/>
              </p:cNvCxnSpPr>
              <p:nvPr/>
            </p:nvCxnSpPr>
            <p:spPr bwMode="auto">
              <a:xfrm flipV="1">
                <a:off x="2452" y="2042"/>
                <a:ext cx="187" cy="76"/>
              </a:xfrm>
              <a:prstGeom prst="straightConnector1">
                <a:avLst/>
              </a:prstGeom>
              <a:noFill/>
              <a:ln w="28575">
                <a:solidFill>
                  <a:srgbClr val="000000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28052" name="AutoShape 52">
                <a:extLst>
                  <a:ext uri="{FF2B5EF4-FFF2-40B4-BE49-F238E27FC236}">
                    <a16:creationId xmlns:a16="http://schemas.microsoft.com/office/drawing/2014/main" id="{0432D106-EDC8-40C1-BA55-101E1A0A1D2C}"/>
                  </a:ext>
                </a:extLst>
              </p:cNvPr>
              <p:cNvCxnSpPr>
                <a:cxnSpLocks noChangeShapeType="1"/>
                <a:stCxn id="128035" idx="0"/>
                <a:endCxn id="128012" idx="4"/>
              </p:cNvCxnSpPr>
              <p:nvPr/>
            </p:nvCxnSpPr>
            <p:spPr bwMode="auto">
              <a:xfrm flipV="1">
                <a:off x="4544" y="1860"/>
                <a:ext cx="19" cy="176"/>
              </a:xfrm>
              <a:prstGeom prst="straightConnector1">
                <a:avLst/>
              </a:prstGeom>
              <a:noFill/>
              <a:ln w="28575">
                <a:solidFill>
                  <a:srgbClr val="000000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28053" name="AutoShape 53">
                <a:extLst>
                  <a:ext uri="{FF2B5EF4-FFF2-40B4-BE49-F238E27FC236}">
                    <a16:creationId xmlns:a16="http://schemas.microsoft.com/office/drawing/2014/main" id="{B09906C2-04CC-4F7B-9936-79199B3D3B6F}"/>
                  </a:ext>
                </a:extLst>
              </p:cNvPr>
              <p:cNvCxnSpPr>
                <a:cxnSpLocks noChangeShapeType="1"/>
                <a:stCxn id="128036" idx="1"/>
                <a:endCxn id="128012" idx="5"/>
              </p:cNvCxnSpPr>
              <p:nvPr/>
            </p:nvCxnSpPr>
            <p:spPr bwMode="auto">
              <a:xfrm flipH="1" flipV="1">
                <a:off x="4672" y="1815"/>
                <a:ext cx="405" cy="241"/>
              </a:xfrm>
              <a:prstGeom prst="straightConnector1">
                <a:avLst/>
              </a:prstGeom>
              <a:noFill/>
              <a:ln w="28575">
                <a:solidFill>
                  <a:srgbClr val="000000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28054" name="AutoShape 54">
                <a:extLst>
                  <a:ext uri="{FF2B5EF4-FFF2-40B4-BE49-F238E27FC236}">
                    <a16:creationId xmlns:a16="http://schemas.microsoft.com/office/drawing/2014/main" id="{90E0A0E6-E54E-4E6A-93A1-9816F41DCD43}"/>
                  </a:ext>
                </a:extLst>
              </p:cNvPr>
              <p:cNvCxnSpPr>
                <a:cxnSpLocks noChangeShapeType="1"/>
                <a:stCxn id="128037" idx="2"/>
                <a:endCxn id="128012" idx="6"/>
              </p:cNvCxnSpPr>
              <p:nvPr/>
            </p:nvCxnSpPr>
            <p:spPr bwMode="auto">
              <a:xfrm flipH="1">
                <a:off x="4726" y="1620"/>
                <a:ext cx="280" cy="77"/>
              </a:xfrm>
              <a:prstGeom prst="straightConnector1">
                <a:avLst/>
              </a:prstGeom>
              <a:noFill/>
              <a:ln w="28575">
                <a:solidFill>
                  <a:srgbClr val="000000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28055" name="Text Box 55">
                <a:extLst>
                  <a:ext uri="{FF2B5EF4-FFF2-40B4-BE49-F238E27FC236}">
                    <a16:creationId xmlns:a16="http://schemas.microsoft.com/office/drawing/2014/main" id="{525125EC-FB59-4AD8-B9CC-6952A6B05E3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562" y="2155"/>
                <a:ext cx="398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zh-CN" sz="2000">
                    <a:solidFill>
                      <a:srgbClr val="000000"/>
                    </a:solidFill>
                    <a:effectLst/>
                  </a:rPr>
                  <a:t>AS2</a:t>
                </a:r>
              </a:p>
            </p:txBody>
          </p:sp>
          <p:sp>
            <p:nvSpPr>
              <p:cNvPr id="128056" name="Text Box 56">
                <a:extLst>
                  <a:ext uri="{FF2B5EF4-FFF2-40B4-BE49-F238E27FC236}">
                    <a16:creationId xmlns:a16="http://schemas.microsoft.com/office/drawing/2014/main" id="{8FC2B7B2-A93C-4696-932E-E92A943D0D3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789" y="1366"/>
                <a:ext cx="398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zh-CN" sz="2000">
                    <a:solidFill>
                      <a:srgbClr val="000000"/>
                    </a:solidFill>
                    <a:effectLst/>
                  </a:rPr>
                  <a:t>AS3</a:t>
                </a:r>
              </a:p>
            </p:txBody>
          </p:sp>
          <p:sp>
            <p:nvSpPr>
              <p:cNvPr id="128057" name="Text Box 57">
                <a:extLst>
                  <a:ext uri="{FF2B5EF4-FFF2-40B4-BE49-F238E27FC236}">
                    <a16:creationId xmlns:a16="http://schemas.microsoft.com/office/drawing/2014/main" id="{02809B09-466A-4CA5-A5D7-FE2D88E7513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649" y="1271"/>
                <a:ext cx="398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zh-CN" sz="2000">
                    <a:solidFill>
                      <a:srgbClr val="000000"/>
                    </a:solidFill>
                    <a:effectLst/>
                  </a:rPr>
                  <a:t>AS4</a:t>
                </a:r>
              </a:p>
            </p:txBody>
          </p:sp>
        </p:grpSp>
        <p:sp>
          <p:nvSpPr>
            <p:cNvPr id="128059" name="Text Box 59">
              <a:extLst>
                <a:ext uri="{FF2B5EF4-FFF2-40B4-BE49-F238E27FC236}">
                  <a16:creationId xmlns:a16="http://schemas.microsoft.com/office/drawing/2014/main" id="{0B09217E-C0BA-4B4E-AB93-23C10CA6FC4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98" y="3738"/>
              <a:ext cx="56" cy="93"/>
            </a:xfrm>
            <a:prstGeom prst="rect">
              <a:avLst/>
            </a:prstGeom>
            <a:solidFill>
              <a:srgbClr val="CFCFC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r>
                <a:rPr lang="en-US" altLang="zh-CN" sz="1200">
                  <a:solidFill>
                    <a:srgbClr val="000000"/>
                  </a:solidFill>
                  <a:effectLst/>
                </a:rPr>
                <a:t>3</a:t>
              </a:r>
            </a:p>
          </p:txBody>
        </p:sp>
        <p:sp>
          <p:nvSpPr>
            <p:cNvPr id="128060" name="Text Box 60">
              <a:extLst>
                <a:ext uri="{FF2B5EF4-FFF2-40B4-BE49-F238E27FC236}">
                  <a16:creationId xmlns:a16="http://schemas.microsoft.com/office/drawing/2014/main" id="{EEF7BBF1-CC0B-4D24-92F3-CEE133E5984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98" y="3978"/>
              <a:ext cx="56" cy="93"/>
            </a:xfrm>
            <a:prstGeom prst="rect">
              <a:avLst/>
            </a:prstGeom>
            <a:solidFill>
              <a:srgbClr val="CFCFC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r>
                <a:rPr lang="en-US" altLang="zh-CN" sz="1200">
                  <a:solidFill>
                    <a:srgbClr val="000000"/>
                  </a:solidFill>
                  <a:effectLst/>
                </a:rPr>
                <a:t>3</a:t>
              </a:r>
            </a:p>
          </p:txBody>
        </p:sp>
      </p:grp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灯片编号占位符 5">
            <a:extLst>
              <a:ext uri="{FF2B5EF4-FFF2-40B4-BE49-F238E27FC236}">
                <a16:creationId xmlns:a16="http://schemas.microsoft.com/office/drawing/2014/main" id="{5A6FBE46-E274-4E25-8925-42158F91CB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6784F-667F-4490-B7FF-99A5EAE4BBB2}" type="slidenum">
              <a:rPr lang="en-US" altLang="zh-CN"/>
              <a:pPr/>
              <a:t>101</a:t>
            </a:fld>
            <a:endParaRPr lang="en-US" altLang="zh-CN"/>
          </a:p>
        </p:txBody>
      </p:sp>
      <p:sp>
        <p:nvSpPr>
          <p:cNvPr id="55298" name="Rectangle 2">
            <a:extLst>
              <a:ext uri="{FF2B5EF4-FFF2-40B4-BE49-F238E27FC236}">
                <a16:creationId xmlns:a16="http://schemas.microsoft.com/office/drawing/2014/main" id="{E099B791-9B0D-4E4C-8D43-3099C65BE1B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Path Vector Routing Table</a:t>
            </a:r>
          </a:p>
        </p:txBody>
      </p:sp>
      <p:sp>
        <p:nvSpPr>
          <p:cNvPr id="55299" name="Rectangle 3">
            <a:extLst>
              <a:ext uri="{FF2B5EF4-FFF2-40B4-BE49-F238E27FC236}">
                <a16:creationId xmlns:a16="http://schemas.microsoft.com/office/drawing/2014/main" id="{F80BCB86-4FA6-4B41-A02D-4EF243C94E3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23850" y="1341438"/>
            <a:ext cx="8496300" cy="5111750"/>
          </a:xfrm>
        </p:spPr>
        <p:txBody>
          <a:bodyPr/>
          <a:lstStyle/>
          <a:p>
            <a:pPr>
              <a:lnSpc>
                <a:spcPct val="95000"/>
              </a:lnSpc>
            </a:pPr>
            <a:r>
              <a:rPr lang="en-US" altLang="zh-CN" dirty="0"/>
              <a:t>Path</a:t>
            </a:r>
          </a:p>
          <a:p>
            <a:pPr lvl="1">
              <a:lnSpc>
                <a:spcPct val="95000"/>
              </a:lnSpc>
            </a:pPr>
            <a:r>
              <a:rPr lang="en-US" altLang="zh-CN" dirty="0">
                <a:solidFill>
                  <a:srgbClr val="FFFF00"/>
                </a:solidFill>
              </a:rPr>
              <a:t>An ordered list of ASs that a packet should travel through to reach the destination</a:t>
            </a:r>
          </a:p>
          <a:p>
            <a:pPr lvl="1">
              <a:lnSpc>
                <a:spcPct val="95000"/>
              </a:lnSpc>
            </a:pPr>
            <a:r>
              <a:rPr lang="en-US" altLang="zh-CN" dirty="0"/>
              <a:t>Example</a:t>
            </a:r>
          </a:p>
          <a:p>
            <a:pPr>
              <a:lnSpc>
                <a:spcPct val="95000"/>
              </a:lnSpc>
            </a:pPr>
            <a:endParaRPr lang="en-US" altLang="zh-CN" dirty="0"/>
          </a:p>
          <a:p>
            <a:pPr>
              <a:lnSpc>
                <a:spcPct val="95000"/>
              </a:lnSpc>
            </a:pPr>
            <a:endParaRPr lang="en-US" altLang="zh-CN" dirty="0"/>
          </a:p>
          <a:p>
            <a:pPr>
              <a:lnSpc>
                <a:spcPct val="95000"/>
              </a:lnSpc>
            </a:pPr>
            <a:endParaRPr lang="en-US" altLang="zh-CN" dirty="0"/>
          </a:p>
          <a:p>
            <a:pPr>
              <a:lnSpc>
                <a:spcPct val="95000"/>
              </a:lnSpc>
            </a:pPr>
            <a:endParaRPr lang="en-US" altLang="zh-CN" dirty="0"/>
          </a:p>
          <a:p>
            <a:pPr>
              <a:lnSpc>
                <a:spcPct val="95000"/>
              </a:lnSpc>
            </a:pPr>
            <a:r>
              <a:rPr lang="en-US" altLang="zh-CN" dirty="0"/>
              <a:t>Loop prevention</a:t>
            </a:r>
          </a:p>
        </p:txBody>
      </p:sp>
      <p:graphicFrame>
        <p:nvGraphicFramePr>
          <p:cNvPr id="55329" name="Group 33">
            <a:extLst>
              <a:ext uri="{FF2B5EF4-FFF2-40B4-BE49-F238E27FC236}">
                <a16:creationId xmlns:a16="http://schemas.microsoft.com/office/drawing/2014/main" id="{22F8DEC0-DDCE-4849-B6E1-C2817B51EDFB}"/>
              </a:ext>
            </a:extLst>
          </p:cNvPr>
          <p:cNvGraphicFramePr>
            <a:graphicFrameLocks noGrp="1"/>
          </p:cNvGraphicFramePr>
          <p:nvPr>
            <p:ph sz="half" idx="4294967295"/>
          </p:nvPr>
        </p:nvGraphicFramePr>
        <p:xfrm>
          <a:off x="755650" y="3327400"/>
          <a:ext cx="7488238" cy="2406652"/>
        </p:xfrm>
        <a:graphic>
          <a:graphicData uri="http://schemas.openxmlformats.org/drawingml/2006/table">
            <a:tbl>
              <a:tblPr/>
              <a:tblGrid>
                <a:gridCol w="1584325">
                  <a:extLst>
                    <a:ext uri="{9D8B030D-6E8A-4147-A177-3AD203B41FA5}">
                      <a16:colId xmlns:a16="http://schemas.microsoft.com/office/drawing/2014/main" val="345825249"/>
                    </a:ext>
                  </a:extLst>
                </a:gridCol>
                <a:gridCol w="2160588">
                  <a:extLst>
                    <a:ext uri="{9D8B030D-6E8A-4147-A177-3AD203B41FA5}">
                      <a16:colId xmlns:a16="http://schemas.microsoft.com/office/drawing/2014/main" val="2600874064"/>
                    </a:ext>
                  </a:extLst>
                </a:gridCol>
                <a:gridCol w="3743325">
                  <a:extLst>
                    <a:ext uri="{9D8B030D-6E8A-4147-A177-3AD203B41FA5}">
                      <a16:colId xmlns:a16="http://schemas.microsoft.com/office/drawing/2014/main" val="879125864"/>
                    </a:ext>
                  </a:extLst>
                </a:gridCol>
              </a:tblGrid>
              <a:tr h="481013">
                <a:tc>
                  <a:txBody>
                    <a:bodyPr/>
                    <a:lstStyle>
                      <a:lvl1pPr>
                        <a:spcBef>
                          <a:spcPct val="3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ranklin Gothic Medium" panose="020B0603020102020204" pitchFamily="34" charset="0"/>
                          <a:ea typeface="楷体_GB2312" pitchFamily="49" charset="-122"/>
                        </a:rPr>
                        <a:t>Network</a:t>
                      </a:r>
                    </a:p>
                  </a:txBody>
                  <a:tcPr marL="90000" marR="90000" marT="46800" marB="4680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lg" len="lg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lg" len="lg"/>
                      <a:tailEnd type="none" w="lg" len="lg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lg" len="lg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lg" len="lg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3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ranklin Gothic Medium" panose="020B0603020102020204" pitchFamily="34" charset="0"/>
                          <a:ea typeface="楷体_GB2312" pitchFamily="49" charset="-122"/>
                        </a:rPr>
                        <a:t>Next Router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lg" len="lg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lg" len="lg"/>
                      <a:tailEnd type="none" w="lg" len="lg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lg" len="lg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lg" len="lg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3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ranklin Gothic Medium" panose="020B0603020102020204" pitchFamily="34" charset="0"/>
                          <a:ea typeface="楷体_GB2312" pitchFamily="49" charset="-122"/>
                        </a:rPr>
                        <a:t>Path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lg" len="lg"/>
                      <a:tailEnd type="none" w="lg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lg" len="lg"/>
                      <a:tailEnd type="none" w="lg" len="lg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lg" len="lg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lg" len="lg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9646847"/>
                  </a:ext>
                </a:extLst>
              </a:tr>
              <a:tr h="481013">
                <a:tc>
                  <a:txBody>
                    <a:bodyPr/>
                    <a:lstStyle>
                      <a:lvl1pPr>
                        <a:spcBef>
                          <a:spcPct val="3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ranklin Gothic Medium" panose="020B0603020102020204" pitchFamily="34" charset="0"/>
                          <a:ea typeface="楷体_GB2312" pitchFamily="49" charset="-122"/>
                        </a:rPr>
                        <a:t>N01</a:t>
                      </a:r>
                    </a:p>
                  </a:txBody>
                  <a:tcPr marL="90000" marR="90000" marT="46800" marB="4680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lg" len="lg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lg" len="lg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lg" len="lg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lg" len="lg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3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ranklin Gothic Medium" panose="020B0603020102020204" pitchFamily="34" charset="0"/>
                          <a:ea typeface="楷体_GB2312" pitchFamily="49" charset="-122"/>
                        </a:rPr>
                        <a:t>R01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lg" len="lg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lg" len="lg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lg" len="lg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lg" len="lg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3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ranklin Gothic Medium" panose="020B0603020102020204" pitchFamily="34" charset="0"/>
                          <a:ea typeface="楷体_GB2312" pitchFamily="49" charset="-122"/>
                        </a:rPr>
                        <a:t> AS1</a:t>
                      </a:r>
                      <a:r>
                        <a:rPr kumimoji="0" lang="zh-CN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ranklin Gothic Medium" panose="020B0603020102020204" pitchFamily="34" charset="0"/>
                          <a:ea typeface="楷体_GB2312" pitchFamily="49" charset="-122"/>
                        </a:rPr>
                        <a:t>4</a:t>
                      </a: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ranklin Gothic Medium" panose="020B0603020102020204" pitchFamily="34" charset="0"/>
                          <a:ea typeface="楷体_GB2312" pitchFamily="49" charset="-122"/>
                        </a:rPr>
                        <a:t>, AS23, AS67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lg" len="lg"/>
                      <a:tailEnd type="none" w="lg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lg" len="lg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lg" len="lg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lg" len="lg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8724623"/>
                  </a:ext>
                </a:extLst>
              </a:tr>
              <a:tr h="482600">
                <a:tc>
                  <a:txBody>
                    <a:bodyPr/>
                    <a:lstStyle>
                      <a:lvl1pPr>
                        <a:spcBef>
                          <a:spcPct val="3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ranklin Gothic Medium" panose="020B0603020102020204" pitchFamily="34" charset="0"/>
                          <a:ea typeface="楷体_GB2312" pitchFamily="49" charset="-122"/>
                        </a:rPr>
                        <a:t>N02</a:t>
                      </a:r>
                    </a:p>
                  </a:txBody>
                  <a:tcPr marL="90000" marR="90000" marT="46800" marB="4680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lg" len="lg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lg" len="lg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lg" len="lg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lg" len="lg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3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ranklin Gothic Medium" panose="020B0603020102020204" pitchFamily="34" charset="0"/>
                          <a:ea typeface="楷体_GB2312" pitchFamily="49" charset="-122"/>
                        </a:rPr>
                        <a:t>R05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lg" len="lg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lg" len="lg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lg" len="lg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lg" len="lg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3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ranklin Gothic Medium" panose="020B0603020102020204" pitchFamily="34" charset="0"/>
                          <a:ea typeface="楷体_GB2312" pitchFamily="49" charset="-122"/>
                        </a:rPr>
                        <a:t> AS22, AS67, AS05, AS89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lg" len="lg"/>
                      <a:tailEnd type="none" w="lg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lg" len="lg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lg" len="lg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lg" len="lg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7276885"/>
                  </a:ext>
                </a:extLst>
              </a:tr>
              <a:tr h="481013">
                <a:tc>
                  <a:txBody>
                    <a:bodyPr/>
                    <a:lstStyle>
                      <a:lvl1pPr>
                        <a:spcBef>
                          <a:spcPct val="3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ranklin Gothic Medium" panose="020B0603020102020204" pitchFamily="34" charset="0"/>
                          <a:ea typeface="楷体_GB2312" pitchFamily="49" charset="-122"/>
                        </a:rPr>
                        <a:t>N03</a:t>
                      </a:r>
                    </a:p>
                  </a:txBody>
                  <a:tcPr marL="90000" marR="90000" marT="46800" marB="4680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lg" len="lg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lg" len="lg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lg" len="lg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lg" len="lg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3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ranklin Gothic Medium" panose="020B0603020102020204" pitchFamily="34" charset="0"/>
                          <a:ea typeface="楷体_GB2312" pitchFamily="49" charset="-122"/>
                        </a:rPr>
                        <a:t>R06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lg" len="lg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lg" len="lg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lg" len="lg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lg" len="lg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3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ranklin Gothic Medium" panose="020B0603020102020204" pitchFamily="34" charset="0"/>
                          <a:ea typeface="楷体_GB2312" pitchFamily="49" charset="-122"/>
                        </a:rPr>
                        <a:t> AS67, AS89, AS09, AS34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lg" len="lg"/>
                      <a:tailEnd type="none" w="lg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lg" len="lg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lg" len="lg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lg" len="lg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5849389"/>
                  </a:ext>
                </a:extLst>
              </a:tr>
              <a:tr h="481013">
                <a:tc>
                  <a:txBody>
                    <a:bodyPr/>
                    <a:lstStyle>
                      <a:lvl1pPr>
                        <a:spcBef>
                          <a:spcPct val="3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ranklin Gothic Medium" panose="020B0603020102020204" pitchFamily="34" charset="0"/>
                          <a:ea typeface="楷体_GB2312" pitchFamily="49" charset="-122"/>
                        </a:rPr>
                        <a:t>N04</a:t>
                      </a:r>
                    </a:p>
                  </a:txBody>
                  <a:tcPr marL="90000" marR="90000" marT="46800" marB="4680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lg" len="lg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lg" len="lg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lg" len="lg"/>
                      <a:tailEnd type="none" w="lg" len="lg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lg" len="lg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3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ranklin Gothic Medium" panose="020B0603020102020204" pitchFamily="34" charset="0"/>
                          <a:ea typeface="楷体_GB2312" pitchFamily="49" charset="-122"/>
                        </a:rPr>
                        <a:t>R12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lg" len="lg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lg" len="lg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lg" len="lg"/>
                      <a:tailEnd type="none" w="lg" len="lg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lg" len="lg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3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ranklin Gothic Medium" panose="020B0603020102020204" pitchFamily="34" charset="0"/>
                          <a:ea typeface="楷体_GB2312" pitchFamily="49" charset="-122"/>
                        </a:rPr>
                        <a:t> AS62, AS02, AS09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lg" len="lg"/>
                      <a:tailEnd type="none" w="lg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lg" len="lg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lg" len="lg"/>
                      <a:tailEnd type="none" w="lg" len="lg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lg" len="lg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99826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灯片编号占位符 5">
            <a:extLst>
              <a:ext uri="{FF2B5EF4-FFF2-40B4-BE49-F238E27FC236}">
                <a16:creationId xmlns:a16="http://schemas.microsoft.com/office/drawing/2014/main" id="{5A6FBE46-E274-4E25-8925-42158F91CB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6784F-667F-4490-B7FF-99A5EAE4BBB2}" type="slidenum">
              <a:rPr lang="en-US" altLang="zh-CN"/>
              <a:pPr/>
              <a:t>102</a:t>
            </a:fld>
            <a:endParaRPr lang="en-US" altLang="zh-CN"/>
          </a:p>
        </p:txBody>
      </p:sp>
      <p:sp>
        <p:nvSpPr>
          <p:cNvPr id="55298" name="Rectangle 2">
            <a:extLst>
              <a:ext uri="{FF2B5EF4-FFF2-40B4-BE49-F238E27FC236}">
                <a16:creationId xmlns:a16="http://schemas.microsoft.com/office/drawing/2014/main" id="{E099B791-9B0D-4E4C-8D43-3099C65BE1B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Path Vector Routing Table</a:t>
            </a:r>
          </a:p>
        </p:txBody>
      </p:sp>
      <p:sp>
        <p:nvSpPr>
          <p:cNvPr id="55299" name="Rectangle 3">
            <a:extLst>
              <a:ext uri="{FF2B5EF4-FFF2-40B4-BE49-F238E27FC236}">
                <a16:creationId xmlns:a16="http://schemas.microsoft.com/office/drawing/2014/main" id="{F80BCB86-4FA6-4B41-A02D-4EF243C94E3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23850" y="1341438"/>
            <a:ext cx="8496300" cy="5111750"/>
          </a:xfrm>
        </p:spPr>
        <p:txBody>
          <a:bodyPr/>
          <a:lstStyle/>
          <a:p>
            <a:pPr>
              <a:lnSpc>
                <a:spcPct val="95000"/>
              </a:lnSpc>
            </a:pPr>
            <a:r>
              <a:rPr lang="zh-CN" altLang="en-US" dirty="0"/>
              <a:t>聚合   </a:t>
            </a:r>
            <a:r>
              <a:rPr lang="en-US" altLang="zh-CN" dirty="0"/>
              <a:t>CIDR</a:t>
            </a:r>
            <a:r>
              <a:rPr lang="zh-CN" altLang="en-US" dirty="0"/>
              <a:t>记法和地址聚合</a:t>
            </a:r>
            <a:endParaRPr lang="en-US" altLang="zh-CN" dirty="0"/>
          </a:p>
          <a:p>
            <a:pPr>
              <a:lnSpc>
                <a:spcPct val="95000"/>
              </a:lnSpc>
            </a:pPr>
            <a:endParaRPr lang="en-US" altLang="zh-CN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FBD2E36-4577-4558-AA5A-338573690A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0516" y="1916832"/>
            <a:ext cx="6322967" cy="273630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CA6AF834-5817-48E2-89EE-9F53FE97CB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1812" y="4841125"/>
            <a:ext cx="6380375" cy="1612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05617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灯片编号占位符 5">
            <a:extLst>
              <a:ext uri="{FF2B5EF4-FFF2-40B4-BE49-F238E27FC236}">
                <a16:creationId xmlns:a16="http://schemas.microsoft.com/office/drawing/2014/main" id="{CD4C1FD4-6D19-4B34-9394-6FF7EDFC1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ED3E7-B520-44FD-993C-CB31C903CEC8}" type="slidenum">
              <a:rPr lang="en-US" altLang="zh-CN"/>
              <a:pPr/>
              <a:t>103</a:t>
            </a:fld>
            <a:endParaRPr lang="en-US" altLang="zh-CN"/>
          </a:p>
        </p:txBody>
      </p:sp>
      <p:sp>
        <p:nvSpPr>
          <p:cNvPr id="52226" name="Rectangle 2">
            <a:extLst>
              <a:ext uri="{FF2B5EF4-FFF2-40B4-BE49-F238E27FC236}">
                <a16:creationId xmlns:a16="http://schemas.microsoft.com/office/drawing/2014/main" id="{0A7D33D6-D037-47CF-974E-4ACB39CFD02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11.7  BGP-4</a:t>
            </a:r>
          </a:p>
        </p:txBody>
      </p:sp>
      <p:sp>
        <p:nvSpPr>
          <p:cNvPr id="52227" name="Rectangle 3">
            <a:extLst>
              <a:ext uri="{FF2B5EF4-FFF2-40B4-BE49-F238E27FC236}">
                <a16:creationId xmlns:a16="http://schemas.microsoft.com/office/drawing/2014/main" id="{DBE3FAF0-664A-46D4-A3E0-B8546616EEE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Border Gateway Protocol</a:t>
            </a:r>
            <a:r>
              <a:rPr lang="zh-CN" altLang="en-US"/>
              <a:t>，</a:t>
            </a:r>
            <a:r>
              <a:rPr lang="en-US" altLang="zh-CN"/>
              <a:t>BGP</a:t>
            </a:r>
          </a:p>
          <a:p>
            <a:pPr lvl="1"/>
            <a:r>
              <a:rPr lang="en-US" altLang="zh-CN"/>
              <a:t>v4</a:t>
            </a:r>
            <a:r>
              <a:rPr lang="zh-CN" altLang="en-US"/>
              <a:t>：</a:t>
            </a:r>
            <a:r>
              <a:rPr lang="en-US" altLang="zh-CN"/>
              <a:t>RFC 1771</a:t>
            </a:r>
            <a:r>
              <a:rPr lang="zh-CN" altLang="en-US"/>
              <a:t>，</a:t>
            </a:r>
            <a:r>
              <a:rPr lang="en-US" altLang="zh-CN"/>
              <a:t>RFC 1772</a:t>
            </a:r>
            <a:r>
              <a:rPr lang="zh-CN" altLang="en-US"/>
              <a:t>，边界网关协议</a:t>
            </a:r>
          </a:p>
        </p:txBody>
      </p:sp>
      <p:sp>
        <p:nvSpPr>
          <p:cNvPr id="52228" name="Rectangle 4">
            <a:extLst>
              <a:ext uri="{FF2B5EF4-FFF2-40B4-BE49-F238E27FC236}">
                <a16:creationId xmlns:a16="http://schemas.microsoft.com/office/drawing/2014/main" id="{0D7D2809-0821-49A2-9386-FDFE18EA19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661025"/>
            <a:ext cx="8207375" cy="720725"/>
          </a:xfrm>
          <a:prstGeom prst="rect">
            <a:avLst/>
          </a:prstGeom>
          <a:solidFill>
            <a:srgbClr val="E7E7E7"/>
          </a:solidFill>
          <a:ln w="9525">
            <a:solidFill>
              <a:schemeClr val="tx1"/>
            </a:solidFill>
            <a:prstDash val="dash"/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2229" name="Rectangle 5">
            <a:extLst>
              <a:ext uri="{FF2B5EF4-FFF2-40B4-BE49-F238E27FC236}">
                <a16:creationId xmlns:a16="http://schemas.microsoft.com/office/drawing/2014/main" id="{F05860F0-C561-4EFD-9C10-6F8277A2C5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4652963"/>
            <a:ext cx="8207375" cy="792162"/>
          </a:xfrm>
          <a:prstGeom prst="rect">
            <a:avLst/>
          </a:prstGeom>
          <a:solidFill>
            <a:srgbClr val="E7E7E7"/>
          </a:solidFill>
          <a:ln w="9525">
            <a:solidFill>
              <a:schemeClr val="tx1"/>
            </a:solidFill>
            <a:prstDash val="dash"/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2230" name="Rectangle 6">
            <a:extLst>
              <a:ext uri="{FF2B5EF4-FFF2-40B4-BE49-F238E27FC236}">
                <a16:creationId xmlns:a16="http://schemas.microsoft.com/office/drawing/2014/main" id="{3562C035-B839-4A1A-8605-46ECC7307E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83088" y="4795838"/>
            <a:ext cx="1628775" cy="504825"/>
          </a:xfrm>
          <a:prstGeom prst="rect">
            <a:avLst/>
          </a:prstGeom>
          <a:solidFill>
            <a:srgbClr val="F5DA7F"/>
          </a:solidFill>
          <a:ln w="9525">
            <a:solidFill>
              <a:schemeClr val="folHlink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 lIns="73025" tIns="36512" rIns="73025" bIns="36512" anchor="ctr"/>
          <a:lstStyle/>
          <a:p>
            <a:pPr algn="ctr" eaLnBrk="0" hangingPunct="0"/>
            <a:r>
              <a:rPr lang="en-US" altLang="zh-CN">
                <a:solidFill>
                  <a:schemeClr val="bg2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         IP</a:t>
            </a:r>
          </a:p>
        </p:txBody>
      </p:sp>
      <p:sp>
        <p:nvSpPr>
          <p:cNvPr id="52231" name="Rectangle 7">
            <a:extLst>
              <a:ext uri="{FF2B5EF4-FFF2-40B4-BE49-F238E27FC236}">
                <a16:creationId xmlns:a16="http://schemas.microsoft.com/office/drawing/2014/main" id="{6E24DEA6-F1F9-4927-9B12-9A31F4FAA3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84438" y="5805488"/>
            <a:ext cx="1628775" cy="433387"/>
          </a:xfrm>
          <a:prstGeom prst="rect">
            <a:avLst/>
          </a:prstGeom>
          <a:solidFill>
            <a:srgbClr val="F5DA7F"/>
          </a:solidFill>
          <a:ln w="9525">
            <a:solidFill>
              <a:schemeClr val="folHlink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 lIns="73025" tIns="36512" rIns="73025" bIns="36512" anchor="ctr"/>
          <a:lstStyle/>
          <a:p>
            <a:pPr algn="ctr" eaLnBrk="0" hangingPunct="0"/>
            <a:r>
              <a:rPr lang="en-US" altLang="zh-CN">
                <a:solidFill>
                  <a:schemeClr val="bg2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LANs</a:t>
            </a:r>
          </a:p>
        </p:txBody>
      </p:sp>
      <p:sp>
        <p:nvSpPr>
          <p:cNvPr id="52232" name="Rectangle 8">
            <a:extLst>
              <a:ext uri="{FF2B5EF4-FFF2-40B4-BE49-F238E27FC236}">
                <a16:creationId xmlns:a16="http://schemas.microsoft.com/office/drawing/2014/main" id="{8802FD21-D49A-4AC2-88F0-FE2F885A27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27538" y="5805488"/>
            <a:ext cx="1628775" cy="433387"/>
          </a:xfrm>
          <a:prstGeom prst="rect">
            <a:avLst/>
          </a:prstGeom>
          <a:solidFill>
            <a:srgbClr val="F5DA7F"/>
          </a:solidFill>
          <a:ln w="9525">
            <a:solidFill>
              <a:schemeClr val="folHlink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 lIns="73025" tIns="36512" rIns="73025" bIns="36512" anchor="ctr"/>
          <a:lstStyle/>
          <a:p>
            <a:pPr algn="ctr" eaLnBrk="0" hangingPunct="0"/>
            <a:r>
              <a:rPr lang="en-US" altLang="zh-CN">
                <a:solidFill>
                  <a:schemeClr val="bg2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MANs</a:t>
            </a:r>
          </a:p>
        </p:txBody>
      </p:sp>
      <p:sp>
        <p:nvSpPr>
          <p:cNvPr id="52233" name="Rectangle 9">
            <a:extLst>
              <a:ext uri="{FF2B5EF4-FFF2-40B4-BE49-F238E27FC236}">
                <a16:creationId xmlns:a16="http://schemas.microsoft.com/office/drawing/2014/main" id="{79CEB17B-E9F0-49C1-AAAC-765CFE9E6E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99213" y="5805488"/>
            <a:ext cx="1628775" cy="433387"/>
          </a:xfrm>
          <a:prstGeom prst="rect">
            <a:avLst/>
          </a:prstGeom>
          <a:solidFill>
            <a:srgbClr val="F5DA7F"/>
          </a:solidFill>
          <a:ln w="9525">
            <a:solidFill>
              <a:schemeClr val="folHlink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 lIns="73025" tIns="36512" rIns="73025" bIns="36512" anchor="ctr"/>
          <a:lstStyle/>
          <a:p>
            <a:pPr algn="ctr" eaLnBrk="0" hangingPunct="0"/>
            <a:r>
              <a:rPr lang="en-US" altLang="zh-CN">
                <a:solidFill>
                  <a:schemeClr val="bg2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WANs</a:t>
            </a:r>
          </a:p>
        </p:txBody>
      </p:sp>
      <p:sp>
        <p:nvSpPr>
          <p:cNvPr id="52234" name="Rectangle 10">
            <a:extLst>
              <a:ext uri="{FF2B5EF4-FFF2-40B4-BE49-F238E27FC236}">
                <a16:creationId xmlns:a16="http://schemas.microsoft.com/office/drawing/2014/main" id="{122F2613-5D96-430D-AF01-517359C68E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51050" y="4795838"/>
            <a:ext cx="1008063" cy="360362"/>
          </a:xfrm>
          <a:prstGeom prst="rect">
            <a:avLst/>
          </a:prstGeom>
          <a:solidFill>
            <a:srgbClr val="F5DA7F"/>
          </a:solidFill>
          <a:ln w="9525">
            <a:solidFill>
              <a:schemeClr val="folHlink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 lIns="73025" tIns="36512" rIns="73025" bIns="36512" anchor="ctr"/>
          <a:lstStyle/>
          <a:p>
            <a:pPr algn="ctr" eaLnBrk="0" hangingPunct="0"/>
            <a:r>
              <a:rPr lang="en-US" altLang="zh-CN">
                <a:solidFill>
                  <a:schemeClr val="bg2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ICMP</a:t>
            </a:r>
          </a:p>
        </p:txBody>
      </p:sp>
      <p:sp>
        <p:nvSpPr>
          <p:cNvPr id="52235" name="Rectangle 11">
            <a:extLst>
              <a:ext uri="{FF2B5EF4-FFF2-40B4-BE49-F238E27FC236}">
                <a16:creationId xmlns:a16="http://schemas.microsoft.com/office/drawing/2014/main" id="{46ADB0DE-5356-4370-A7F2-8F8388175A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3575" y="4795838"/>
            <a:ext cx="1008063" cy="360362"/>
          </a:xfrm>
          <a:prstGeom prst="rect">
            <a:avLst/>
          </a:prstGeom>
          <a:solidFill>
            <a:srgbClr val="F5DA7F"/>
          </a:solidFill>
          <a:ln w="9525">
            <a:solidFill>
              <a:schemeClr val="folHlink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 lIns="73025" tIns="36512" rIns="73025" bIns="36512" anchor="ctr"/>
          <a:lstStyle/>
          <a:p>
            <a:pPr algn="ctr" eaLnBrk="0" hangingPunct="0"/>
            <a:r>
              <a:rPr lang="en-US" altLang="zh-CN">
                <a:solidFill>
                  <a:schemeClr val="bg2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IGMP</a:t>
            </a:r>
          </a:p>
        </p:txBody>
      </p:sp>
      <p:sp>
        <p:nvSpPr>
          <p:cNvPr id="52236" name="Rectangle 12">
            <a:extLst>
              <a:ext uri="{FF2B5EF4-FFF2-40B4-BE49-F238E27FC236}">
                <a16:creationId xmlns:a16="http://schemas.microsoft.com/office/drawing/2014/main" id="{DC0326F0-3F69-4AA8-A3FC-32A94FAEAA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27763" y="4940300"/>
            <a:ext cx="1009650" cy="363538"/>
          </a:xfrm>
          <a:prstGeom prst="rect">
            <a:avLst/>
          </a:prstGeom>
          <a:solidFill>
            <a:srgbClr val="F5DA7F"/>
          </a:solidFill>
          <a:ln w="9525">
            <a:solidFill>
              <a:schemeClr val="folHlink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 lIns="73025" tIns="36512" rIns="73025" bIns="36512" anchor="ctr"/>
          <a:lstStyle/>
          <a:p>
            <a:pPr algn="ctr" eaLnBrk="0" hangingPunct="0"/>
            <a:r>
              <a:rPr lang="en-US" altLang="zh-CN">
                <a:solidFill>
                  <a:schemeClr val="bg2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ARP</a:t>
            </a:r>
          </a:p>
        </p:txBody>
      </p:sp>
      <p:sp>
        <p:nvSpPr>
          <p:cNvPr id="52237" name="Rectangle 13">
            <a:extLst>
              <a:ext uri="{FF2B5EF4-FFF2-40B4-BE49-F238E27FC236}">
                <a16:creationId xmlns:a16="http://schemas.microsoft.com/office/drawing/2014/main" id="{9A3EEC3D-9FB2-4361-9D7A-F2C9A8D776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50138" y="4940300"/>
            <a:ext cx="1009650" cy="363538"/>
          </a:xfrm>
          <a:prstGeom prst="rect">
            <a:avLst/>
          </a:prstGeom>
          <a:solidFill>
            <a:srgbClr val="F5DA7F"/>
          </a:solidFill>
          <a:ln w="9525">
            <a:solidFill>
              <a:schemeClr val="folHlink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 lIns="73025" tIns="36512" rIns="73025" bIns="36512" anchor="ctr"/>
          <a:lstStyle/>
          <a:p>
            <a:pPr algn="ctr" eaLnBrk="0" hangingPunct="0"/>
            <a:r>
              <a:rPr lang="en-US" altLang="zh-CN">
                <a:solidFill>
                  <a:schemeClr val="bg2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RARP</a:t>
            </a:r>
          </a:p>
        </p:txBody>
      </p:sp>
      <p:sp>
        <p:nvSpPr>
          <p:cNvPr id="52238" name="Text Box 14">
            <a:extLst>
              <a:ext uri="{FF2B5EF4-FFF2-40B4-BE49-F238E27FC236}">
                <a16:creationId xmlns:a16="http://schemas.microsoft.com/office/drawing/2014/main" id="{A75DBE7C-37A8-4A10-8620-A57001322B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750" y="4695825"/>
            <a:ext cx="1279525" cy="676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zh-CN">
                <a:solidFill>
                  <a:schemeClr val="bg2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Network</a:t>
            </a:r>
          </a:p>
          <a:p>
            <a:pPr>
              <a:lnSpc>
                <a:spcPct val="80000"/>
              </a:lnSpc>
            </a:pPr>
            <a:r>
              <a:rPr lang="en-US" altLang="zh-CN">
                <a:solidFill>
                  <a:schemeClr val="bg2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Layer</a:t>
            </a:r>
          </a:p>
        </p:txBody>
      </p:sp>
      <p:sp>
        <p:nvSpPr>
          <p:cNvPr id="52239" name="Text Box 15">
            <a:extLst>
              <a:ext uri="{FF2B5EF4-FFF2-40B4-BE49-F238E27FC236}">
                <a16:creationId xmlns:a16="http://schemas.microsoft.com/office/drawing/2014/main" id="{BE4E0AA5-6C18-4BFE-98A7-A80F4C8431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750" y="5703888"/>
            <a:ext cx="1881188" cy="676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zh-CN">
                <a:solidFill>
                  <a:schemeClr val="bg2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Network</a:t>
            </a:r>
          </a:p>
          <a:p>
            <a:pPr>
              <a:lnSpc>
                <a:spcPct val="80000"/>
              </a:lnSpc>
            </a:pPr>
            <a:r>
              <a:rPr lang="en-US" altLang="zh-CN">
                <a:solidFill>
                  <a:schemeClr val="bg2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Access Layer</a:t>
            </a:r>
          </a:p>
        </p:txBody>
      </p:sp>
      <p:sp>
        <p:nvSpPr>
          <p:cNvPr id="52240" name="Rectangle 16">
            <a:extLst>
              <a:ext uri="{FF2B5EF4-FFF2-40B4-BE49-F238E27FC236}">
                <a16:creationId xmlns:a16="http://schemas.microsoft.com/office/drawing/2014/main" id="{CF4FEC27-C732-4154-9D3E-FA35B5C91E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3644900"/>
            <a:ext cx="8207375" cy="792163"/>
          </a:xfrm>
          <a:prstGeom prst="rect">
            <a:avLst/>
          </a:prstGeom>
          <a:solidFill>
            <a:srgbClr val="E7E7E7"/>
          </a:solidFill>
          <a:ln w="9525">
            <a:solidFill>
              <a:schemeClr val="tx1"/>
            </a:solidFill>
            <a:prstDash val="dash"/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 algn="ctr"/>
            <a:endParaRPr lang="zh-CN" altLang="zh-CN">
              <a:solidFill>
                <a:schemeClr val="bg2"/>
              </a:solidFill>
              <a:effectLst>
                <a:outerShdw blurRad="38100" dist="38100" dir="2700000" algn="tl">
                  <a:srgbClr val="FFFFFF"/>
                </a:outerShdw>
              </a:effectLst>
            </a:endParaRPr>
          </a:p>
        </p:txBody>
      </p:sp>
      <p:sp>
        <p:nvSpPr>
          <p:cNvPr id="52241" name="Rectangle 17">
            <a:extLst>
              <a:ext uri="{FF2B5EF4-FFF2-40B4-BE49-F238E27FC236}">
                <a16:creationId xmlns:a16="http://schemas.microsoft.com/office/drawing/2014/main" id="{7AE90944-A03D-4116-A51D-4746F71971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2492375"/>
            <a:ext cx="8207375" cy="936625"/>
          </a:xfrm>
          <a:prstGeom prst="rect">
            <a:avLst/>
          </a:prstGeom>
          <a:solidFill>
            <a:srgbClr val="E7E7E7"/>
          </a:solidFill>
          <a:ln w="9525">
            <a:solidFill>
              <a:schemeClr val="tx1"/>
            </a:solidFill>
            <a:prstDash val="dash"/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 algn="ctr"/>
            <a:endParaRPr lang="zh-CN" altLang="zh-CN">
              <a:solidFill>
                <a:schemeClr val="bg2"/>
              </a:solidFill>
              <a:effectLst>
                <a:outerShdw blurRad="38100" dist="38100" dir="2700000" algn="tl">
                  <a:srgbClr val="FFFFFF"/>
                </a:outerShdw>
              </a:effectLst>
            </a:endParaRPr>
          </a:p>
        </p:txBody>
      </p:sp>
      <p:sp>
        <p:nvSpPr>
          <p:cNvPr id="52242" name="Rectangle 18">
            <a:extLst>
              <a:ext uri="{FF2B5EF4-FFF2-40B4-BE49-F238E27FC236}">
                <a16:creationId xmlns:a16="http://schemas.microsoft.com/office/drawing/2014/main" id="{0527FFCD-C916-4B67-9895-8CBB9E1B8C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95500" y="3860800"/>
            <a:ext cx="1828800" cy="422275"/>
          </a:xfrm>
          <a:prstGeom prst="rect">
            <a:avLst/>
          </a:prstGeom>
          <a:solidFill>
            <a:srgbClr val="F5DA7F"/>
          </a:solidFill>
          <a:ln w="9525">
            <a:solidFill>
              <a:schemeClr val="folHlink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 lIns="73025" tIns="36512" rIns="73025" bIns="36512" anchor="ctr"/>
          <a:lstStyle/>
          <a:p>
            <a:pPr algn="ctr" eaLnBrk="0" hangingPunct="0"/>
            <a:r>
              <a:rPr lang="en-US" altLang="zh-CN">
                <a:solidFill>
                  <a:schemeClr val="bg2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TCP</a:t>
            </a:r>
          </a:p>
        </p:txBody>
      </p:sp>
      <p:sp>
        <p:nvSpPr>
          <p:cNvPr id="52243" name="Rectangle 19">
            <a:extLst>
              <a:ext uri="{FF2B5EF4-FFF2-40B4-BE49-F238E27FC236}">
                <a16:creationId xmlns:a16="http://schemas.microsoft.com/office/drawing/2014/main" id="{5B940014-1E51-4084-BFF5-505383D2C3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60988" y="3870325"/>
            <a:ext cx="1828800" cy="422275"/>
          </a:xfrm>
          <a:prstGeom prst="rect">
            <a:avLst/>
          </a:prstGeom>
          <a:solidFill>
            <a:srgbClr val="F5DA7F"/>
          </a:solidFill>
          <a:ln w="9525">
            <a:solidFill>
              <a:schemeClr val="folHlink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 lIns="73025" tIns="36512" rIns="73025" bIns="36512" anchor="ctr"/>
          <a:lstStyle/>
          <a:p>
            <a:pPr algn="ctr" eaLnBrk="0" hangingPunct="0"/>
            <a:r>
              <a:rPr lang="en-US" altLang="zh-CN">
                <a:solidFill>
                  <a:schemeClr val="bg2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UDP</a:t>
            </a:r>
          </a:p>
        </p:txBody>
      </p:sp>
      <p:sp>
        <p:nvSpPr>
          <p:cNvPr id="52244" name="Rectangle 20">
            <a:extLst>
              <a:ext uri="{FF2B5EF4-FFF2-40B4-BE49-F238E27FC236}">
                <a16:creationId xmlns:a16="http://schemas.microsoft.com/office/drawing/2014/main" id="{DE019CAD-83CE-4FFC-B572-D3DF51CA90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0863" y="3716338"/>
            <a:ext cx="1428750" cy="676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zh-CN">
                <a:solidFill>
                  <a:schemeClr val="bg2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Transport</a:t>
            </a:r>
          </a:p>
          <a:p>
            <a:pPr>
              <a:lnSpc>
                <a:spcPct val="80000"/>
              </a:lnSpc>
            </a:pPr>
            <a:r>
              <a:rPr lang="en-US" altLang="zh-CN">
                <a:solidFill>
                  <a:schemeClr val="bg2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Layer</a:t>
            </a:r>
          </a:p>
        </p:txBody>
      </p:sp>
      <p:sp>
        <p:nvSpPr>
          <p:cNvPr id="52245" name="Rectangle 21">
            <a:extLst>
              <a:ext uri="{FF2B5EF4-FFF2-40B4-BE49-F238E27FC236}">
                <a16:creationId xmlns:a16="http://schemas.microsoft.com/office/drawing/2014/main" id="{0C4894CC-DBCD-4507-B2DA-84BDB99B1E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16238" y="2636838"/>
            <a:ext cx="2266950" cy="433387"/>
          </a:xfrm>
          <a:prstGeom prst="rect">
            <a:avLst/>
          </a:prstGeom>
          <a:solidFill>
            <a:srgbClr val="F5DA7F"/>
          </a:solidFill>
          <a:ln w="9525">
            <a:solidFill>
              <a:schemeClr val="folHlink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 lIns="73025" tIns="36512" rIns="73025" bIns="36512" anchor="ctr"/>
          <a:lstStyle/>
          <a:p>
            <a:pPr algn="ctr" eaLnBrk="0" hangingPunct="0"/>
            <a:r>
              <a:rPr lang="en-US" altLang="zh-CN">
                <a:solidFill>
                  <a:schemeClr val="bg2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BGP-4</a:t>
            </a:r>
          </a:p>
        </p:txBody>
      </p:sp>
      <p:sp>
        <p:nvSpPr>
          <p:cNvPr id="52246" name="Rectangle 22">
            <a:extLst>
              <a:ext uri="{FF2B5EF4-FFF2-40B4-BE49-F238E27FC236}">
                <a16:creationId xmlns:a16="http://schemas.microsoft.com/office/drawing/2014/main" id="{3C575F81-D68E-4BC2-8294-30947A2689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750" y="2565400"/>
            <a:ext cx="1655763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chemeClr val="bg2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Application</a:t>
            </a:r>
          </a:p>
          <a:p>
            <a:r>
              <a:rPr lang="en-US" altLang="zh-CN">
                <a:solidFill>
                  <a:schemeClr val="bg2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Layer</a:t>
            </a:r>
          </a:p>
        </p:txBody>
      </p:sp>
      <p:graphicFrame>
        <p:nvGraphicFramePr>
          <p:cNvPr id="52247" name="Group 23">
            <a:extLst>
              <a:ext uri="{FF2B5EF4-FFF2-40B4-BE49-F238E27FC236}">
                <a16:creationId xmlns:a16="http://schemas.microsoft.com/office/drawing/2014/main" id="{40F8A01C-CC8B-43CB-937A-696F70FBD033}"/>
              </a:ext>
            </a:extLst>
          </p:cNvPr>
          <p:cNvGraphicFramePr>
            <a:graphicFrameLocks noGrp="1"/>
          </p:cNvGraphicFramePr>
          <p:nvPr>
            <p:ph idx="4294967295"/>
          </p:nvPr>
        </p:nvGraphicFramePr>
        <p:xfrm>
          <a:off x="4427538" y="4851400"/>
          <a:ext cx="719137" cy="306388"/>
        </p:xfrm>
        <a:graphic>
          <a:graphicData uri="http://schemas.openxmlformats.org/drawingml/2006/table">
            <a:tbl>
              <a:tblPr/>
              <a:tblGrid>
                <a:gridCol w="179387">
                  <a:extLst>
                    <a:ext uri="{9D8B030D-6E8A-4147-A177-3AD203B41FA5}">
                      <a16:colId xmlns:a16="http://schemas.microsoft.com/office/drawing/2014/main" val="109079865"/>
                    </a:ext>
                  </a:extLst>
                </a:gridCol>
                <a:gridCol w="180975">
                  <a:extLst>
                    <a:ext uri="{9D8B030D-6E8A-4147-A177-3AD203B41FA5}">
                      <a16:colId xmlns:a16="http://schemas.microsoft.com/office/drawing/2014/main" val="3034658457"/>
                    </a:ext>
                  </a:extLst>
                </a:gridCol>
                <a:gridCol w="179388">
                  <a:extLst>
                    <a:ext uri="{9D8B030D-6E8A-4147-A177-3AD203B41FA5}">
                      <a16:colId xmlns:a16="http://schemas.microsoft.com/office/drawing/2014/main" val="2898616041"/>
                    </a:ext>
                  </a:extLst>
                </a:gridCol>
                <a:gridCol w="179387">
                  <a:extLst>
                    <a:ext uri="{9D8B030D-6E8A-4147-A177-3AD203B41FA5}">
                      <a16:colId xmlns:a16="http://schemas.microsoft.com/office/drawing/2014/main" val="4229701534"/>
                    </a:ext>
                  </a:extLst>
                </a:gridCol>
              </a:tblGrid>
              <a:tr h="73025">
                <a:tc>
                  <a:txBody>
                    <a:bodyPr/>
                    <a:lstStyle>
                      <a:lvl1pPr>
                        <a:spcBef>
                          <a:spcPct val="3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500" b="0" i="0" u="none" strike="noStrike" cap="none" normalizeH="0" baseline="0">
                        <a:ln>
                          <a:noFill/>
                        </a:ln>
                        <a:solidFill>
                          <a:srgbClr val="A5002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horzOverflow="overflow">
                    <a:lnL w="38100" cap="flat" cmpd="sng" algn="ctr">
                      <a:solidFill>
                        <a:srgbClr val="66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66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66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3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500" b="0" i="0" u="none" strike="noStrike" cap="none" normalizeH="0" baseline="0">
                        <a:ln>
                          <a:noFill/>
                        </a:ln>
                        <a:solidFill>
                          <a:srgbClr val="A5002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horzOverflow="overflow">
                    <a:lnL w="19050" cap="flat" cmpd="sng" algn="ctr">
                      <a:solidFill>
                        <a:srgbClr val="66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66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66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3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500" b="0" i="0" u="none" strike="noStrike" cap="none" normalizeH="0" baseline="0">
                        <a:ln>
                          <a:noFill/>
                        </a:ln>
                        <a:solidFill>
                          <a:srgbClr val="A5002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horzOverflow="overflow">
                    <a:lnL w="19050" cap="flat" cmpd="sng" algn="ctr">
                      <a:solidFill>
                        <a:srgbClr val="66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66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66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3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500" b="0" i="0" u="none" strike="noStrike" cap="none" normalizeH="0" baseline="0">
                        <a:ln>
                          <a:noFill/>
                        </a:ln>
                        <a:solidFill>
                          <a:srgbClr val="A5002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horzOverflow="overflow">
                    <a:lnL w="19050" cap="flat" cmpd="sng" algn="ctr">
                      <a:solidFill>
                        <a:srgbClr val="66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66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66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7914379"/>
                  </a:ext>
                </a:extLst>
              </a:tr>
              <a:tr h="77788">
                <a:tc>
                  <a:txBody>
                    <a:bodyPr/>
                    <a:lstStyle>
                      <a:lvl1pPr>
                        <a:spcBef>
                          <a:spcPct val="3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500" b="0" i="0" u="none" strike="noStrike" cap="none" normalizeH="0" baseline="0">
                        <a:ln>
                          <a:noFill/>
                        </a:ln>
                        <a:solidFill>
                          <a:srgbClr val="A5002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horzOverflow="overflow">
                    <a:lnL w="38100" cap="flat" cmpd="sng" algn="ctr">
                      <a:solidFill>
                        <a:srgbClr val="66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66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3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500" b="0" i="0" u="none" strike="noStrike" cap="none" normalizeH="0" baseline="0">
                        <a:ln>
                          <a:noFill/>
                        </a:ln>
                        <a:solidFill>
                          <a:srgbClr val="A5002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horzOverflow="overflow">
                    <a:lnL w="19050" cap="flat" cmpd="sng" algn="ctr">
                      <a:solidFill>
                        <a:srgbClr val="66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66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3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500" b="0" i="0" u="none" strike="noStrike" cap="none" normalizeH="0" baseline="0">
                        <a:ln>
                          <a:noFill/>
                        </a:ln>
                        <a:solidFill>
                          <a:srgbClr val="A5002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horzOverflow="overflow">
                    <a:lnL w="19050" cap="flat" cmpd="sng" algn="ctr">
                      <a:solidFill>
                        <a:srgbClr val="66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66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3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500" b="0" i="0" u="none" strike="noStrike" cap="none" normalizeH="0" baseline="0">
                        <a:ln>
                          <a:noFill/>
                        </a:ln>
                        <a:solidFill>
                          <a:srgbClr val="A5002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horzOverflow="overflow">
                    <a:lnL w="19050" cap="flat" cmpd="sng" algn="ctr">
                      <a:solidFill>
                        <a:srgbClr val="66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66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8726536"/>
                  </a:ext>
                </a:extLst>
              </a:tr>
              <a:tr h="71438">
                <a:tc>
                  <a:txBody>
                    <a:bodyPr/>
                    <a:lstStyle>
                      <a:lvl1pPr>
                        <a:spcBef>
                          <a:spcPct val="3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500" b="0" i="0" u="none" strike="noStrike" cap="none" normalizeH="0" baseline="0">
                        <a:ln>
                          <a:noFill/>
                        </a:ln>
                        <a:solidFill>
                          <a:srgbClr val="A5002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horzOverflow="overflow">
                    <a:lnL w="38100" cap="flat" cmpd="sng" algn="ctr">
                      <a:solidFill>
                        <a:srgbClr val="66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66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3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500" b="0" i="0" u="none" strike="noStrike" cap="none" normalizeH="0" baseline="0">
                        <a:ln>
                          <a:noFill/>
                        </a:ln>
                        <a:solidFill>
                          <a:srgbClr val="A5002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horzOverflow="overflow">
                    <a:lnL w="19050" cap="flat" cmpd="sng" algn="ctr">
                      <a:solidFill>
                        <a:srgbClr val="66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66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3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500" b="0" i="0" u="none" strike="noStrike" cap="none" normalizeH="0" baseline="0">
                        <a:ln>
                          <a:noFill/>
                        </a:ln>
                        <a:solidFill>
                          <a:srgbClr val="A5002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horzOverflow="overflow">
                    <a:lnL w="19050" cap="flat" cmpd="sng" algn="ctr">
                      <a:solidFill>
                        <a:srgbClr val="66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66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3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500" b="0" i="0" u="none" strike="noStrike" cap="none" normalizeH="0" baseline="0">
                        <a:ln>
                          <a:noFill/>
                        </a:ln>
                        <a:solidFill>
                          <a:srgbClr val="A5002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horzOverflow="overflow">
                    <a:lnL w="19050" cap="flat" cmpd="sng" algn="ctr">
                      <a:solidFill>
                        <a:srgbClr val="66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66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8901749"/>
                  </a:ext>
                </a:extLst>
              </a:tr>
              <a:tr h="71438">
                <a:tc>
                  <a:txBody>
                    <a:bodyPr/>
                    <a:lstStyle>
                      <a:lvl1pPr>
                        <a:spcBef>
                          <a:spcPct val="3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500" b="0" i="0" u="none" strike="noStrike" cap="none" normalizeH="0" baseline="0">
                        <a:ln>
                          <a:noFill/>
                        </a:ln>
                        <a:solidFill>
                          <a:srgbClr val="A5002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horzOverflow="overflow">
                    <a:lnL w="38100" cap="flat" cmpd="sng" algn="ctr">
                      <a:solidFill>
                        <a:srgbClr val="66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66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66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3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500" b="0" i="0" u="none" strike="noStrike" cap="none" normalizeH="0" baseline="0">
                        <a:ln>
                          <a:noFill/>
                        </a:ln>
                        <a:solidFill>
                          <a:srgbClr val="A5002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horzOverflow="overflow">
                    <a:lnL w="19050" cap="flat" cmpd="sng" algn="ctr">
                      <a:solidFill>
                        <a:srgbClr val="66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66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66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3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500" b="0" i="0" u="none" strike="noStrike" cap="none" normalizeH="0" baseline="0">
                        <a:ln>
                          <a:noFill/>
                        </a:ln>
                        <a:solidFill>
                          <a:srgbClr val="A5002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horzOverflow="overflow">
                    <a:lnL w="19050" cap="flat" cmpd="sng" algn="ctr">
                      <a:solidFill>
                        <a:srgbClr val="66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66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66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3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500" b="0" i="0" u="none" strike="noStrike" cap="none" normalizeH="0" baseline="0">
                        <a:ln>
                          <a:noFill/>
                        </a:ln>
                        <a:solidFill>
                          <a:srgbClr val="A5002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horzOverflow="overflow">
                    <a:lnL w="19050" cap="flat" cmpd="sng" algn="ctr">
                      <a:solidFill>
                        <a:srgbClr val="66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66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66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518816"/>
                  </a:ext>
                </a:extLst>
              </a:tr>
            </a:tbl>
          </a:graphicData>
        </a:graphic>
      </p:graphicFrame>
      <p:sp>
        <p:nvSpPr>
          <p:cNvPr id="52274" name="Line 50">
            <a:extLst>
              <a:ext uri="{FF2B5EF4-FFF2-40B4-BE49-F238E27FC236}">
                <a16:creationId xmlns:a16="http://schemas.microsoft.com/office/drawing/2014/main" id="{068DB8C3-6C8E-47EB-BC5D-8AC1543789C5}"/>
              </a:ext>
            </a:extLst>
          </p:cNvPr>
          <p:cNvSpPr>
            <a:spLocks noChangeShapeType="1"/>
          </p:cNvSpPr>
          <p:nvPr/>
        </p:nvSpPr>
        <p:spPr bwMode="auto">
          <a:xfrm>
            <a:off x="3419475" y="3068638"/>
            <a:ext cx="0" cy="792162"/>
          </a:xfrm>
          <a:prstGeom prst="line">
            <a:avLst/>
          </a:prstGeom>
          <a:noFill/>
          <a:ln w="38100">
            <a:solidFill>
              <a:srgbClr val="A50021"/>
            </a:solidFill>
            <a:round/>
            <a:headEnd type="stealth" w="lg" len="med"/>
            <a:tailEnd type="stealth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2275" name="Oval 51">
            <a:extLst>
              <a:ext uri="{FF2B5EF4-FFF2-40B4-BE49-F238E27FC236}">
                <a16:creationId xmlns:a16="http://schemas.microsoft.com/office/drawing/2014/main" id="{183A7DC4-9951-42CD-AF03-938CC9F26B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16238" y="3284538"/>
            <a:ext cx="1008062" cy="431800"/>
          </a:xfrm>
          <a:prstGeom prst="ellipse">
            <a:avLst/>
          </a:prstGeom>
          <a:solidFill>
            <a:srgbClr val="A5002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CN">
                <a:effectLst>
                  <a:outerShdw blurRad="38100" dist="38100" dir="2700000" algn="tl">
                    <a:srgbClr val="000000"/>
                  </a:outerShdw>
                </a:effectLst>
              </a:rPr>
              <a:t>179</a:t>
            </a:r>
          </a:p>
        </p:txBody>
      </p:sp>
      <p:sp>
        <p:nvSpPr>
          <p:cNvPr id="52276" name="Line 52">
            <a:extLst>
              <a:ext uri="{FF2B5EF4-FFF2-40B4-BE49-F238E27FC236}">
                <a16:creationId xmlns:a16="http://schemas.microsoft.com/office/drawing/2014/main" id="{85078DDF-4BB1-4AE3-B4FF-BA9B233F52CD}"/>
              </a:ext>
            </a:extLst>
          </p:cNvPr>
          <p:cNvSpPr>
            <a:spLocks noChangeShapeType="1"/>
          </p:cNvSpPr>
          <p:nvPr/>
        </p:nvSpPr>
        <p:spPr bwMode="auto">
          <a:xfrm>
            <a:off x="4787900" y="3068638"/>
            <a:ext cx="0" cy="1800225"/>
          </a:xfrm>
          <a:prstGeom prst="line">
            <a:avLst/>
          </a:prstGeom>
          <a:noFill/>
          <a:ln w="63500" cmpd="dbl">
            <a:solidFill>
              <a:srgbClr val="660066"/>
            </a:solidFill>
            <a:round/>
            <a:headEnd type="stealth" w="lg" len="med"/>
            <a:tailEnd type="stealth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2277" name="Text Box 53">
            <a:extLst>
              <a:ext uri="{FF2B5EF4-FFF2-40B4-BE49-F238E27FC236}">
                <a16:creationId xmlns:a16="http://schemas.microsoft.com/office/drawing/2014/main" id="{BE207F5C-E690-4A43-B56D-D6E2729993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62738" y="2636838"/>
            <a:ext cx="20129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>
                <a:solidFill>
                  <a:srgbClr val="FF0000"/>
                </a:solidFill>
                <a:effectLst/>
              </a:rPr>
              <a:t>软件实现层次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000" fill="hold"/>
                                        <p:tgtEl>
                                          <p:spTgt spid="5224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60066"/>
                                      </p:to>
                                    </p:animClr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5224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2000" fill="hold"/>
                                        <p:tgtEl>
                                          <p:spTgt spid="5224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2000" fill="hold"/>
                                        <p:tgtEl>
                                          <p:spTgt spid="5224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1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" dur="2000" fill="hold"/>
                                        <p:tgtEl>
                                          <p:spTgt spid="5224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A50021"/>
                                      </p:to>
                                    </p:animClr>
                                    <p:set>
                                      <p:cBhvr>
                                        <p:cTn id="13" dur="2000" fill="hold"/>
                                        <p:tgtEl>
                                          <p:spTgt spid="5224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52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22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22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52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22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22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000"/>
                                        <p:tgtEl>
                                          <p:spTgt spid="52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245" grpId="0" animBg="1"/>
      <p:bldP spid="52275" grpId="0" animBg="1"/>
      <p:bldP spid="52277" grpId="0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灯片编号占位符 5">
            <a:extLst>
              <a:ext uri="{FF2B5EF4-FFF2-40B4-BE49-F238E27FC236}">
                <a16:creationId xmlns:a16="http://schemas.microsoft.com/office/drawing/2014/main" id="{13266931-2A3E-4643-A36D-1F98275CEC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EE8C9-A82C-4346-9593-0FE48B41E33F}" type="slidenum">
              <a:rPr lang="en-US" altLang="zh-CN"/>
              <a:pPr/>
              <a:t>104</a:t>
            </a:fld>
            <a:endParaRPr lang="en-US" altLang="zh-CN"/>
          </a:p>
        </p:txBody>
      </p:sp>
      <p:sp>
        <p:nvSpPr>
          <p:cNvPr id="131074" name="Rectangle 2">
            <a:extLst>
              <a:ext uri="{FF2B5EF4-FFF2-40B4-BE49-F238E27FC236}">
                <a16:creationId xmlns:a16="http://schemas.microsoft.com/office/drawing/2014/main" id="{E4C9B8D9-6D2D-4B8A-BB26-611B2550ADE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11.7.1  Types of </a:t>
            </a:r>
            <a:r>
              <a:rPr lang="en-US" altLang="en-US"/>
              <a:t>AS</a:t>
            </a:r>
            <a:endParaRPr lang="en-US" altLang="zh-CN"/>
          </a:p>
        </p:txBody>
      </p:sp>
      <p:sp>
        <p:nvSpPr>
          <p:cNvPr id="131075" name="Rectangle 3">
            <a:extLst>
              <a:ext uri="{FF2B5EF4-FFF2-40B4-BE49-F238E27FC236}">
                <a16:creationId xmlns:a16="http://schemas.microsoft.com/office/drawing/2014/main" id="{F82BA877-F029-4236-B98F-5379C93623F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zh-CN"/>
              <a:t>Single-homed AS</a:t>
            </a:r>
          </a:p>
          <a:p>
            <a:pPr lvl="1">
              <a:lnSpc>
                <a:spcPct val="90000"/>
              </a:lnSpc>
            </a:pPr>
            <a:r>
              <a:rPr lang="en-US" altLang="zh-CN"/>
              <a:t>Only one exit point to the outside</a:t>
            </a:r>
          </a:p>
          <a:p>
            <a:pPr lvl="1">
              <a:lnSpc>
                <a:spcPct val="90000"/>
              </a:lnSpc>
            </a:pPr>
            <a:r>
              <a:rPr lang="en-US" altLang="zh-CN"/>
              <a:t>Example: AS 1, AS 3</a:t>
            </a:r>
          </a:p>
          <a:p>
            <a:pPr>
              <a:lnSpc>
                <a:spcPct val="90000"/>
              </a:lnSpc>
            </a:pPr>
            <a:r>
              <a:rPr lang="en-US" altLang="zh-CN"/>
              <a:t>Multi-homed AS</a:t>
            </a:r>
          </a:p>
          <a:p>
            <a:pPr lvl="1">
              <a:lnSpc>
                <a:spcPct val="90000"/>
              </a:lnSpc>
            </a:pPr>
            <a:r>
              <a:rPr lang="en-US" altLang="zh-CN"/>
              <a:t>More than one exit point to the outside</a:t>
            </a:r>
          </a:p>
          <a:p>
            <a:pPr lvl="1">
              <a:lnSpc>
                <a:spcPct val="90000"/>
              </a:lnSpc>
            </a:pPr>
            <a:r>
              <a:rPr lang="en-US" altLang="zh-CN"/>
              <a:t>Example: AS 2</a:t>
            </a:r>
          </a:p>
          <a:p>
            <a:pPr lvl="1">
              <a:lnSpc>
                <a:spcPct val="90000"/>
              </a:lnSpc>
            </a:pPr>
            <a:r>
              <a:rPr lang="en-US" altLang="zh-CN"/>
              <a:t>Nontransit AS</a:t>
            </a:r>
          </a:p>
          <a:p>
            <a:pPr lvl="2">
              <a:lnSpc>
                <a:spcPct val="90000"/>
              </a:lnSpc>
            </a:pPr>
            <a:r>
              <a:rPr lang="en-US" altLang="zh-CN"/>
              <a:t>not allow transit traffic to pass through it</a:t>
            </a:r>
          </a:p>
          <a:p>
            <a:pPr lvl="1">
              <a:lnSpc>
                <a:spcPct val="90000"/>
              </a:lnSpc>
            </a:pPr>
            <a:r>
              <a:rPr lang="en-US" altLang="zh-CN"/>
              <a:t>Transit AS</a:t>
            </a:r>
          </a:p>
          <a:p>
            <a:pPr lvl="2">
              <a:lnSpc>
                <a:spcPct val="90000"/>
              </a:lnSpc>
            </a:pPr>
            <a:r>
              <a:rPr lang="en-US" altLang="zh-CN"/>
              <a:t>allow transit traffic to pass through it</a:t>
            </a:r>
          </a:p>
        </p:txBody>
      </p:sp>
      <p:sp>
        <p:nvSpPr>
          <p:cNvPr id="131076" name="Oval 4">
            <a:extLst>
              <a:ext uri="{FF2B5EF4-FFF2-40B4-BE49-F238E27FC236}">
                <a16:creationId xmlns:a16="http://schemas.microsoft.com/office/drawing/2014/main" id="{F56B471C-25F2-4E9E-AD54-6BC4BDAC21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57750" y="2422525"/>
            <a:ext cx="1368425" cy="862013"/>
          </a:xfrm>
          <a:prstGeom prst="ellipse">
            <a:avLst/>
          </a:prstGeom>
          <a:solidFill>
            <a:srgbClr val="F9EB69"/>
          </a:solidFill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CN" sz="2800">
                <a:solidFill>
                  <a:schemeClr val="bg2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AS 1</a:t>
            </a:r>
          </a:p>
        </p:txBody>
      </p:sp>
      <p:sp>
        <p:nvSpPr>
          <p:cNvPr id="131077" name="Oval 5">
            <a:extLst>
              <a:ext uri="{FF2B5EF4-FFF2-40B4-BE49-F238E27FC236}">
                <a16:creationId xmlns:a16="http://schemas.microsoft.com/office/drawing/2014/main" id="{E3690406-48F3-497B-BA48-05ED290FC4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96188" y="2422525"/>
            <a:ext cx="1368425" cy="862013"/>
          </a:xfrm>
          <a:prstGeom prst="ellipse">
            <a:avLst/>
          </a:prstGeom>
          <a:solidFill>
            <a:srgbClr val="F9EB69"/>
          </a:solidFill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CN" sz="2800">
                <a:solidFill>
                  <a:schemeClr val="bg2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AS 2</a:t>
            </a:r>
          </a:p>
        </p:txBody>
      </p:sp>
      <p:sp>
        <p:nvSpPr>
          <p:cNvPr id="131078" name="Text Box 6">
            <a:extLst>
              <a:ext uri="{FF2B5EF4-FFF2-40B4-BE49-F238E27FC236}">
                <a16:creationId xmlns:a16="http://schemas.microsoft.com/office/drawing/2014/main" id="{F3A1A166-527E-4DCA-8B99-5AD3B1CE8F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40425" y="2638425"/>
            <a:ext cx="431800" cy="431800"/>
          </a:xfrm>
          <a:prstGeom prst="rect">
            <a:avLst/>
          </a:prstGeom>
          <a:solidFill>
            <a:srgbClr val="660066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8000" tIns="36000" rIns="108000" bIns="36000" anchor="ctr" anchorCtr="1"/>
          <a:lstStyle/>
          <a:p>
            <a:r>
              <a:rPr lang="en-US" altLang="zh-CN">
                <a:effectLst>
                  <a:outerShdw blurRad="38100" dist="38100" dir="2700000" algn="tl">
                    <a:srgbClr val="000000"/>
                  </a:outerShdw>
                </a:effectLst>
              </a:rPr>
              <a:t>R</a:t>
            </a:r>
          </a:p>
        </p:txBody>
      </p:sp>
      <p:sp>
        <p:nvSpPr>
          <p:cNvPr id="131079" name="Text Box 7">
            <a:extLst>
              <a:ext uri="{FF2B5EF4-FFF2-40B4-BE49-F238E27FC236}">
                <a16:creationId xmlns:a16="http://schemas.microsoft.com/office/drawing/2014/main" id="{130E94FD-A804-4881-8672-DD07635440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80288" y="2638425"/>
            <a:ext cx="431800" cy="431800"/>
          </a:xfrm>
          <a:prstGeom prst="rect">
            <a:avLst/>
          </a:prstGeom>
          <a:solidFill>
            <a:srgbClr val="660066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8000" tIns="36000" rIns="108000" bIns="36000" anchor="ctr" anchorCtr="1"/>
          <a:lstStyle/>
          <a:p>
            <a:r>
              <a:rPr lang="en-US" altLang="zh-CN">
                <a:effectLst>
                  <a:outerShdw blurRad="38100" dist="38100" dir="2700000" algn="tl">
                    <a:srgbClr val="000000"/>
                  </a:outerShdw>
                </a:effectLst>
              </a:rPr>
              <a:t>R</a:t>
            </a:r>
          </a:p>
        </p:txBody>
      </p:sp>
      <p:cxnSp>
        <p:nvCxnSpPr>
          <p:cNvPr id="131080" name="AutoShape 8">
            <a:extLst>
              <a:ext uri="{FF2B5EF4-FFF2-40B4-BE49-F238E27FC236}">
                <a16:creationId xmlns:a16="http://schemas.microsoft.com/office/drawing/2014/main" id="{0E34295C-5E6F-4A59-ADD0-87CBEBE89CA0}"/>
              </a:ext>
            </a:extLst>
          </p:cNvPr>
          <p:cNvCxnSpPr>
            <a:cxnSpLocks noChangeShapeType="1"/>
            <a:stCxn id="131078" idx="3"/>
            <a:endCxn id="131079" idx="1"/>
          </p:cNvCxnSpPr>
          <p:nvPr/>
        </p:nvCxnSpPr>
        <p:spPr bwMode="auto">
          <a:xfrm>
            <a:off x="6386513" y="2854325"/>
            <a:ext cx="979487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1081" name="Text Box 9">
            <a:extLst>
              <a:ext uri="{FF2B5EF4-FFF2-40B4-BE49-F238E27FC236}">
                <a16:creationId xmlns:a16="http://schemas.microsoft.com/office/drawing/2014/main" id="{48510FD2-8B81-4F4D-943B-42FDFB9686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01013" y="3068638"/>
            <a:ext cx="431800" cy="431800"/>
          </a:xfrm>
          <a:prstGeom prst="rect">
            <a:avLst/>
          </a:prstGeom>
          <a:solidFill>
            <a:srgbClr val="660066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8000" tIns="36000" rIns="108000" bIns="36000" anchor="ctr" anchorCtr="1"/>
          <a:lstStyle/>
          <a:p>
            <a:r>
              <a:rPr lang="en-US" altLang="zh-CN">
                <a:effectLst>
                  <a:outerShdw blurRad="38100" dist="38100" dir="2700000" algn="tl">
                    <a:srgbClr val="000000"/>
                  </a:outerShdw>
                </a:effectLst>
              </a:rPr>
              <a:t>R</a:t>
            </a:r>
          </a:p>
        </p:txBody>
      </p:sp>
      <p:sp>
        <p:nvSpPr>
          <p:cNvPr id="131082" name="Oval 10">
            <a:extLst>
              <a:ext uri="{FF2B5EF4-FFF2-40B4-BE49-F238E27FC236}">
                <a16:creationId xmlns:a16="http://schemas.microsoft.com/office/drawing/2014/main" id="{9B57E0E5-5903-499A-B1E0-1F2AD925F8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67625" y="4799013"/>
            <a:ext cx="1368425" cy="862012"/>
          </a:xfrm>
          <a:prstGeom prst="ellipse">
            <a:avLst/>
          </a:prstGeom>
          <a:solidFill>
            <a:srgbClr val="F9EB69"/>
          </a:solidFill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CN" sz="2800">
                <a:solidFill>
                  <a:schemeClr val="bg2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AS 3</a:t>
            </a:r>
          </a:p>
        </p:txBody>
      </p:sp>
      <p:sp>
        <p:nvSpPr>
          <p:cNvPr id="131083" name="Text Box 11">
            <a:extLst>
              <a:ext uri="{FF2B5EF4-FFF2-40B4-BE49-F238E27FC236}">
                <a16:creationId xmlns:a16="http://schemas.microsoft.com/office/drawing/2014/main" id="{D2E8B1CE-4974-4A59-A3E9-8A92D8A487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01013" y="4583113"/>
            <a:ext cx="431800" cy="431800"/>
          </a:xfrm>
          <a:prstGeom prst="rect">
            <a:avLst/>
          </a:prstGeom>
          <a:solidFill>
            <a:srgbClr val="660066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8000" tIns="36000" rIns="108000" bIns="36000" anchor="ctr" anchorCtr="1"/>
          <a:lstStyle/>
          <a:p>
            <a:r>
              <a:rPr lang="en-US" altLang="zh-CN">
                <a:effectLst>
                  <a:outerShdw blurRad="38100" dist="38100" dir="2700000" algn="tl">
                    <a:srgbClr val="000000"/>
                  </a:outerShdw>
                </a:effectLst>
              </a:rPr>
              <a:t>R</a:t>
            </a:r>
          </a:p>
        </p:txBody>
      </p:sp>
      <p:cxnSp>
        <p:nvCxnSpPr>
          <p:cNvPr id="131084" name="AutoShape 12">
            <a:extLst>
              <a:ext uri="{FF2B5EF4-FFF2-40B4-BE49-F238E27FC236}">
                <a16:creationId xmlns:a16="http://schemas.microsoft.com/office/drawing/2014/main" id="{8A67958A-4CDF-4A53-AF56-0CF6E7DB0067}"/>
              </a:ext>
            </a:extLst>
          </p:cNvPr>
          <p:cNvCxnSpPr>
            <a:cxnSpLocks noChangeShapeType="1"/>
            <a:stCxn id="131081" idx="2"/>
            <a:endCxn id="131083" idx="0"/>
          </p:cNvCxnSpPr>
          <p:nvPr/>
        </p:nvCxnSpPr>
        <p:spPr bwMode="auto">
          <a:xfrm>
            <a:off x="8316913" y="3514725"/>
            <a:ext cx="0" cy="10541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灯片编号占位符 5">
            <a:extLst>
              <a:ext uri="{FF2B5EF4-FFF2-40B4-BE49-F238E27FC236}">
                <a16:creationId xmlns:a16="http://schemas.microsoft.com/office/drawing/2014/main" id="{8ED78AAE-E71B-4157-AFB8-1CFFA38E6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24953-0AED-4600-9BDD-846E00EBD912}" type="slidenum">
              <a:rPr lang="en-US" altLang="zh-CN"/>
              <a:pPr/>
              <a:t>105</a:t>
            </a:fld>
            <a:endParaRPr lang="en-US" altLang="zh-CN"/>
          </a:p>
        </p:txBody>
      </p:sp>
      <p:sp>
        <p:nvSpPr>
          <p:cNvPr id="129026" name="Rectangle 2">
            <a:extLst>
              <a:ext uri="{FF2B5EF4-FFF2-40B4-BE49-F238E27FC236}">
                <a16:creationId xmlns:a16="http://schemas.microsoft.com/office/drawing/2014/main" id="{C92C1333-BFDF-4B06-906B-44FDC66887C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When </a:t>
            </a:r>
            <a:r>
              <a:rPr lang="en-US" altLang="zh-CN" b="0" i="1"/>
              <a:t>to</a:t>
            </a:r>
            <a:r>
              <a:rPr lang="en-US" altLang="zh-CN"/>
              <a:t> and </a:t>
            </a:r>
            <a:r>
              <a:rPr lang="en-US" altLang="zh-CN" b="0" i="1"/>
              <a:t>not to</a:t>
            </a:r>
            <a:r>
              <a:rPr lang="en-US" altLang="zh-CN"/>
              <a:t> Use BGP</a:t>
            </a:r>
          </a:p>
        </p:txBody>
      </p:sp>
      <p:sp>
        <p:nvSpPr>
          <p:cNvPr id="129027" name="Rectangle 3">
            <a:extLst>
              <a:ext uri="{FF2B5EF4-FFF2-40B4-BE49-F238E27FC236}">
                <a16:creationId xmlns:a16="http://schemas.microsoft.com/office/drawing/2014/main" id="{28F86D9B-A041-4A6A-B815-AEF27BCF312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23850" y="1341438"/>
            <a:ext cx="4968875" cy="4967287"/>
          </a:xfrm>
        </p:spPr>
        <p:txBody>
          <a:bodyPr/>
          <a:lstStyle/>
          <a:p>
            <a:pPr>
              <a:lnSpc>
                <a:spcPct val="83000"/>
              </a:lnSpc>
            </a:pPr>
            <a:r>
              <a:rPr lang="en-US" altLang="zh-CN" sz="2400" dirty="0"/>
              <a:t>Figure A</a:t>
            </a:r>
            <a:r>
              <a:rPr lang="zh-CN" altLang="en-US" sz="2400" dirty="0"/>
              <a:t>（不用）</a:t>
            </a:r>
            <a:endParaRPr lang="en-US" altLang="zh-CN" sz="2400" dirty="0"/>
          </a:p>
          <a:p>
            <a:pPr lvl="1">
              <a:lnSpc>
                <a:spcPct val="83000"/>
              </a:lnSpc>
            </a:pPr>
            <a:r>
              <a:rPr lang="en-US" altLang="zh-CN" sz="2200" dirty="0"/>
              <a:t>A single-homed AS does </a:t>
            </a:r>
            <a:r>
              <a:rPr lang="en-US" altLang="zh-CN" sz="2200" dirty="0">
                <a:solidFill>
                  <a:srgbClr val="66FFFF"/>
                </a:solidFill>
              </a:rPr>
              <a:t>NOT</a:t>
            </a:r>
            <a:r>
              <a:rPr lang="en-US" altLang="zh-CN" sz="2200" dirty="0"/>
              <a:t> usually need BGP, uses default route</a:t>
            </a:r>
          </a:p>
          <a:p>
            <a:pPr>
              <a:lnSpc>
                <a:spcPct val="83000"/>
              </a:lnSpc>
            </a:pPr>
            <a:r>
              <a:rPr lang="en-US" altLang="zh-CN" sz="2400" dirty="0"/>
              <a:t>Figure B</a:t>
            </a:r>
            <a:r>
              <a:rPr lang="zh-CN" altLang="en-US" sz="2400" dirty="0"/>
              <a:t>（可用或者可不用）</a:t>
            </a:r>
            <a:endParaRPr lang="en-US" altLang="zh-CN" sz="2400" dirty="0"/>
          </a:p>
          <a:p>
            <a:pPr lvl="1">
              <a:lnSpc>
                <a:spcPct val="83000"/>
              </a:lnSpc>
            </a:pPr>
            <a:r>
              <a:rPr lang="en-US" altLang="zh-CN" sz="2200" dirty="0"/>
              <a:t>Even if an AS has redundant paths to its ISP’s POP, BGP is </a:t>
            </a:r>
            <a:r>
              <a:rPr lang="en-US" altLang="zh-CN" sz="2200" dirty="0">
                <a:solidFill>
                  <a:srgbClr val="66FFFF"/>
                </a:solidFill>
              </a:rPr>
              <a:t>NOT</a:t>
            </a:r>
            <a:r>
              <a:rPr lang="en-US" altLang="zh-CN" sz="2200" dirty="0"/>
              <a:t> necessarily required</a:t>
            </a:r>
          </a:p>
          <a:p>
            <a:pPr>
              <a:lnSpc>
                <a:spcPct val="83000"/>
              </a:lnSpc>
            </a:pPr>
            <a:r>
              <a:rPr lang="en-US" altLang="zh-CN" sz="2400" dirty="0"/>
              <a:t>Figure C</a:t>
            </a:r>
            <a:r>
              <a:rPr lang="zh-CN" altLang="en-US" sz="2400" dirty="0"/>
              <a:t>（必须用）</a:t>
            </a:r>
            <a:endParaRPr lang="en-US" altLang="zh-CN" sz="2400" dirty="0"/>
          </a:p>
          <a:p>
            <a:pPr lvl="1">
              <a:lnSpc>
                <a:spcPct val="83000"/>
              </a:lnSpc>
            </a:pPr>
            <a:r>
              <a:rPr lang="en-US" altLang="zh-CN" sz="2200" dirty="0"/>
              <a:t>An AS with redundancy to the same ISP, but different POPs still does </a:t>
            </a:r>
            <a:r>
              <a:rPr lang="en-US" altLang="zh-CN" sz="2200" dirty="0">
                <a:solidFill>
                  <a:srgbClr val="66FFFF"/>
                </a:solidFill>
              </a:rPr>
              <a:t>NOT</a:t>
            </a:r>
            <a:r>
              <a:rPr lang="en-US" altLang="zh-CN" sz="2200" dirty="0"/>
              <a:t> require BGP</a:t>
            </a:r>
          </a:p>
          <a:p>
            <a:pPr>
              <a:lnSpc>
                <a:spcPct val="83000"/>
              </a:lnSpc>
            </a:pPr>
            <a:r>
              <a:rPr lang="en-US" altLang="zh-CN" sz="2400" dirty="0"/>
              <a:t>Figure D</a:t>
            </a:r>
          </a:p>
          <a:p>
            <a:pPr lvl="1">
              <a:lnSpc>
                <a:spcPct val="83000"/>
              </a:lnSpc>
            </a:pPr>
            <a:r>
              <a:rPr lang="en-US" altLang="zh-CN" sz="2200" dirty="0"/>
              <a:t>An AS with multiple ISPs </a:t>
            </a:r>
            <a:r>
              <a:rPr lang="en-US" altLang="zh-CN" sz="2200" dirty="0">
                <a:solidFill>
                  <a:srgbClr val="66FFFF"/>
                </a:solidFill>
              </a:rPr>
              <a:t>REQUIRES</a:t>
            </a:r>
            <a:r>
              <a:rPr lang="en-US" altLang="zh-CN" sz="2200" dirty="0"/>
              <a:t> BGP</a:t>
            </a:r>
          </a:p>
        </p:txBody>
      </p:sp>
      <p:grpSp>
        <p:nvGrpSpPr>
          <p:cNvPr id="129064" name="Group 40">
            <a:extLst>
              <a:ext uri="{FF2B5EF4-FFF2-40B4-BE49-F238E27FC236}">
                <a16:creationId xmlns:a16="http://schemas.microsoft.com/office/drawing/2014/main" id="{5570C19C-098B-4A01-90E9-8E596BE42A42}"/>
              </a:ext>
            </a:extLst>
          </p:cNvPr>
          <p:cNvGrpSpPr>
            <a:grpSpLocks/>
          </p:cNvGrpSpPr>
          <p:nvPr/>
        </p:nvGrpSpPr>
        <p:grpSpPr bwMode="auto">
          <a:xfrm>
            <a:off x="5613400" y="1341438"/>
            <a:ext cx="3300413" cy="719137"/>
            <a:chOff x="3626" y="981"/>
            <a:chExt cx="2079" cy="453"/>
          </a:xfrm>
        </p:grpSpPr>
        <p:pic>
          <p:nvPicPr>
            <p:cNvPr id="129065" name="Picture 41">
              <a:extLst>
                <a:ext uri="{FF2B5EF4-FFF2-40B4-BE49-F238E27FC236}">
                  <a16:creationId xmlns:a16="http://schemas.microsoft.com/office/drawing/2014/main" id="{294D0655-7E5F-43CC-97DB-70A27DB3A6E9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30" y="981"/>
              <a:ext cx="635" cy="4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336666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/>
                    </a:outerShdw>
                  </a:effectLst>
                </a14:hiddenEffects>
              </a:ext>
            </a:extLst>
          </p:spPr>
        </p:pic>
        <p:pic>
          <p:nvPicPr>
            <p:cNvPr id="129066" name="Picture 42">
              <a:extLst>
                <a:ext uri="{FF2B5EF4-FFF2-40B4-BE49-F238E27FC236}">
                  <a16:creationId xmlns:a16="http://schemas.microsoft.com/office/drawing/2014/main" id="{336C81D4-5853-4C45-8873-7FD75443BDC4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26" y="981"/>
              <a:ext cx="635" cy="4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336666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/>
                    </a:outerShdw>
                  </a:effectLst>
                </a14:hiddenEffects>
              </a:ext>
            </a:extLst>
          </p:spPr>
        </p:pic>
        <p:cxnSp>
          <p:nvCxnSpPr>
            <p:cNvPr id="129067" name="AutoShape 43">
              <a:extLst>
                <a:ext uri="{FF2B5EF4-FFF2-40B4-BE49-F238E27FC236}">
                  <a16:creationId xmlns:a16="http://schemas.microsoft.com/office/drawing/2014/main" id="{2DFEE23B-AED1-4EF9-9199-13F0C5392156}"/>
                </a:ext>
              </a:extLst>
            </p:cNvPr>
            <p:cNvCxnSpPr>
              <a:cxnSpLocks noChangeShapeType="1"/>
              <a:stCxn id="129066" idx="3"/>
              <a:endCxn id="129065" idx="1"/>
            </p:cNvCxnSpPr>
            <p:nvPr/>
          </p:nvCxnSpPr>
          <p:spPr bwMode="auto">
            <a:xfrm>
              <a:off x="4261" y="1208"/>
              <a:ext cx="569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29068" name="Text Box 44">
              <a:extLst>
                <a:ext uri="{FF2B5EF4-FFF2-40B4-BE49-F238E27FC236}">
                  <a16:creationId xmlns:a16="http://schemas.microsoft.com/office/drawing/2014/main" id="{819D4C0F-62B6-4F7C-946C-E6F00D10A20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51" y="1072"/>
              <a:ext cx="565" cy="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336666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3025" tIns="36512" rIns="73025" bIns="36512">
              <a:spAutoFit/>
            </a:bodyPr>
            <a:lstStyle/>
            <a:p>
              <a:pPr algn="ctr" eaLnBrk="0" hangingPunct="0">
                <a:lnSpc>
                  <a:spcPct val="80000"/>
                </a:lnSpc>
              </a:pPr>
              <a:r>
                <a:rPr lang="en-US" altLang="zh-CN" sz="1800">
                  <a:solidFill>
                    <a:srgbClr val="000000"/>
                  </a:solidFill>
                  <a:effectLst/>
                  <a:ea typeface="宋体" panose="02010600030101010101" pitchFamily="2" charset="-122"/>
                </a:rPr>
                <a:t>Custom</a:t>
              </a:r>
            </a:p>
            <a:p>
              <a:pPr algn="ctr" eaLnBrk="0" hangingPunct="0">
                <a:lnSpc>
                  <a:spcPct val="80000"/>
                </a:lnSpc>
              </a:pPr>
              <a:r>
                <a:rPr lang="en-US" altLang="zh-CN" sz="1800">
                  <a:solidFill>
                    <a:srgbClr val="000000"/>
                  </a:solidFill>
                  <a:effectLst/>
                  <a:ea typeface="宋体" panose="02010600030101010101" pitchFamily="2" charset="-122"/>
                </a:rPr>
                <a:t>AS</a:t>
              </a:r>
            </a:p>
          </p:txBody>
        </p:sp>
        <p:sp>
          <p:nvSpPr>
            <p:cNvPr id="129069" name="Text Box 45">
              <a:extLst>
                <a:ext uri="{FF2B5EF4-FFF2-40B4-BE49-F238E27FC236}">
                  <a16:creationId xmlns:a16="http://schemas.microsoft.com/office/drawing/2014/main" id="{3E2106ED-7564-4C4D-A634-D123CAB19E5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70" y="1072"/>
              <a:ext cx="382" cy="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336666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3025" tIns="36512" rIns="73025" bIns="36512">
              <a:spAutoFit/>
            </a:bodyPr>
            <a:lstStyle/>
            <a:p>
              <a:pPr algn="ctr" eaLnBrk="0" hangingPunct="0">
                <a:lnSpc>
                  <a:spcPct val="80000"/>
                </a:lnSpc>
              </a:pPr>
              <a:r>
                <a:rPr lang="en-US" altLang="zh-CN" sz="1800">
                  <a:solidFill>
                    <a:srgbClr val="000000"/>
                  </a:solidFill>
                  <a:effectLst/>
                  <a:ea typeface="宋体" panose="02010600030101010101" pitchFamily="2" charset="-122"/>
                </a:rPr>
                <a:t>ISP</a:t>
              </a:r>
            </a:p>
            <a:p>
              <a:pPr algn="ctr" eaLnBrk="0" hangingPunct="0">
                <a:lnSpc>
                  <a:spcPct val="80000"/>
                </a:lnSpc>
              </a:pPr>
              <a:r>
                <a:rPr lang="en-US" altLang="zh-CN" sz="1800">
                  <a:solidFill>
                    <a:srgbClr val="000000"/>
                  </a:solidFill>
                  <a:effectLst/>
                  <a:ea typeface="宋体" panose="02010600030101010101" pitchFamily="2" charset="-122"/>
                </a:rPr>
                <a:t>AS 1</a:t>
              </a:r>
            </a:p>
          </p:txBody>
        </p:sp>
        <p:sp>
          <p:nvSpPr>
            <p:cNvPr id="129070" name="Text Box 46">
              <a:extLst>
                <a:ext uri="{FF2B5EF4-FFF2-40B4-BE49-F238E27FC236}">
                  <a16:creationId xmlns:a16="http://schemas.microsoft.com/office/drawing/2014/main" id="{CA583F96-3285-4B72-9C89-493CEB08871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10" y="1100"/>
              <a:ext cx="195" cy="2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336666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3025" tIns="36512" rIns="73025" bIns="36512">
              <a:spAutoFit/>
            </a:bodyPr>
            <a:lstStyle/>
            <a:p>
              <a:pPr eaLnBrk="0" hangingPunct="0"/>
              <a:r>
                <a:rPr lang="en-US" altLang="zh-CN" sz="2000">
                  <a:effectLst/>
                  <a:ea typeface="宋体" panose="02010600030101010101" pitchFamily="2" charset="-122"/>
                </a:rPr>
                <a:t>A</a:t>
              </a:r>
            </a:p>
          </p:txBody>
        </p:sp>
      </p:grpSp>
      <p:grpSp>
        <p:nvGrpSpPr>
          <p:cNvPr id="129071" name="Group 47">
            <a:extLst>
              <a:ext uri="{FF2B5EF4-FFF2-40B4-BE49-F238E27FC236}">
                <a16:creationId xmlns:a16="http://schemas.microsoft.com/office/drawing/2014/main" id="{2A3FC045-CB61-4EB6-A8B4-61DFFAF03736}"/>
              </a:ext>
            </a:extLst>
          </p:cNvPr>
          <p:cNvGrpSpPr>
            <a:grpSpLocks/>
          </p:cNvGrpSpPr>
          <p:nvPr/>
        </p:nvGrpSpPr>
        <p:grpSpPr bwMode="auto">
          <a:xfrm>
            <a:off x="5578475" y="2638425"/>
            <a:ext cx="3336925" cy="719138"/>
            <a:chOff x="3604" y="1798"/>
            <a:chExt cx="2102" cy="453"/>
          </a:xfrm>
        </p:grpSpPr>
        <p:pic>
          <p:nvPicPr>
            <p:cNvPr id="129072" name="Picture 48">
              <a:extLst>
                <a:ext uri="{FF2B5EF4-FFF2-40B4-BE49-F238E27FC236}">
                  <a16:creationId xmlns:a16="http://schemas.microsoft.com/office/drawing/2014/main" id="{663713BF-31A5-43EE-AF70-896FE1F19945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04" y="1798"/>
              <a:ext cx="635" cy="4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336666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/>
                    </a:outerShdw>
                  </a:effectLst>
                </a14:hiddenEffects>
              </a:ext>
            </a:extLst>
          </p:spPr>
        </p:pic>
        <p:cxnSp>
          <p:nvCxnSpPr>
            <p:cNvPr id="129073" name="AutoShape 49">
              <a:extLst>
                <a:ext uri="{FF2B5EF4-FFF2-40B4-BE49-F238E27FC236}">
                  <a16:creationId xmlns:a16="http://schemas.microsoft.com/office/drawing/2014/main" id="{C65045BC-A81F-43D0-BEEC-9BD9E0AEEE23}"/>
                </a:ext>
              </a:extLst>
            </p:cNvPr>
            <p:cNvCxnSpPr>
              <a:cxnSpLocks noChangeShapeType="1"/>
              <a:stCxn id="129072" idx="3"/>
              <a:endCxn id="129076" idx="1"/>
            </p:cNvCxnSpPr>
            <p:nvPr/>
          </p:nvCxnSpPr>
          <p:spPr bwMode="auto">
            <a:xfrm>
              <a:off x="4239" y="2025"/>
              <a:ext cx="591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29074" name="Line 50">
              <a:extLst>
                <a:ext uri="{FF2B5EF4-FFF2-40B4-BE49-F238E27FC236}">
                  <a16:creationId xmlns:a16="http://schemas.microsoft.com/office/drawing/2014/main" id="{96E58F2F-BD0D-4151-B4CB-3FF7E4C303C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95" y="2115"/>
              <a:ext cx="726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73025" tIns="36512" rIns="73025" bIns="36512"/>
            <a:lstStyle/>
            <a:p>
              <a:endParaRPr lang="zh-CN" altLang="en-US"/>
            </a:p>
          </p:txBody>
        </p:sp>
        <p:sp>
          <p:nvSpPr>
            <p:cNvPr id="129075" name="Text Box 51">
              <a:extLst>
                <a:ext uri="{FF2B5EF4-FFF2-40B4-BE49-F238E27FC236}">
                  <a16:creationId xmlns:a16="http://schemas.microsoft.com/office/drawing/2014/main" id="{C22CE6CA-0648-49C6-B98F-334DA71790E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51" y="1884"/>
              <a:ext cx="565" cy="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336666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3025" tIns="36512" rIns="73025" bIns="36512">
              <a:spAutoFit/>
            </a:bodyPr>
            <a:lstStyle/>
            <a:p>
              <a:pPr algn="ctr" eaLnBrk="0" hangingPunct="0">
                <a:lnSpc>
                  <a:spcPct val="80000"/>
                </a:lnSpc>
              </a:pPr>
              <a:r>
                <a:rPr lang="en-US" altLang="zh-CN" sz="1800">
                  <a:solidFill>
                    <a:srgbClr val="000000"/>
                  </a:solidFill>
                  <a:effectLst/>
                  <a:ea typeface="宋体" panose="02010600030101010101" pitchFamily="2" charset="-122"/>
                </a:rPr>
                <a:t>Custom</a:t>
              </a:r>
            </a:p>
            <a:p>
              <a:pPr algn="ctr" eaLnBrk="0" hangingPunct="0">
                <a:lnSpc>
                  <a:spcPct val="80000"/>
                </a:lnSpc>
              </a:pPr>
              <a:r>
                <a:rPr lang="en-US" altLang="zh-CN" sz="1800">
                  <a:solidFill>
                    <a:srgbClr val="000000"/>
                  </a:solidFill>
                  <a:effectLst/>
                  <a:ea typeface="宋体" panose="02010600030101010101" pitchFamily="2" charset="-122"/>
                </a:rPr>
                <a:t>AS</a:t>
              </a:r>
            </a:p>
          </p:txBody>
        </p:sp>
        <p:pic>
          <p:nvPicPr>
            <p:cNvPr id="129076" name="Picture 52">
              <a:extLst>
                <a:ext uri="{FF2B5EF4-FFF2-40B4-BE49-F238E27FC236}">
                  <a16:creationId xmlns:a16="http://schemas.microsoft.com/office/drawing/2014/main" id="{A6F8B644-B759-41AC-9BB1-B365BF609B36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30" y="1798"/>
              <a:ext cx="635" cy="4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336666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/>
                    </a:outerShdw>
                  </a:effectLst>
                </a14:hiddenEffects>
              </a:ext>
            </a:extLst>
          </p:spPr>
        </p:pic>
        <p:sp>
          <p:nvSpPr>
            <p:cNvPr id="129077" name="Text Box 53">
              <a:extLst>
                <a:ext uri="{FF2B5EF4-FFF2-40B4-BE49-F238E27FC236}">
                  <a16:creationId xmlns:a16="http://schemas.microsoft.com/office/drawing/2014/main" id="{AAFD9052-E174-430D-BC66-E6B642A01B7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70" y="1884"/>
              <a:ext cx="382" cy="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336666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3025" tIns="36512" rIns="73025" bIns="36512">
              <a:spAutoFit/>
            </a:bodyPr>
            <a:lstStyle/>
            <a:p>
              <a:pPr algn="ctr" eaLnBrk="0" hangingPunct="0">
                <a:lnSpc>
                  <a:spcPct val="80000"/>
                </a:lnSpc>
              </a:pPr>
              <a:r>
                <a:rPr lang="en-US" altLang="zh-CN" sz="1800">
                  <a:solidFill>
                    <a:srgbClr val="000000"/>
                  </a:solidFill>
                  <a:effectLst/>
                  <a:ea typeface="宋体" panose="02010600030101010101" pitchFamily="2" charset="-122"/>
                </a:rPr>
                <a:t>ISP</a:t>
              </a:r>
            </a:p>
            <a:p>
              <a:pPr algn="ctr" eaLnBrk="0" hangingPunct="0">
                <a:lnSpc>
                  <a:spcPct val="80000"/>
                </a:lnSpc>
              </a:pPr>
              <a:r>
                <a:rPr lang="en-US" altLang="zh-CN" sz="1800">
                  <a:solidFill>
                    <a:srgbClr val="000000"/>
                  </a:solidFill>
                  <a:effectLst/>
                  <a:ea typeface="宋体" panose="02010600030101010101" pitchFamily="2" charset="-122"/>
                </a:rPr>
                <a:t>AS 1</a:t>
              </a:r>
            </a:p>
          </p:txBody>
        </p:sp>
        <p:sp>
          <p:nvSpPr>
            <p:cNvPr id="129078" name="Text Box 54">
              <a:extLst>
                <a:ext uri="{FF2B5EF4-FFF2-40B4-BE49-F238E27FC236}">
                  <a16:creationId xmlns:a16="http://schemas.microsoft.com/office/drawing/2014/main" id="{75797690-8D11-4FFC-AAE3-D2AF0206D1A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11" y="1916"/>
              <a:ext cx="195" cy="2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336666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3025" tIns="36512" rIns="73025" bIns="36512">
              <a:spAutoFit/>
            </a:bodyPr>
            <a:lstStyle/>
            <a:p>
              <a:pPr eaLnBrk="0" hangingPunct="0"/>
              <a:r>
                <a:rPr lang="en-US" altLang="zh-CN" sz="2000">
                  <a:effectLst/>
                  <a:ea typeface="宋体" panose="02010600030101010101" pitchFamily="2" charset="-122"/>
                </a:rPr>
                <a:t>B</a:t>
              </a:r>
            </a:p>
          </p:txBody>
        </p:sp>
      </p:grpSp>
      <p:grpSp>
        <p:nvGrpSpPr>
          <p:cNvPr id="129079" name="Group 55">
            <a:extLst>
              <a:ext uri="{FF2B5EF4-FFF2-40B4-BE49-F238E27FC236}">
                <a16:creationId xmlns:a16="http://schemas.microsoft.com/office/drawing/2014/main" id="{7F1399BD-8F33-45BE-9A78-B0D0B34C5803}"/>
              </a:ext>
            </a:extLst>
          </p:cNvPr>
          <p:cNvGrpSpPr>
            <a:grpSpLocks/>
          </p:cNvGrpSpPr>
          <p:nvPr/>
        </p:nvGrpSpPr>
        <p:grpSpPr bwMode="auto">
          <a:xfrm>
            <a:off x="5581650" y="4070350"/>
            <a:ext cx="3327400" cy="1087438"/>
            <a:chOff x="3606" y="2700"/>
            <a:chExt cx="2096" cy="685"/>
          </a:xfrm>
        </p:grpSpPr>
        <p:pic>
          <p:nvPicPr>
            <p:cNvPr id="129080" name="Picture 56">
              <a:extLst>
                <a:ext uri="{FF2B5EF4-FFF2-40B4-BE49-F238E27FC236}">
                  <a16:creationId xmlns:a16="http://schemas.microsoft.com/office/drawing/2014/main" id="{08A5ADE0-80BB-4D36-BE30-0121991330CC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99" y="2706"/>
              <a:ext cx="544" cy="3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336666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/>
                    </a:outerShdw>
                  </a:effectLst>
                </a14:hiddenEffects>
              </a:ext>
            </a:extLst>
          </p:spPr>
        </p:pic>
        <p:pic>
          <p:nvPicPr>
            <p:cNvPr id="129081" name="Picture 57">
              <a:extLst>
                <a:ext uri="{FF2B5EF4-FFF2-40B4-BE49-F238E27FC236}">
                  <a16:creationId xmlns:a16="http://schemas.microsoft.com/office/drawing/2014/main" id="{CFFF890A-0100-4B6C-AEA0-CA8BC19D0568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06" y="2842"/>
              <a:ext cx="635" cy="4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336666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/>
                    </a:outerShdw>
                  </a:effectLst>
                </a14:hiddenEffects>
              </a:ext>
            </a:extLst>
          </p:spPr>
        </p:pic>
        <p:cxnSp>
          <p:nvCxnSpPr>
            <p:cNvPr id="129082" name="AutoShape 58">
              <a:extLst>
                <a:ext uri="{FF2B5EF4-FFF2-40B4-BE49-F238E27FC236}">
                  <a16:creationId xmlns:a16="http://schemas.microsoft.com/office/drawing/2014/main" id="{5F20948E-0B7E-4396-8363-A4614D267F68}"/>
                </a:ext>
              </a:extLst>
            </p:cNvPr>
            <p:cNvCxnSpPr>
              <a:cxnSpLocks noChangeShapeType="1"/>
              <a:stCxn id="129081" idx="3"/>
              <a:endCxn id="129080" idx="1"/>
            </p:cNvCxnSpPr>
            <p:nvPr/>
          </p:nvCxnSpPr>
          <p:spPr bwMode="auto">
            <a:xfrm flipV="1">
              <a:off x="4241" y="2865"/>
              <a:ext cx="658" cy="20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pic>
          <p:nvPicPr>
            <p:cNvPr id="129083" name="Picture 59">
              <a:extLst>
                <a:ext uri="{FF2B5EF4-FFF2-40B4-BE49-F238E27FC236}">
                  <a16:creationId xmlns:a16="http://schemas.microsoft.com/office/drawing/2014/main" id="{72E49844-407B-4524-A278-82B57B823D0B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99" y="3068"/>
              <a:ext cx="544" cy="3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336666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/>
                    </a:outerShdw>
                  </a:effectLst>
                </a14:hiddenEffects>
              </a:ext>
            </a:extLst>
          </p:spPr>
        </p:pic>
        <p:cxnSp>
          <p:nvCxnSpPr>
            <p:cNvPr id="129084" name="AutoShape 60">
              <a:extLst>
                <a:ext uri="{FF2B5EF4-FFF2-40B4-BE49-F238E27FC236}">
                  <a16:creationId xmlns:a16="http://schemas.microsoft.com/office/drawing/2014/main" id="{F252910C-E390-4B68-9919-77559214F178}"/>
                </a:ext>
              </a:extLst>
            </p:cNvPr>
            <p:cNvCxnSpPr>
              <a:cxnSpLocks noChangeShapeType="1"/>
              <a:stCxn id="129081" idx="3"/>
              <a:endCxn id="129083" idx="1"/>
            </p:cNvCxnSpPr>
            <p:nvPr/>
          </p:nvCxnSpPr>
          <p:spPr bwMode="auto">
            <a:xfrm>
              <a:off x="4241" y="3069"/>
              <a:ext cx="658" cy="158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29085" name="Text Box 61">
              <a:extLst>
                <a:ext uri="{FF2B5EF4-FFF2-40B4-BE49-F238E27FC236}">
                  <a16:creationId xmlns:a16="http://schemas.microsoft.com/office/drawing/2014/main" id="{B14C0A0F-E580-4D21-B4FA-F70FB83950E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51" y="2932"/>
              <a:ext cx="565" cy="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336666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3025" tIns="36512" rIns="73025" bIns="36512">
              <a:spAutoFit/>
            </a:bodyPr>
            <a:lstStyle/>
            <a:p>
              <a:pPr algn="ctr" eaLnBrk="0" hangingPunct="0">
                <a:lnSpc>
                  <a:spcPct val="80000"/>
                </a:lnSpc>
              </a:pPr>
              <a:r>
                <a:rPr lang="en-US" altLang="zh-CN" sz="1800">
                  <a:solidFill>
                    <a:srgbClr val="000000"/>
                  </a:solidFill>
                  <a:effectLst/>
                  <a:ea typeface="宋体" panose="02010600030101010101" pitchFamily="2" charset="-122"/>
                </a:rPr>
                <a:t>Custom</a:t>
              </a:r>
            </a:p>
            <a:p>
              <a:pPr algn="ctr" eaLnBrk="0" hangingPunct="0">
                <a:lnSpc>
                  <a:spcPct val="80000"/>
                </a:lnSpc>
              </a:pPr>
              <a:r>
                <a:rPr lang="en-US" altLang="zh-CN" sz="1800">
                  <a:solidFill>
                    <a:srgbClr val="000000"/>
                  </a:solidFill>
                  <a:effectLst/>
                  <a:ea typeface="宋体" panose="02010600030101010101" pitchFamily="2" charset="-122"/>
                </a:rPr>
                <a:t>AS</a:t>
              </a:r>
            </a:p>
          </p:txBody>
        </p:sp>
        <p:sp>
          <p:nvSpPr>
            <p:cNvPr id="129086" name="Text Box 62">
              <a:extLst>
                <a:ext uri="{FF2B5EF4-FFF2-40B4-BE49-F238E27FC236}">
                  <a16:creationId xmlns:a16="http://schemas.microsoft.com/office/drawing/2014/main" id="{00E3E375-D304-4F03-8021-3C6E1B87419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70" y="2700"/>
              <a:ext cx="382" cy="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336666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3025" tIns="36512" rIns="73025" bIns="36512">
              <a:spAutoFit/>
            </a:bodyPr>
            <a:lstStyle/>
            <a:p>
              <a:pPr algn="ctr" eaLnBrk="0" hangingPunct="0">
                <a:lnSpc>
                  <a:spcPct val="80000"/>
                </a:lnSpc>
              </a:pPr>
              <a:r>
                <a:rPr lang="en-US" altLang="zh-CN" sz="1800">
                  <a:solidFill>
                    <a:srgbClr val="000000"/>
                  </a:solidFill>
                  <a:effectLst/>
                  <a:ea typeface="宋体" panose="02010600030101010101" pitchFamily="2" charset="-122"/>
                </a:rPr>
                <a:t>ISP</a:t>
              </a:r>
            </a:p>
            <a:p>
              <a:pPr algn="ctr" eaLnBrk="0" hangingPunct="0">
                <a:lnSpc>
                  <a:spcPct val="80000"/>
                </a:lnSpc>
              </a:pPr>
              <a:r>
                <a:rPr lang="en-US" altLang="zh-CN" sz="1800">
                  <a:solidFill>
                    <a:srgbClr val="000000"/>
                  </a:solidFill>
                  <a:effectLst/>
                  <a:ea typeface="宋体" panose="02010600030101010101" pitchFamily="2" charset="-122"/>
                </a:rPr>
                <a:t>AS 1</a:t>
              </a:r>
            </a:p>
          </p:txBody>
        </p:sp>
        <p:sp>
          <p:nvSpPr>
            <p:cNvPr id="129087" name="Text Box 63">
              <a:extLst>
                <a:ext uri="{FF2B5EF4-FFF2-40B4-BE49-F238E27FC236}">
                  <a16:creationId xmlns:a16="http://schemas.microsoft.com/office/drawing/2014/main" id="{1F92EEFA-3DC2-4A09-B9EB-137D38963B8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70" y="3063"/>
              <a:ext cx="382" cy="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336666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3025" tIns="36512" rIns="73025" bIns="36512">
              <a:spAutoFit/>
            </a:bodyPr>
            <a:lstStyle/>
            <a:p>
              <a:pPr algn="ctr" eaLnBrk="0" hangingPunct="0">
                <a:lnSpc>
                  <a:spcPct val="80000"/>
                </a:lnSpc>
              </a:pPr>
              <a:r>
                <a:rPr lang="en-US" altLang="zh-CN" sz="1800">
                  <a:solidFill>
                    <a:srgbClr val="000000"/>
                  </a:solidFill>
                  <a:effectLst/>
                  <a:ea typeface="宋体" panose="02010600030101010101" pitchFamily="2" charset="-122"/>
                </a:rPr>
                <a:t>ISP</a:t>
              </a:r>
            </a:p>
            <a:p>
              <a:pPr algn="ctr" eaLnBrk="0" hangingPunct="0">
                <a:lnSpc>
                  <a:spcPct val="80000"/>
                </a:lnSpc>
              </a:pPr>
              <a:r>
                <a:rPr lang="en-US" altLang="zh-CN" sz="1800">
                  <a:solidFill>
                    <a:srgbClr val="000000"/>
                  </a:solidFill>
                  <a:effectLst/>
                  <a:ea typeface="宋体" panose="02010600030101010101" pitchFamily="2" charset="-122"/>
                </a:rPr>
                <a:t>AS 1</a:t>
              </a:r>
            </a:p>
          </p:txBody>
        </p:sp>
        <p:sp>
          <p:nvSpPr>
            <p:cNvPr id="129088" name="Text Box 64">
              <a:extLst>
                <a:ext uri="{FF2B5EF4-FFF2-40B4-BE49-F238E27FC236}">
                  <a16:creationId xmlns:a16="http://schemas.microsoft.com/office/drawing/2014/main" id="{C6648BD7-8FAA-4A1C-8470-F74EFC554AC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11" y="2915"/>
              <a:ext cx="191" cy="2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336666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3025" tIns="36512" rIns="73025" bIns="36512">
              <a:spAutoFit/>
            </a:bodyPr>
            <a:lstStyle/>
            <a:p>
              <a:pPr eaLnBrk="0" hangingPunct="0"/>
              <a:r>
                <a:rPr lang="en-US" altLang="zh-CN" sz="2000">
                  <a:effectLst/>
                  <a:ea typeface="宋体" panose="02010600030101010101" pitchFamily="2" charset="-122"/>
                </a:rPr>
                <a:t>C</a:t>
              </a:r>
            </a:p>
          </p:txBody>
        </p:sp>
      </p:grpSp>
      <p:grpSp>
        <p:nvGrpSpPr>
          <p:cNvPr id="129089" name="Group 65">
            <a:extLst>
              <a:ext uri="{FF2B5EF4-FFF2-40B4-BE49-F238E27FC236}">
                <a16:creationId xmlns:a16="http://schemas.microsoft.com/office/drawing/2014/main" id="{9CDBA485-14D8-4E24-8529-E61D801D7960}"/>
              </a:ext>
            </a:extLst>
          </p:cNvPr>
          <p:cNvGrpSpPr>
            <a:grpSpLocks/>
          </p:cNvGrpSpPr>
          <p:nvPr/>
        </p:nvGrpSpPr>
        <p:grpSpPr bwMode="auto">
          <a:xfrm>
            <a:off x="5581650" y="5294313"/>
            <a:ext cx="3346450" cy="1093787"/>
            <a:chOff x="3606" y="3471"/>
            <a:chExt cx="2108" cy="689"/>
          </a:xfrm>
        </p:grpSpPr>
        <p:pic>
          <p:nvPicPr>
            <p:cNvPr id="129090" name="Picture 66">
              <a:extLst>
                <a:ext uri="{FF2B5EF4-FFF2-40B4-BE49-F238E27FC236}">
                  <a16:creationId xmlns:a16="http://schemas.microsoft.com/office/drawing/2014/main" id="{B700BBE8-D700-4735-9865-E5C4F9D0A04F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99" y="3477"/>
              <a:ext cx="544" cy="3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336666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/>
                    </a:outerShdw>
                  </a:effectLst>
                </a14:hiddenEffects>
              </a:ext>
            </a:extLst>
          </p:spPr>
        </p:pic>
        <p:pic>
          <p:nvPicPr>
            <p:cNvPr id="129091" name="Picture 67">
              <a:extLst>
                <a:ext uri="{FF2B5EF4-FFF2-40B4-BE49-F238E27FC236}">
                  <a16:creationId xmlns:a16="http://schemas.microsoft.com/office/drawing/2014/main" id="{E456C943-9E73-4FB7-830D-2E10B8A2D689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06" y="3590"/>
              <a:ext cx="635" cy="4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336666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/>
                    </a:outerShdw>
                  </a:effectLst>
                </a14:hiddenEffects>
              </a:ext>
            </a:extLst>
          </p:spPr>
        </p:pic>
        <p:cxnSp>
          <p:nvCxnSpPr>
            <p:cNvPr id="129092" name="AutoShape 68">
              <a:extLst>
                <a:ext uri="{FF2B5EF4-FFF2-40B4-BE49-F238E27FC236}">
                  <a16:creationId xmlns:a16="http://schemas.microsoft.com/office/drawing/2014/main" id="{FF87FE77-948E-496E-AFE1-AA0F8B8D1492}"/>
                </a:ext>
              </a:extLst>
            </p:cNvPr>
            <p:cNvCxnSpPr>
              <a:cxnSpLocks noChangeShapeType="1"/>
              <a:stCxn id="129091" idx="3"/>
              <a:endCxn id="129090" idx="1"/>
            </p:cNvCxnSpPr>
            <p:nvPr/>
          </p:nvCxnSpPr>
          <p:spPr bwMode="auto">
            <a:xfrm flipV="1">
              <a:off x="4241" y="3636"/>
              <a:ext cx="658" cy="181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pic>
          <p:nvPicPr>
            <p:cNvPr id="129093" name="Picture 69">
              <a:extLst>
                <a:ext uri="{FF2B5EF4-FFF2-40B4-BE49-F238E27FC236}">
                  <a16:creationId xmlns:a16="http://schemas.microsoft.com/office/drawing/2014/main" id="{30FEB9F5-A0E8-4EF6-8C54-C9C513E2DF97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99" y="3839"/>
              <a:ext cx="544" cy="3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336666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/>
                    </a:outerShdw>
                  </a:effectLst>
                </a14:hiddenEffects>
              </a:ext>
            </a:extLst>
          </p:spPr>
        </p:pic>
        <p:cxnSp>
          <p:nvCxnSpPr>
            <p:cNvPr id="129094" name="AutoShape 70">
              <a:extLst>
                <a:ext uri="{FF2B5EF4-FFF2-40B4-BE49-F238E27FC236}">
                  <a16:creationId xmlns:a16="http://schemas.microsoft.com/office/drawing/2014/main" id="{51EA6D13-BDBF-4180-AC7D-E0DAFE10A069}"/>
                </a:ext>
              </a:extLst>
            </p:cNvPr>
            <p:cNvCxnSpPr>
              <a:cxnSpLocks noChangeShapeType="1"/>
              <a:stCxn id="129091" idx="3"/>
              <a:endCxn id="129093" idx="1"/>
            </p:cNvCxnSpPr>
            <p:nvPr/>
          </p:nvCxnSpPr>
          <p:spPr bwMode="auto">
            <a:xfrm>
              <a:off x="4241" y="3817"/>
              <a:ext cx="658" cy="181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29095" name="Text Box 71">
              <a:extLst>
                <a:ext uri="{FF2B5EF4-FFF2-40B4-BE49-F238E27FC236}">
                  <a16:creationId xmlns:a16="http://schemas.microsoft.com/office/drawing/2014/main" id="{A678094E-F0C1-46EA-A7A6-826EB054CF8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51" y="3698"/>
              <a:ext cx="565" cy="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336666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3025" tIns="36512" rIns="73025" bIns="36512">
              <a:spAutoFit/>
            </a:bodyPr>
            <a:lstStyle/>
            <a:p>
              <a:pPr algn="ctr" eaLnBrk="0" hangingPunct="0">
                <a:lnSpc>
                  <a:spcPct val="80000"/>
                </a:lnSpc>
              </a:pPr>
              <a:r>
                <a:rPr lang="en-US" altLang="zh-CN" sz="1800">
                  <a:solidFill>
                    <a:srgbClr val="000000"/>
                  </a:solidFill>
                  <a:effectLst/>
                  <a:ea typeface="宋体" panose="02010600030101010101" pitchFamily="2" charset="-122"/>
                </a:rPr>
                <a:t>Custom</a:t>
              </a:r>
            </a:p>
            <a:p>
              <a:pPr algn="ctr" eaLnBrk="0" hangingPunct="0">
                <a:lnSpc>
                  <a:spcPct val="80000"/>
                </a:lnSpc>
              </a:pPr>
              <a:r>
                <a:rPr lang="en-US" altLang="zh-CN" sz="1800">
                  <a:solidFill>
                    <a:srgbClr val="000000"/>
                  </a:solidFill>
                  <a:effectLst/>
                  <a:ea typeface="宋体" panose="02010600030101010101" pitchFamily="2" charset="-122"/>
                </a:rPr>
                <a:t>AS</a:t>
              </a:r>
            </a:p>
          </p:txBody>
        </p:sp>
        <p:sp>
          <p:nvSpPr>
            <p:cNvPr id="129096" name="Text Box 72">
              <a:extLst>
                <a:ext uri="{FF2B5EF4-FFF2-40B4-BE49-F238E27FC236}">
                  <a16:creationId xmlns:a16="http://schemas.microsoft.com/office/drawing/2014/main" id="{9A88DCE2-3A88-42D2-8825-F93EAD464AC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70" y="3471"/>
              <a:ext cx="382" cy="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336666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3025" tIns="36512" rIns="73025" bIns="36512">
              <a:spAutoFit/>
            </a:bodyPr>
            <a:lstStyle/>
            <a:p>
              <a:pPr algn="ctr" eaLnBrk="0" hangingPunct="0">
                <a:lnSpc>
                  <a:spcPct val="80000"/>
                </a:lnSpc>
              </a:pPr>
              <a:r>
                <a:rPr lang="en-US" altLang="zh-CN" sz="1800">
                  <a:solidFill>
                    <a:srgbClr val="000000"/>
                  </a:solidFill>
                  <a:effectLst/>
                  <a:ea typeface="宋体" panose="02010600030101010101" pitchFamily="2" charset="-122"/>
                </a:rPr>
                <a:t>ISP</a:t>
              </a:r>
            </a:p>
            <a:p>
              <a:pPr algn="ctr" eaLnBrk="0" hangingPunct="0">
                <a:lnSpc>
                  <a:spcPct val="80000"/>
                </a:lnSpc>
              </a:pPr>
              <a:r>
                <a:rPr lang="en-US" altLang="zh-CN" sz="1800">
                  <a:solidFill>
                    <a:srgbClr val="000000"/>
                  </a:solidFill>
                  <a:effectLst/>
                  <a:ea typeface="宋体" panose="02010600030101010101" pitchFamily="2" charset="-122"/>
                </a:rPr>
                <a:t>AS 1</a:t>
              </a:r>
            </a:p>
          </p:txBody>
        </p:sp>
        <p:sp>
          <p:nvSpPr>
            <p:cNvPr id="129097" name="Text Box 73">
              <a:extLst>
                <a:ext uri="{FF2B5EF4-FFF2-40B4-BE49-F238E27FC236}">
                  <a16:creationId xmlns:a16="http://schemas.microsoft.com/office/drawing/2014/main" id="{96EEF0A8-EBA2-46CE-A024-D7694A0815F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70" y="3838"/>
              <a:ext cx="382" cy="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336666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3025" tIns="36512" rIns="73025" bIns="36512">
              <a:spAutoFit/>
            </a:bodyPr>
            <a:lstStyle/>
            <a:p>
              <a:pPr algn="ctr" eaLnBrk="0" hangingPunct="0">
                <a:lnSpc>
                  <a:spcPct val="80000"/>
                </a:lnSpc>
              </a:pPr>
              <a:r>
                <a:rPr lang="en-US" altLang="zh-CN" sz="1800">
                  <a:solidFill>
                    <a:srgbClr val="FF0000"/>
                  </a:solidFill>
                  <a:effectLst/>
                  <a:ea typeface="宋体" panose="02010600030101010101" pitchFamily="2" charset="-122"/>
                </a:rPr>
                <a:t>ISP</a:t>
              </a:r>
            </a:p>
            <a:p>
              <a:pPr algn="ctr" eaLnBrk="0" hangingPunct="0">
                <a:lnSpc>
                  <a:spcPct val="80000"/>
                </a:lnSpc>
              </a:pPr>
              <a:r>
                <a:rPr lang="en-US" altLang="zh-CN" sz="1800">
                  <a:solidFill>
                    <a:srgbClr val="FF0000"/>
                  </a:solidFill>
                  <a:effectLst/>
                  <a:ea typeface="宋体" panose="02010600030101010101" pitchFamily="2" charset="-122"/>
                </a:rPr>
                <a:t>AS 2</a:t>
              </a:r>
            </a:p>
          </p:txBody>
        </p:sp>
        <p:sp>
          <p:nvSpPr>
            <p:cNvPr id="129098" name="Text Box 74">
              <a:extLst>
                <a:ext uri="{FF2B5EF4-FFF2-40B4-BE49-F238E27FC236}">
                  <a16:creationId xmlns:a16="http://schemas.microsoft.com/office/drawing/2014/main" id="{0521E562-5A96-4171-998F-A5E86FB8D6B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11" y="3685"/>
              <a:ext cx="203" cy="2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336666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3025" tIns="36512" rIns="73025" bIns="36512">
              <a:spAutoFit/>
            </a:bodyPr>
            <a:lstStyle/>
            <a:p>
              <a:pPr eaLnBrk="0" hangingPunct="0"/>
              <a:r>
                <a:rPr lang="en-US" altLang="zh-CN" sz="2000">
                  <a:effectLst/>
                  <a:ea typeface="宋体" panose="02010600030101010101" pitchFamily="2" charset="-122"/>
                </a:rPr>
                <a:t>D</a:t>
              </a:r>
            </a:p>
          </p:txBody>
        </p:sp>
      </p:grpSp>
      <p:sp>
        <p:nvSpPr>
          <p:cNvPr id="129099" name="Text Box 75">
            <a:extLst>
              <a:ext uri="{FF2B5EF4-FFF2-40B4-BE49-F238E27FC236}">
                <a16:creationId xmlns:a16="http://schemas.microsoft.com/office/drawing/2014/main" id="{61FB2F86-A747-4470-8D16-0E841C2141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92725" y="3405188"/>
            <a:ext cx="3725863" cy="628650"/>
          </a:xfrm>
          <a:prstGeom prst="rect">
            <a:avLst/>
          </a:prstGeom>
          <a:solidFill>
            <a:srgbClr val="FFFFFF"/>
          </a:solidFill>
          <a:ln w="38100">
            <a:solidFill>
              <a:srgbClr val="A5002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73025" tIns="36512" rIns="73025" bIns="36512">
            <a:spAutoFit/>
          </a:bodyPr>
          <a:lstStyle/>
          <a:p>
            <a:pPr eaLnBrk="0" hangingPunct="0">
              <a:lnSpc>
                <a:spcPct val="85000"/>
              </a:lnSpc>
            </a:pPr>
            <a:r>
              <a:rPr lang="en-US" altLang="zh-CN" sz="2000">
                <a:solidFill>
                  <a:srgbClr val="000000"/>
                </a:solidFill>
                <a:effectLst/>
                <a:ea typeface="宋体" panose="02010600030101010101" pitchFamily="2" charset="-122"/>
              </a:rPr>
              <a:t>BGP must be used to implement</a:t>
            </a:r>
          </a:p>
          <a:p>
            <a:pPr eaLnBrk="0" hangingPunct="0">
              <a:lnSpc>
                <a:spcPct val="85000"/>
              </a:lnSpc>
            </a:pPr>
            <a:r>
              <a:rPr lang="en-US" altLang="zh-CN" sz="2000">
                <a:solidFill>
                  <a:srgbClr val="000000"/>
                </a:solidFill>
                <a:effectLst/>
                <a:ea typeface="宋体" panose="02010600030101010101" pitchFamily="2" charset="-122"/>
              </a:rPr>
              <a:t>external routing policies.</a:t>
            </a: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灯片编号占位符 4">
            <a:extLst>
              <a:ext uri="{FF2B5EF4-FFF2-40B4-BE49-F238E27FC236}">
                <a16:creationId xmlns:a16="http://schemas.microsoft.com/office/drawing/2014/main" id="{65E7B9E3-AC09-49A3-B406-6300868CE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FEA02-D102-4943-9FC9-E4540F43A2D0}" type="slidenum">
              <a:rPr lang="en-US" altLang="zh-CN"/>
              <a:pPr/>
              <a:t>106</a:t>
            </a:fld>
            <a:endParaRPr lang="en-US" altLang="zh-CN"/>
          </a:p>
        </p:txBody>
      </p:sp>
      <p:sp>
        <p:nvSpPr>
          <p:cNvPr id="56322" name="Rectangle 2">
            <a:extLst>
              <a:ext uri="{FF2B5EF4-FFF2-40B4-BE49-F238E27FC236}">
                <a16:creationId xmlns:a16="http://schemas.microsoft.com/office/drawing/2014/main" id="{295996B3-215E-44A5-B1BD-ED20DBA773A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11.7.2  IBGP &amp; EBGP Sessions</a:t>
            </a:r>
          </a:p>
        </p:txBody>
      </p:sp>
      <p:sp>
        <p:nvSpPr>
          <p:cNvPr id="56323" name="Oval 3">
            <a:extLst>
              <a:ext uri="{FF2B5EF4-FFF2-40B4-BE49-F238E27FC236}">
                <a16:creationId xmlns:a16="http://schemas.microsoft.com/office/drawing/2014/main" id="{4153ABEE-11A4-4303-9D96-047AE45064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76375" y="1846263"/>
            <a:ext cx="2735263" cy="1873250"/>
          </a:xfrm>
          <a:prstGeom prst="ellipse">
            <a:avLst/>
          </a:prstGeom>
          <a:solidFill>
            <a:srgbClr val="F9EB69"/>
          </a:solidFill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CN" sz="2800">
                <a:solidFill>
                  <a:schemeClr val="bg2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AS 1</a:t>
            </a:r>
          </a:p>
        </p:txBody>
      </p:sp>
      <p:sp>
        <p:nvSpPr>
          <p:cNvPr id="56324" name="Text Box 4">
            <a:extLst>
              <a:ext uri="{FF2B5EF4-FFF2-40B4-BE49-F238E27FC236}">
                <a16:creationId xmlns:a16="http://schemas.microsoft.com/office/drawing/2014/main" id="{AAB6134B-3E83-484B-AC12-35E18B5A36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08400" y="3286125"/>
            <a:ext cx="431800" cy="431800"/>
          </a:xfrm>
          <a:prstGeom prst="rect">
            <a:avLst/>
          </a:prstGeom>
          <a:solidFill>
            <a:srgbClr val="660066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8000" tIns="36000" rIns="108000" bIns="36000" anchor="ctr" anchorCtr="1"/>
          <a:lstStyle/>
          <a:p>
            <a:r>
              <a:rPr lang="en-US" altLang="zh-CN">
                <a:effectLst>
                  <a:outerShdw blurRad="38100" dist="38100" dir="2700000" algn="tl">
                    <a:srgbClr val="000000"/>
                  </a:outerShdw>
                </a:effectLst>
              </a:rPr>
              <a:t>R</a:t>
            </a:r>
          </a:p>
        </p:txBody>
      </p:sp>
      <p:sp>
        <p:nvSpPr>
          <p:cNvPr id="56325" name="Oval 5">
            <a:extLst>
              <a:ext uri="{FF2B5EF4-FFF2-40B4-BE49-F238E27FC236}">
                <a16:creationId xmlns:a16="http://schemas.microsoft.com/office/drawing/2014/main" id="{573B99B9-6EA0-43CA-841E-122A7E8FF0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7550" y="4006850"/>
            <a:ext cx="2087563" cy="1150938"/>
          </a:xfrm>
          <a:prstGeom prst="ellipse">
            <a:avLst/>
          </a:prstGeom>
          <a:solidFill>
            <a:srgbClr val="F9EB69"/>
          </a:solidFill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CN" sz="2800">
                <a:solidFill>
                  <a:schemeClr val="bg2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AS 3</a:t>
            </a:r>
          </a:p>
        </p:txBody>
      </p:sp>
      <p:sp>
        <p:nvSpPr>
          <p:cNvPr id="56326" name="Oval 6">
            <a:extLst>
              <a:ext uri="{FF2B5EF4-FFF2-40B4-BE49-F238E27FC236}">
                <a16:creationId xmlns:a16="http://schemas.microsoft.com/office/drawing/2014/main" id="{C25C4778-F34A-40D8-8B80-C87B34B099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68988" y="1630363"/>
            <a:ext cx="2087562" cy="1150937"/>
          </a:xfrm>
          <a:prstGeom prst="ellipse">
            <a:avLst/>
          </a:prstGeom>
          <a:solidFill>
            <a:srgbClr val="F9EB69"/>
          </a:solidFill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CN" sz="2800">
                <a:solidFill>
                  <a:schemeClr val="bg2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AS 2</a:t>
            </a:r>
          </a:p>
        </p:txBody>
      </p:sp>
      <p:sp>
        <p:nvSpPr>
          <p:cNvPr id="56327" name="Text Box 7">
            <a:extLst>
              <a:ext uri="{FF2B5EF4-FFF2-40B4-BE49-F238E27FC236}">
                <a16:creationId xmlns:a16="http://schemas.microsoft.com/office/drawing/2014/main" id="{44FD78C1-0C4C-4061-A0CC-BF0F627BE4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08400" y="1990725"/>
            <a:ext cx="431800" cy="431800"/>
          </a:xfrm>
          <a:prstGeom prst="rect">
            <a:avLst/>
          </a:prstGeom>
          <a:solidFill>
            <a:srgbClr val="660066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8000" tIns="36000" rIns="108000" bIns="36000" anchor="ctr" anchorCtr="1"/>
          <a:lstStyle/>
          <a:p>
            <a:r>
              <a:rPr lang="en-US" altLang="zh-CN">
                <a:effectLst>
                  <a:outerShdw blurRad="38100" dist="38100" dir="2700000" algn="tl">
                    <a:srgbClr val="000000"/>
                  </a:outerShdw>
                </a:effectLst>
              </a:rPr>
              <a:t>R</a:t>
            </a:r>
          </a:p>
        </p:txBody>
      </p:sp>
      <p:sp>
        <p:nvSpPr>
          <p:cNvPr id="56328" name="Text Box 8">
            <a:extLst>
              <a:ext uri="{FF2B5EF4-FFF2-40B4-BE49-F238E27FC236}">
                <a16:creationId xmlns:a16="http://schemas.microsoft.com/office/drawing/2014/main" id="{132DA27E-749A-4702-8C5C-50F5AD64D0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24525" y="1990725"/>
            <a:ext cx="431800" cy="431800"/>
          </a:xfrm>
          <a:prstGeom prst="rect">
            <a:avLst/>
          </a:prstGeom>
          <a:solidFill>
            <a:srgbClr val="660066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8000" tIns="36000" rIns="108000" bIns="36000" anchor="ctr" anchorCtr="1"/>
          <a:lstStyle/>
          <a:p>
            <a:r>
              <a:rPr lang="en-US" altLang="zh-CN">
                <a:effectLst>
                  <a:outerShdw blurRad="38100" dist="38100" dir="2700000" algn="tl">
                    <a:srgbClr val="000000"/>
                  </a:outerShdw>
                </a:effectLst>
              </a:rPr>
              <a:t>R</a:t>
            </a:r>
          </a:p>
        </p:txBody>
      </p:sp>
      <p:sp>
        <p:nvSpPr>
          <p:cNvPr id="56329" name="Text Box 9">
            <a:extLst>
              <a:ext uri="{FF2B5EF4-FFF2-40B4-BE49-F238E27FC236}">
                <a16:creationId xmlns:a16="http://schemas.microsoft.com/office/drawing/2014/main" id="{2FA16505-641C-4A6B-A67C-7DDFBB90DE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80063" y="4294188"/>
            <a:ext cx="431800" cy="431800"/>
          </a:xfrm>
          <a:prstGeom prst="rect">
            <a:avLst/>
          </a:prstGeom>
          <a:solidFill>
            <a:srgbClr val="660066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8000" tIns="36000" rIns="108000" bIns="36000" anchor="ctr" anchorCtr="1"/>
          <a:lstStyle/>
          <a:p>
            <a:r>
              <a:rPr lang="en-US" altLang="zh-CN">
                <a:effectLst>
                  <a:outerShdw blurRad="38100" dist="38100" dir="2700000" algn="tl">
                    <a:srgbClr val="000000"/>
                  </a:outerShdw>
                </a:effectLst>
              </a:rPr>
              <a:t>R</a:t>
            </a:r>
          </a:p>
        </p:txBody>
      </p:sp>
      <p:cxnSp>
        <p:nvCxnSpPr>
          <p:cNvPr id="56330" name="AutoShape 10">
            <a:extLst>
              <a:ext uri="{FF2B5EF4-FFF2-40B4-BE49-F238E27FC236}">
                <a16:creationId xmlns:a16="http://schemas.microsoft.com/office/drawing/2014/main" id="{6675FE8B-5E43-4263-8791-F070DB59FAED}"/>
              </a:ext>
            </a:extLst>
          </p:cNvPr>
          <p:cNvCxnSpPr>
            <a:cxnSpLocks noChangeShapeType="1"/>
            <a:stCxn id="56324" idx="3"/>
            <a:endCxn id="56329" idx="0"/>
          </p:cNvCxnSpPr>
          <p:nvPr/>
        </p:nvCxnSpPr>
        <p:spPr bwMode="auto">
          <a:xfrm>
            <a:off x="4154488" y="3502025"/>
            <a:ext cx="1641475" cy="77787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6331" name="AutoShape 11">
            <a:extLst>
              <a:ext uri="{FF2B5EF4-FFF2-40B4-BE49-F238E27FC236}">
                <a16:creationId xmlns:a16="http://schemas.microsoft.com/office/drawing/2014/main" id="{FBA4DCDF-23EC-4CC8-82A8-FCE36B124115}"/>
              </a:ext>
            </a:extLst>
          </p:cNvPr>
          <p:cNvCxnSpPr>
            <a:cxnSpLocks noChangeShapeType="1"/>
            <a:stCxn id="56327" idx="3"/>
            <a:endCxn id="56328" idx="1"/>
          </p:cNvCxnSpPr>
          <p:nvPr/>
        </p:nvCxnSpPr>
        <p:spPr bwMode="auto">
          <a:xfrm>
            <a:off x="4154488" y="2206625"/>
            <a:ext cx="1555750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6332" name="Line 12">
            <a:extLst>
              <a:ext uri="{FF2B5EF4-FFF2-40B4-BE49-F238E27FC236}">
                <a16:creationId xmlns:a16="http://schemas.microsoft.com/office/drawing/2014/main" id="{753754F1-7C4A-4EF0-853F-840D4AE23A6A}"/>
              </a:ext>
            </a:extLst>
          </p:cNvPr>
          <p:cNvSpPr>
            <a:spLocks noChangeShapeType="1"/>
          </p:cNvSpPr>
          <p:nvPr/>
        </p:nvSpPr>
        <p:spPr bwMode="auto">
          <a:xfrm>
            <a:off x="4211638" y="3357563"/>
            <a:ext cx="1655762" cy="792162"/>
          </a:xfrm>
          <a:prstGeom prst="line">
            <a:avLst/>
          </a:prstGeom>
          <a:noFill/>
          <a:ln w="38100">
            <a:solidFill>
              <a:srgbClr val="00FFFF"/>
            </a:solidFill>
            <a:round/>
            <a:headEnd type="stealth" w="lg" len="lg"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6333" name="Text Box 13">
            <a:extLst>
              <a:ext uri="{FF2B5EF4-FFF2-40B4-BE49-F238E27FC236}">
                <a16:creationId xmlns:a16="http://schemas.microsoft.com/office/drawing/2014/main" id="{D8C6E510-DED4-41C5-B5FF-1BB76C118C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79613" y="3357563"/>
            <a:ext cx="431800" cy="431800"/>
          </a:xfrm>
          <a:prstGeom prst="rect">
            <a:avLst/>
          </a:prstGeom>
          <a:solidFill>
            <a:srgbClr val="660066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8000" tIns="36000" rIns="108000" bIns="36000" anchor="ctr" anchorCtr="1"/>
          <a:lstStyle/>
          <a:p>
            <a:r>
              <a:rPr lang="en-US" altLang="zh-CN">
                <a:effectLst>
                  <a:outerShdw blurRad="38100" dist="38100" dir="2700000" algn="tl">
                    <a:srgbClr val="000000"/>
                  </a:outerShdw>
                </a:effectLst>
              </a:rPr>
              <a:t>R</a:t>
            </a:r>
          </a:p>
        </p:txBody>
      </p:sp>
      <p:sp>
        <p:nvSpPr>
          <p:cNvPr id="56334" name="Oval 14">
            <a:extLst>
              <a:ext uri="{FF2B5EF4-FFF2-40B4-BE49-F238E27FC236}">
                <a16:creationId xmlns:a16="http://schemas.microsoft.com/office/drawing/2014/main" id="{F030B080-6B05-4787-B155-7867DA8677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9038" y="4799013"/>
            <a:ext cx="2087562" cy="1150937"/>
          </a:xfrm>
          <a:prstGeom prst="ellipse">
            <a:avLst/>
          </a:prstGeom>
          <a:solidFill>
            <a:srgbClr val="F9EB69"/>
          </a:solidFill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CN" sz="2800">
                <a:solidFill>
                  <a:schemeClr val="bg2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AS 3</a:t>
            </a:r>
          </a:p>
        </p:txBody>
      </p:sp>
      <p:sp>
        <p:nvSpPr>
          <p:cNvPr id="56335" name="Text Box 15">
            <a:extLst>
              <a:ext uri="{FF2B5EF4-FFF2-40B4-BE49-F238E27FC236}">
                <a16:creationId xmlns:a16="http://schemas.microsoft.com/office/drawing/2014/main" id="{D5F7CD9F-1059-4240-8CBE-7AEF125E9D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4583113"/>
            <a:ext cx="431800" cy="431800"/>
          </a:xfrm>
          <a:prstGeom prst="rect">
            <a:avLst/>
          </a:prstGeom>
          <a:solidFill>
            <a:srgbClr val="660066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8000" tIns="36000" rIns="108000" bIns="36000" anchor="ctr" anchorCtr="1"/>
          <a:lstStyle/>
          <a:p>
            <a:r>
              <a:rPr lang="en-US" altLang="zh-CN">
                <a:effectLst>
                  <a:outerShdw blurRad="38100" dist="38100" dir="2700000" algn="tl">
                    <a:srgbClr val="000000"/>
                  </a:outerShdw>
                </a:effectLst>
              </a:rPr>
              <a:t>R</a:t>
            </a:r>
          </a:p>
        </p:txBody>
      </p:sp>
      <p:cxnSp>
        <p:nvCxnSpPr>
          <p:cNvPr id="56336" name="AutoShape 16">
            <a:extLst>
              <a:ext uri="{FF2B5EF4-FFF2-40B4-BE49-F238E27FC236}">
                <a16:creationId xmlns:a16="http://schemas.microsoft.com/office/drawing/2014/main" id="{5CDC13E6-8A5F-4BF3-B246-C6508A3775AD}"/>
              </a:ext>
            </a:extLst>
          </p:cNvPr>
          <p:cNvCxnSpPr>
            <a:cxnSpLocks noChangeShapeType="1"/>
            <a:stCxn id="56333" idx="2"/>
            <a:endCxn id="56335" idx="0"/>
          </p:cNvCxnSpPr>
          <p:nvPr/>
        </p:nvCxnSpPr>
        <p:spPr bwMode="auto">
          <a:xfrm>
            <a:off x="2195513" y="3803650"/>
            <a:ext cx="1587" cy="76517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6337" name="Text Box 17">
            <a:extLst>
              <a:ext uri="{FF2B5EF4-FFF2-40B4-BE49-F238E27FC236}">
                <a16:creationId xmlns:a16="http://schemas.microsoft.com/office/drawing/2014/main" id="{7E77ABCE-4B69-4EA8-A3D9-EE6AC6B39D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87675" y="5159375"/>
            <a:ext cx="431800" cy="431800"/>
          </a:xfrm>
          <a:prstGeom prst="rect">
            <a:avLst/>
          </a:prstGeom>
          <a:solidFill>
            <a:srgbClr val="660066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8000" tIns="36000" rIns="108000" bIns="36000" anchor="ctr" anchorCtr="1"/>
          <a:lstStyle/>
          <a:p>
            <a:r>
              <a:rPr lang="en-US" altLang="zh-CN">
                <a:effectLst>
                  <a:outerShdw blurRad="38100" dist="38100" dir="2700000" algn="tl">
                    <a:srgbClr val="000000"/>
                  </a:outerShdw>
                </a:effectLst>
              </a:rPr>
              <a:t>R</a:t>
            </a:r>
          </a:p>
        </p:txBody>
      </p:sp>
      <p:cxnSp>
        <p:nvCxnSpPr>
          <p:cNvPr id="56338" name="AutoShape 18">
            <a:extLst>
              <a:ext uri="{FF2B5EF4-FFF2-40B4-BE49-F238E27FC236}">
                <a16:creationId xmlns:a16="http://schemas.microsoft.com/office/drawing/2014/main" id="{FAEA0004-B0BE-481F-A3CC-650F76973B25}"/>
              </a:ext>
            </a:extLst>
          </p:cNvPr>
          <p:cNvCxnSpPr>
            <a:cxnSpLocks noChangeShapeType="1"/>
            <a:stCxn id="56337" idx="3"/>
            <a:endCxn id="56329" idx="2"/>
          </p:cNvCxnSpPr>
          <p:nvPr/>
        </p:nvCxnSpPr>
        <p:spPr bwMode="auto">
          <a:xfrm flipV="1">
            <a:off x="3433763" y="4740275"/>
            <a:ext cx="2362200" cy="63500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6339" name="Line 19">
            <a:extLst>
              <a:ext uri="{FF2B5EF4-FFF2-40B4-BE49-F238E27FC236}">
                <a16:creationId xmlns:a16="http://schemas.microsoft.com/office/drawing/2014/main" id="{4B6BC80C-CE83-4707-81EC-3FF21A43180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492500" y="4870450"/>
            <a:ext cx="2303463" cy="647700"/>
          </a:xfrm>
          <a:prstGeom prst="line">
            <a:avLst/>
          </a:prstGeom>
          <a:noFill/>
          <a:ln w="38100">
            <a:solidFill>
              <a:srgbClr val="00FFFF"/>
            </a:solidFill>
            <a:round/>
            <a:headEnd type="stealth" w="lg" len="lg"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6340" name="Line 20">
            <a:extLst>
              <a:ext uri="{FF2B5EF4-FFF2-40B4-BE49-F238E27FC236}">
                <a16:creationId xmlns:a16="http://schemas.microsoft.com/office/drawing/2014/main" id="{2BB35F81-65A4-46C9-A367-AFDB5D440C4E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2051050" y="3862388"/>
            <a:ext cx="0" cy="647700"/>
          </a:xfrm>
          <a:prstGeom prst="line">
            <a:avLst/>
          </a:prstGeom>
          <a:noFill/>
          <a:ln w="38100">
            <a:solidFill>
              <a:srgbClr val="00FFFF"/>
            </a:solidFill>
            <a:round/>
            <a:headEnd type="stealth" w="lg" len="lg"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6341" name="Line 21">
            <a:extLst>
              <a:ext uri="{FF2B5EF4-FFF2-40B4-BE49-F238E27FC236}">
                <a16:creationId xmlns:a16="http://schemas.microsoft.com/office/drawing/2014/main" id="{8ACBC5F8-D4A7-44C7-A78E-D68AE42C7FE4}"/>
              </a:ext>
            </a:extLst>
          </p:cNvPr>
          <p:cNvSpPr>
            <a:spLocks noChangeShapeType="1"/>
          </p:cNvSpPr>
          <p:nvPr/>
        </p:nvSpPr>
        <p:spPr bwMode="auto">
          <a:xfrm>
            <a:off x="4211638" y="2062163"/>
            <a:ext cx="1439862" cy="0"/>
          </a:xfrm>
          <a:prstGeom prst="line">
            <a:avLst/>
          </a:prstGeom>
          <a:noFill/>
          <a:ln w="38100">
            <a:solidFill>
              <a:srgbClr val="00FFFF"/>
            </a:solidFill>
            <a:round/>
            <a:headEnd type="stealth" w="lg" len="lg"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6342" name="Text Box 22">
            <a:extLst>
              <a:ext uri="{FF2B5EF4-FFF2-40B4-BE49-F238E27FC236}">
                <a16:creationId xmlns:a16="http://schemas.microsoft.com/office/drawing/2014/main" id="{9CBA893F-9F3D-4C03-ADAE-E11962700D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00563" y="1630363"/>
            <a:ext cx="9112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rgbClr val="00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EBGP</a:t>
            </a:r>
          </a:p>
        </p:txBody>
      </p:sp>
      <p:sp>
        <p:nvSpPr>
          <p:cNvPr id="56343" name="Text Box 23">
            <a:extLst>
              <a:ext uri="{FF2B5EF4-FFF2-40B4-BE49-F238E27FC236}">
                <a16:creationId xmlns:a16="http://schemas.microsoft.com/office/drawing/2014/main" id="{EB6D0E6E-E1BD-487E-AEAC-65C1B07FD4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6013" y="3981450"/>
            <a:ext cx="9112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rgbClr val="00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EBGP</a:t>
            </a:r>
          </a:p>
        </p:txBody>
      </p:sp>
      <p:sp>
        <p:nvSpPr>
          <p:cNvPr id="56344" name="Text Box 24">
            <a:extLst>
              <a:ext uri="{FF2B5EF4-FFF2-40B4-BE49-F238E27FC236}">
                <a16:creationId xmlns:a16="http://schemas.microsoft.com/office/drawing/2014/main" id="{31BF139A-FCA2-4348-9CF2-BCE4E5253F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59338" y="3286125"/>
            <a:ext cx="9112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rgbClr val="00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EBGP</a:t>
            </a:r>
          </a:p>
        </p:txBody>
      </p:sp>
      <p:sp>
        <p:nvSpPr>
          <p:cNvPr id="56345" name="Text Box 25">
            <a:extLst>
              <a:ext uri="{FF2B5EF4-FFF2-40B4-BE49-F238E27FC236}">
                <a16:creationId xmlns:a16="http://schemas.microsoft.com/office/drawing/2014/main" id="{DA70E051-34C1-4D84-9540-4AEAEE44B4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27538" y="5157788"/>
            <a:ext cx="9112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rgbClr val="00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EBGP</a:t>
            </a:r>
          </a:p>
        </p:txBody>
      </p:sp>
      <p:sp>
        <p:nvSpPr>
          <p:cNvPr id="56346" name="Line 26">
            <a:extLst>
              <a:ext uri="{FF2B5EF4-FFF2-40B4-BE49-F238E27FC236}">
                <a16:creationId xmlns:a16="http://schemas.microsoft.com/office/drawing/2014/main" id="{A54BD8D8-153A-412C-B6C7-5EC2299C0E6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924300" y="2422525"/>
            <a:ext cx="0" cy="792163"/>
          </a:xfrm>
          <a:prstGeom prst="line">
            <a:avLst/>
          </a:prstGeom>
          <a:noFill/>
          <a:ln w="38100">
            <a:solidFill>
              <a:srgbClr val="FF0000"/>
            </a:solidFill>
            <a:prstDash val="sysDot"/>
            <a:round/>
            <a:headEnd type="stealth" w="lg" len="lg"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6347" name="Line 27">
            <a:extLst>
              <a:ext uri="{FF2B5EF4-FFF2-40B4-BE49-F238E27FC236}">
                <a16:creationId xmlns:a16="http://schemas.microsoft.com/office/drawing/2014/main" id="{5922CB0F-ED1E-4C92-B39C-C56DCB3CABA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484438" y="3573463"/>
            <a:ext cx="1150937" cy="0"/>
          </a:xfrm>
          <a:prstGeom prst="line">
            <a:avLst/>
          </a:prstGeom>
          <a:noFill/>
          <a:ln w="38100">
            <a:solidFill>
              <a:srgbClr val="FF0000"/>
            </a:solidFill>
            <a:prstDash val="sysDot"/>
            <a:round/>
            <a:headEnd type="stealth" w="lg" len="lg"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6348" name="Line 28">
            <a:extLst>
              <a:ext uri="{FF2B5EF4-FFF2-40B4-BE49-F238E27FC236}">
                <a16:creationId xmlns:a16="http://schemas.microsoft.com/office/drawing/2014/main" id="{74D1982F-2D89-44B4-963B-58D2ECC49DDB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2411413" y="4870450"/>
            <a:ext cx="647700" cy="287338"/>
          </a:xfrm>
          <a:prstGeom prst="line">
            <a:avLst/>
          </a:prstGeom>
          <a:noFill/>
          <a:ln w="38100">
            <a:solidFill>
              <a:srgbClr val="FF0000"/>
            </a:solidFill>
            <a:prstDash val="sysDot"/>
            <a:round/>
            <a:headEnd type="stealth" w="lg" len="lg"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6349" name="Text Box 29">
            <a:extLst>
              <a:ext uri="{FF2B5EF4-FFF2-40B4-BE49-F238E27FC236}">
                <a16:creationId xmlns:a16="http://schemas.microsoft.com/office/drawing/2014/main" id="{A8F73AA8-E7B8-497F-8CCC-65AB783A8A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0663" y="2565400"/>
            <a:ext cx="8286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rgbClr val="FF66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IBGP</a:t>
            </a:r>
          </a:p>
        </p:txBody>
      </p:sp>
      <p:sp>
        <p:nvSpPr>
          <p:cNvPr id="56350" name="Text Box 30">
            <a:extLst>
              <a:ext uri="{FF2B5EF4-FFF2-40B4-BE49-F238E27FC236}">
                <a16:creationId xmlns:a16="http://schemas.microsoft.com/office/drawing/2014/main" id="{8DB7C658-C79B-4133-BF09-9D0DE0AAB8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27313" y="3573463"/>
            <a:ext cx="8286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rgbClr val="FF66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IBGP</a:t>
            </a:r>
          </a:p>
        </p:txBody>
      </p:sp>
      <p:sp>
        <p:nvSpPr>
          <p:cNvPr id="56351" name="Text Box 31">
            <a:extLst>
              <a:ext uri="{FF2B5EF4-FFF2-40B4-BE49-F238E27FC236}">
                <a16:creationId xmlns:a16="http://schemas.microsoft.com/office/drawing/2014/main" id="{F8AF4300-0ECA-4A2B-A7B3-0E4295308E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3825" y="4581525"/>
            <a:ext cx="8286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rgbClr val="FF66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IBGP</a:t>
            </a: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灯片编号占位符 5">
            <a:extLst>
              <a:ext uri="{FF2B5EF4-FFF2-40B4-BE49-F238E27FC236}">
                <a16:creationId xmlns:a16="http://schemas.microsoft.com/office/drawing/2014/main" id="{81C4DB0A-A3D4-4055-9E64-2CB4B362B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DF95EC-F83E-4FE2-966F-D79EBBB3EC21}" type="slidenum">
              <a:rPr lang="en-US" altLang="zh-CN"/>
              <a:pPr/>
              <a:t>107</a:t>
            </a:fld>
            <a:endParaRPr lang="en-US" altLang="zh-CN"/>
          </a:p>
        </p:txBody>
      </p:sp>
      <p:sp>
        <p:nvSpPr>
          <p:cNvPr id="136194" name="Rectangle 2">
            <a:extLst>
              <a:ext uri="{FF2B5EF4-FFF2-40B4-BE49-F238E27FC236}">
                <a16:creationId xmlns:a16="http://schemas.microsoft.com/office/drawing/2014/main" id="{B6ED6C5B-A3A4-47F8-95D6-E7D153D41F3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Synchronization Rule</a:t>
            </a:r>
          </a:p>
        </p:txBody>
      </p:sp>
      <p:sp>
        <p:nvSpPr>
          <p:cNvPr id="136195" name="Rectangle 3">
            <a:extLst>
              <a:ext uri="{FF2B5EF4-FFF2-40B4-BE49-F238E27FC236}">
                <a16:creationId xmlns:a16="http://schemas.microsoft.com/office/drawing/2014/main" id="{8DDC9D44-E119-4F02-BE9D-98BD0217A0F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Example</a:t>
            </a:r>
          </a:p>
          <a:p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r>
              <a:rPr lang="en-US" altLang="zh-CN" dirty="0"/>
              <a:t>A BGP router (</a:t>
            </a:r>
            <a:r>
              <a:rPr lang="en-US" altLang="zh-CN" dirty="0">
                <a:solidFill>
                  <a:srgbClr val="66FFFF"/>
                </a:solidFill>
              </a:rPr>
              <a:t>A</a:t>
            </a:r>
            <a:r>
              <a:rPr lang="en-US" altLang="zh-CN" dirty="0"/>
              <a:t>) can not advertise routes (</a:t>
            </a:r>
            <a:r>
              <a:rPr lang="en-US" altLang="zh-CN" dirty="0">
                <a:solidFill>
                  <a:srgbClr val="66FFFF"/>
                </a:solidFill>
              </a:rPr>
              <a:t>15.1.1.0</a:t>
            </a:r>
            <a:r>
              <a:rPr lang="en-US" altLang="zh-CN" dirty="0"/>
              <a:t>) learned from an IBGP peer (</a:t>
            </a:r>
            <a:r>
              <a:rPr lang="en-US" altLang="zh-CN" dirty="0">
                <a:solidFill>
                  <a:srgbClr val="66FFFF"/>
                </a:solidFill>
              </a:rPr>
              <a:t>B</a:t>
            </a:r>
            <a:r>
              <a:rPr lang="en-US" altLang="zh-CN" dirty="0"/>
              <a:t>) to other BGP peers unless the local router (</a:t>
            </a:r>
            <a:r>
              <a:rPr lang="en-US" altLang="zh-CN" dirty="0">
                <a:solidFill>
                  <a:srgbClr val="66FFFF"/>
                </a:solidFill>
              </a:rPr>
              <a:t>C</a:t>
            </a:r>
            <a:r>
              <a:rPr lang="en-US" altLang="zh-CN" dirty="0"/>
              <a:t>) also has learned about the route via an IGP</a:t>
            </a:r>
          </a:p>
        </p:txBody>
      </p:sp>
      <p:pic>
        <p:nvPicPr>
          <p:cNvPr id="136196" name="Picture 4">
            <a:extLst>
              <a:ext uri="{FF2B5EF4-FFF2-40B4-BE49-F238E27FC236}">
                <a16:creationId xmlns:a16="http://schemas.microsoft.com/office/drawing/2014/main" id="{6C4C6517-FE7E-4CB8-AAB8-83570F726D4C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0338" y="1844675"/>
            <a:ext cx="3167062" cy="2160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</p:pic>
      <p:sp>
        <p:nvSpPr>
          <p:cNvPr id="136197" name="Text Box 5">
            <a:extLst>
              <a:ext uri="{FF2B5EF4-FFF2-40B4-BE49-F238E27FC236}">
                <a16:creationId xmlns:a16="http://schemas.microsoft.com/office/drawing/2014/main" id="{802BBDDE-7741-429A-A358-19DE3D3D04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97300" y="2565400"/>
            <a:ext cx="1062038" cy="682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73025" tIns="36512" rIns="73025" bIns="36512">
            <a:spAutoFit/>
          </a:bodyPr>
          <a:lstStyle/>
          <a:p>
            <a:pPr algn="ctr" eaLnBrk="0" hangingPunct="0"/>
            <a:r>
              <a:rPr lang="en-US" altLang="zh-CN" sz="2000"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AS 200</a:t>
            </a:r>
          </a:p>
          <a:p>
            <a:pPr algn="ctr" eaLnBrk="0" hangingPunct="0"/>
            <a:r>
              <a:rPr lang="en-US" altLang="zh-CN" sz="2000"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17.1.1.0</a:t>
            </a:r>
          </a:p>
        </p:txBody>
      </p:sp>
      <p:sp>
        <p:nvSpPr>
          <p:cNvPr id="136198" name="Freeform 6">
            <a:extLst>
              <a:ext uri="{FF2B5EF4-FFF2-40B4-BE49-F238E27FC236}">
                <a16:creationId xmlns:a16="http://schemas.microsoft.com/office/drawing/2014/main" id="{9A141B97-928C-4D9D-BDC8-F8F001BEE1D9}"/>
              </a:ext>
            </a:extLst>
          </p:cNvPr>
          <p:cNvSpPr>
            <a:spLocks/>
          </p:cNvSpPr>
          <p:nvPr/>
        </p:nvSpPr>
        <p:spPr bwMode="auto">
          <a:xfrm>
            <a:off x="1979613" y="3284538"/>
            <a:ext cx="1079500" cy="153987"/>
          </a:xfrm>
          <a:custGeom>
            <a:avLst/>
            <a:gdLst>
              <a:gd name="T0" fmla="*/ 0 w 2017"/>
              <a:gd name="T1" fmla="*/ 0 h 97"/>
              <a:gd name="T2" fmla="*/ 1008 w 2017"/>
              <a:gd name="T3" fmla="*/ 0 h 97"/>
              <a:gd name="T4" fmla="*/ 912 w 2017"/>
              <a:gd name="T5" fmla="*/ 96 h 97"/>
              <a:gd name="T6" fmla="*/ 2016 w 2017"/>
              <a:gd name="T7" fmla="*/ 96 h 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17" h="97">
                <a:moveTo>
                  <a:pt x="0" y="0"/>
                </a:moveTo>
                <a:lnTo>
                  <a:pt x="1008" y="0"/>
                </a:lnTo>
                <a:lnTo>
                  <a:pt x="912" y="96"/>
                </a:lnTo>
                <a:lnTo>
                  <a:pt x="2016" y="96"/>
                </a:lnTo>
              </a:path>
            </a:pathLst>
          </a:custGeom>
          <a:noFill/>
          <a:ln w="50800" cap="rnd" cmpd="sng">
            <a:solidFill>
              <a:schemeClr val="hlink"/>
            </a:solidFill>
            <a:prstDash val="solid"/>
            <a:round/>
            <a:headEnd type="none" w="med" len="med"/>
            <a:tailEnd type="none" w="med" len="med"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36199" name="Freeform 7">
            <a:extLst>
              <a:ext uri="{FF2B5EF4-FFF2-40B4-BE49-F238E27FC236}">
                <a16:creationId xmlns:a16="http://schemas.microsoft.com/office/drawing/2014/main" id="{F3D1CD9F-082C-4A60-B750-C4DDF05EA924}"/>
              </a:ext>
            </a:extLst>
          </p:cNvPr>
          <p:cNvSpPr>
            <a:spLocks/>
          </p:cNvSpPr>
          <p:nvPr/>
        </p:nvSpPr>
        <p:spPr bwMode="auto">
          <a:xfrm>
            <a:off x="5724525" y="3357563"/>
            <a:ext cx="1079500" cy="153987"/>
          </a:xfrm>
          <a:custGeom>
            <a:avLst/>
            <a:gdLst>
              <a:gd name="T0" fmla="*/ 0 w 2017"/>
              <a:gd name="T1" fmla="*/ 0 h 97"/>
              <a:gd name="T2" fmla="*/ 1008 w 2017"/>
              <a:gd name="T3" fmla="*/ 0 h 97"/>
              <a:gd name="T4" fmla="*/ 912 w 2017"/>
              <a:gd name="T5" fmla="*/ 96 h 97"/>
              <a:gd name="T6" fmla="*/ 2016 w 2017"/>
              <a:gd name="T7" fmla="*/ 96 h 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17" h="97">
                <a:moveTo>
                  <a:pt x="0" y="0"/>
                </a:moveTo>
                <a:lnTo>
                  <a:pt x="1008" y="0"/>
                </a:lnTo>
                <a:lnTo>
                  <a:pt x="912" y="96"/>
                </a:lnTo>
                <a:lnTo>
                  <a:pt x="2016" y="96"/>
                </a:lnTo>
              </a:path>
            </a:pathLst>
          </a:custGeom>
          <a:noFill/>
          <a:ln w="50800" cap="rnd" cmpd="sng">
            <a:solidFill>
              <a:schemeClr val="hlink"/>
            </a:solidFill>
            <a:prstDash val="solid"/>
            <a:round/>
            <a:headEnd type="none" w="med" len="med"/>
            <a:tailEnd type="none" w="med" len="med"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136200" name="Picture 8">
            <a:extLst>
              <a:ext uri="{FF2B5EF4-FFF2-40B4-BE49-F238E27FC236}">
                <a16:creationId xmlns:a16="http://schemas.microsoft.com/office/drawing/2014/main" id="{628B7404-743C-4B59-8424-4B70DD03288C}"/>
              </a:ext>
            </a:extLst>
          </p:cNvPr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03250" y="2792413"/>
            <a:ext cx="1512888" cy="923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</p:pic>
      <p:grpSp>
        <p:nvGrpSpPr>
          <p:cNvPr id="136201" name="Group 9">
            <a:extLst>
              <a:ext uri="{FF2B5EF4-FFF2-40B4-BE49-F238E27FC236}">
                <a16:creationId xmlns:a16="http://schemas.microsoft.com/office/drawing/2014/main" id="{A905DB74-1323-4246-95BC-DFA5098D3689}"/>
              </a:ext>
            </a:extLst>
          </p:cNvPr>
          <p:cNvGrpSpPr>
            <a:grpSpLocks/>
          </p:cNvGrpSpPr>
          <p:nvPr/>
        </p:nvGrpSpPr>
        <p:grpSpPr bwMode="auto">
          <a:xfrm>
            <a:off x="2987675" y="3140075"/>
            <a:ext cx="825500" cy="558800"/>
            <a:chOff x="1061" y="1366"/>
            <a:chExt cx="520" cy="352"/>
          </a:xfrm>
        </p:grpSpPr>
        <p:pic>
          <p:nvPicPr>
            <p:cNvPr id="136202" name="Picture 10">
              <a:extLst>
                <a:ext uri="{FF2B5EF4-FFF2-40B4-BE49-F238E27FC236}">
                  <a16:creationId xmlns:a16="http://schemas.microsoft.com/office/drawing/2014/main" id="{8F58E55B-F456-40CB-BAC6-5530BEF866F3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1" y="1366"/>
              <a:ext cx="520" cy="3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/>
                    </a:outerShdw>
                  </a:effectLst>
                </a14:hiddenEffects>
              </a:ext>
            </a:extLst>
          </p:spPr>
        </p:pic>
        <p:sp>
          <p:nvSpPr>
            <p:cNvPr id="136203" name="Text Box 11">
              <a:extLst>
                <a:ext uri="{FF2B5EF4-FFF2-40B4-BE49-F238E27FC236}">
                  <a16:creationId xmlns:a16="http://schemas.microsoft.com/office/drawing/2014/main" id="{E7B500BC-9B86-4B04-A78A-2C5F0766F73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02" y="1480"/>
              <a:ext cx="189" cy="2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3025" tIns="36512" rIns="73025" bIns="36512">
              <a:spAutoFit/>
            </a:bodyPr>
            <a:lstStyle/>
            <a:p>
              <a:pPr eaLnBrk="0" hangingPunct="0"/>
              <a:r>
                <a:rPr lang="en-US" altLang="zh-CN" sz="2000">
                  <a:solidFill>
                    <a:schemeClr val="bg1"/>
                  </a:solidFill>
                  <a:effectLst/>
                  <a:ea typeface="宋体" panose="02010600030101010101" pitchFamily="2" charset="-122"/>
                </a:rPr>
                <a:t>A</a:t>
              </a:r>
            </a:p>
          </p:txBody>
        </p:sp>
      </p:grpSp>
      <p:grpSp>
        <p:nvGrpSpPr>
          <p:cNvPr id="136204" name="Group 12">
            <a:extLst>
              <a:ext uri="{FF2B5EF4-FFF2-40B4-BE49-F238E27FC236}">
                <a16:creationId xmlns:a16="http://schemas.microsoft.com/office/drawing/2014/main" id="{A924F845-D67B-4B97-93BA-D2E3D931D30D}"/>
              </a:ext>
            </a:extLst>
          </p:cNvPr>
          <p:cNvGrpSpPr>
            <a:grpSpLocks/>
          </p:cNvGrpSpPr>
          <p:nvPr/>
        </p:nvGrpSpPr>
        <p:grpSpPr bwMode="auto">
          <a:xfrm>
            <a:off x="4932363" y="3140075"/>
            <a:ext cx="825500" cy="522288"/>
            <a:chOff x="2517" y="1570"/>
            <a:chExt cx="520" cy="329"/>
          </a:xfrm>
        </p:grpSpPr>
        <p:pic>
          <p:nvPicPr>
            <p:cNvPr id="136205" name="Picture 13">
              <a:extLst>
                <a:ext uri="{FF2B5EF4-FFF2-40B4-BE49-F238E27FC236}">
                  <a16:creationId xmlns:a16="http://schemas.microsoft.com/office/drawing/2014/main" id="{99DB8A5E-19C9-45B9-9B15-016E12F3E9B0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17" y="1570"/>
              <a:ext cx="520" cy="3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/>
                    </a:outerShdw>
                  </a:effectLst>
                </a14:hiddenEffects>
              </a:ext>
            </a:extLst>
          </p:spPr>
        </p:pic>
        <p:sp>
          <p:nvSpPr>
            <p:cNvPr id="136206" name="Text Box 14">
              <a:extLst>
                <a:ext uri="{FF2B5EF4-FFF2-40B4-BE49-F238E27FC236}">
                  <a16:creationId xmlns:a16="http://schemas.microsoft.com/office/drawing/2014/main" id="{877564AF-5C51-4A8E-B8B7-065580DDF77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91" y="1661"/>
              <a:ext cx="189" cy="2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3025" tIns="36512" rIns="73025" bIns="36512">
              <a:spAutoFit/>
            </a:bodyPr>
            <a:lstStyle/>
            <a:p>
              <a:pPr eaLnBrk="0" hangingPunct="0"/>
              <a:r>
                <a:rPr lang="en-US" altLang="zh-CN" sz="2000">
                  <a:solidFill>
                    <a:schemeClr val="bg1"/>
                  </a:solidFill>
                  <a:effectLst/>
                  <a:ea typeface="宋体" panose="02010600030101010101" pitchFamily="2" charset="-122"/>
                </a:rPr>
                <a:t>B</a:t>
              </a:r>
            </a:p>
          </p:txBody>
        </p:sp>
      </p:grpSp>
      <p:pic>
        <p:nvPicPr>
          <p:cNvPr id="136210" name="Picture 18">
            <a:extLst>
              <a:ext uri="{FF2B5EF4-FFF2-40B4-BE49-F238E27FC236}">
                <a16:creationId xmlns:a16="http://schemas.microsoft.com/office/drawing/2014/main" id="{BC80FE9E-E66F-4B73-9C1E-9432AEFBBBFB}"/>
              </a:ext>
            </a:extLst>
          </p:cNvPr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1150" y="3009900"/>
            <a:ext cx="1512888" cy="923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</p:pic>
      <p:sp>
        <p:nvSpPr>
          <p:cNvPr id="136211" name="Text Box 19">
            <a:extLst>
              <a:ext uri="{FF2B5EF4-FFF2-40B4-BE49-F238E27FC236}">
                <a16:creationId xmlns:a16="http://schemas.microsoft.com/office/drawing/2014/main" id="{404E8387-E61F-4B6C-8C5E-1FFAC294AF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3750" y="2924175"/>
            <a:ext cx="1062038" cy="682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73025" tIns="36512" rIns="73025" bIns="36512">
            <a:spAutoFit/>
          </a:bodyPr>
          <a:lstStyle/>
          <a:p>
            <a:pPr algn="ctr" eaLnBrk="0" hangingPunct="0"/>
            <a:r>
              <a:rPr lang="en-US" altLang="zh-CN" sz="2000"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AS 100</a:t>
            </a:r>
          </a:p>
          <a:p>
            <a:pPr algn="ctr" eaLnBrk="0" hangingPunct="0"/>
            <a:r>
              <a:rPr lang="en-US" altLang="zh-CN" sz="2000"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10.1.1.0</a:t>
            </a:r>
          </a:p>
        </p:txBody>
      </p:sp>
      <p:sp>
        <p:nvSpPr>
          <p:cNvPr id="136212" name="Line 20">
            <a:extLst>
              <a:ext uri="{FF2B5EF4-FFF2-40B4-BE49-F238E27FC236}">
                <a16:creationId xmlns:a16="http://schemas.microsoft.com/office/drawing/2014/main" id="{8AB2C838-E4B7-4F25-9169-DD88D3BDD44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419475" y="2276475"/>
            <a:ext cx="647700" cy="86360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73025" tIns="36512" rIns="73025" bIns="36512"/>
          <a:lstStyle/>
          <a:p>
            <a:endParaRPr lang="zh-CN" altLang="en-US"/>
          </a:p>
        </p:txBody>
      </p:sp>
      <p:sp>
        <p:nvSpPr>
          <p:cNvPr id="136213" name="Line 21">
            <a:extLst>
              <a:ext uri="{FF2B5EF4-FFF2-40B4-BE49-F238E27FC236}">
                <a16:creationId xmlns:a16="http://schemas.microsoft.com/office/drawing/2014/main" id="{E8F03F2C-1E7D-4BA1-AA80-93A1AD7111D2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643438" y="2276475"/>
            <a:ext cx="649287" cy="86360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73025" tIns="36512" rIns="73025" bIns="36512"/>
          <a:lstStyle/>
          <a:p>
            <a:endParaRPr lang="zh-CN" altLang="en-US"/>
          </a:p>
        </p:txBody>
      </p:sp>
      <p:sp>
        <p:nvSpPr>
          <p:cNvPr id="136214" name="Text Box 22">
            <a:extLst>
              <a:ext uri="{FF2B5EF4-FFF2-40B4-BE49-F238E27FC236}">
                <a16:creationId xmlns:a16="http://schemas.microsoft.com/office/drawing/2014/main" id="{E80363CB-009A-4F3C-B77E-C161572C77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94513" y="3141663"/>
            <a:ext cx="1062037" cy="682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73025" tIns="36512" rIns="73025" bIns="36512">
            <a:spAutoFit/>
          </a:bodyPr>
          <a:lstStyle/>
          <a:p>
            <a:pPr algn="ctr" eaLnBrk="0" hangingPunct="0"/>
            <a:r>
              <a:rPr lang="en-US" altLang="zh-CN" sz="2000"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AS 300</a:t>
            </a:r>
          </a:p>
          <a:p>
            <a:pPr algn="ctr" eaLnBrk="0" hangingPunct="0"/>
            <a:r>
              <a:rPr lang="en-US" altLang="zh-CN" sz="2000"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15.1.1.0</a:t>
            </a:r>
          </a:p>
        </p:txBody>
      </p:sp>
      <p:sp>
        <p:nvSpPr>
          <p:cNvPr id="136215" name="Line 23">
            <a:extLst>
              <a:ext uri="{FF2B5EF4-FFF2-40B4-BE49-F238E27FC236}">
                <a16:creationId xmlns:a16="http://schemas.microsoft.com/office/drawing/2014/main" id="{5426D2F3-A6F7-4419-913F-1B6917A4A0A0}"/>
              </a:ext>
            </a:extLst>
          </p:cNvPr>
          <p:cNvSpPr>
            <a:spLocks noChangeShapeType="1"/>
          </p:cNvSpPr>
          <p:nvPr/>
        </p:nvSpPr>
        <p:spPr bwMode="auto">
          <a:xfrm>
            <a:off x="3924300" y="3429000"/>
            <a:ext cx="900113" cy="0"/>
          </a:xfrm>
          <a:prstGeom prst="line">
            <a:avLst/>
          </a:prstGeom>
          <a:noFill/>
          <a:ln w="28575">
            <a:solidFill>
              <a:srgbClr val="FF0000"/>
            </a:solidFill>
            <a:prstDash val="dash"/>
            <a:round/>
            <a:headEnd type="arrow" w="lg" len="lg"/>
            <a:tailEnd type="arrow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73025" tIns="36512" rIns="73025" bIns="36512"/>
          <a:lstStyle/>
          <a:p>
            <a:endParaRPr lang="zh-CN" altLang="en-US"/>
          </a:p>
        </p:txBody>
      </p:sp>
      <p:sp>
        <p:nvSpPr>
          <p:cNvPr id="136216" name="Text Box 24">
            <a:extLst>
              <a:ext uri="{FF2B5EF4-FFF2-40B4-BE49-F238E27FC236}">
                <a16:creationId xmlns:a16="http://schemas.microsoft.com/office/drawing/2014/main" id="{9708C57B-3A4C-4758-B856-0B7E3A88BA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2250" y="3500438"/>
            <a:ext cx="684213" cy="377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73025" tIns="36512" rIns="73025" bIns="36512">
            <a:spAutoFit/>
          </a:bodyPr>
          <a:lstStyle/>
          <a:p>
            <a:pPr eaLnBrk="0" hangingPunct="0"/>
            <a:r>
              <a:rPr lang="en-US" altLang="zh-CN" sz="2000">
                <a:solidFill>
                  <a:srgbClr val="FF0000"/>
                </a:solidFill>
                <a:effectLst/>
                <a:ea typeface="宋体" panose="02010600030101010101" pitchFamily="2" charset="-122"/>
              </a:rPr>
              <a:t>IBGP</a:t>
            </a:r>
          </a:p>
        </p:txBody>
      </p:sp>
      <p:sp>
        <p:nvSpPr>
          <p:cNvPr id="136217" name="Text Box 25">
            <a:extLst>
              <a:ext uri="{FF2B5EF4-FFF2-40B4-BE49-F238E27FC236}">
                <a16:creationId xmlns:a16="http://schemas.microsoft.com/office/drawing/2014/main" id="{E2B119ED-EF5F-453A-B86F-6F8020B0DF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6350" y="1268413"/>
            <a:ext cx="1116013" cy="682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73025" tIns="36512" rIns="73025" bIns="36512">
            <a:spAutoFit/>
          </a:bodyPr>
          <a:lstStyle/>
          <a:p>
            <a:pPr algn="ctr" eaLnBrk="0" hangingPunct="0"/>
            <a:r>
              <a:rPr lang="en-US" altLang="zh-CN" sz="2000">
                <a:effectLst/>
                <a:ea typeface="宋体" panose="02010600030101010101" pitchFamily="2" charset="-122"/>
              </a:rPr>
              <a:t>Non-BGP</a:t>
            </a:r>
          </a:p>
          <a:p>
            <a:pPr algn="ctr" eaLnBrk="0" hangingPunct="0"/>
            <a:r>
              <a:rPr lang="en-US" altLang="zh-CN" sz="2000">
                <a:effectLst/>
                <a:ea typeface="宋体" panose="02010600030101010101" pitchFamily="2" charset="-122"/>
              </a:rPr>
              <a:t>Router</a:t>
            </a:r>
          </a:p>
        </p:txBody>
      </p:sp>
      <p:sp>
        <p:nvSpPr>
          <p:cNvPr id="136218" name="Text Box 26">
            <a:extLst>
              <a:ext uri="{FF2B5EF4-FFF2-40B4-BE49-F238E27FC236}">
                <a16:creationId xmlns:a16="http://schemas.microsoft.com/office/drawing/2014/main" id="{92CDB3EB-6EF1-46AA-B88E-CDED143F6F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40425" y="1520825"/>
            <a:ext cx="2663825" cy="1116013"/>
          </a:xfrm>
          <a:prstGeom prst="rect">
            <a:avLst/>
          </a:prstGeom>
          <a:solidFill>
            <a:srgbClr val="660066"/>
          </a:solidFill>
          <a:ln w="38100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lIns="73025" tIns="36512" rIns="73025" bIns="36512">
            <a:spAutoFit/>
          </a:bodyPr>
          <a:lstStyle/>
          <a:p>
            <a:pPr eaLnBrk="0" hangingPunct="0"/>
            <a:r>
              <a:rPr lang="en-US" altLang="zh-CN" sz="2200"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Router C has not learned about 15.1.1.0 via an IGP</a:t>
            </a:r>
          </a:p>
        </p:txBody>
      </p:sp>
      <p:grpSp>
        <p:nvGrpSpPr>
          <p:cNvPr id="136207" name="Group 15">
            <a:extLst>
              <a:ext uri="{FF2B5EF4-FFF2-40B4-BE49-F238E27FC236}">
                <a16:creationId xmlns:a16="http://schemas.microsoft.com/office/drawing/2014/main" id="{E85A01F5-2CCF-46AC-9DF6-B6747D5AF4E8}"/>
              </a:ext>
            </a:extLst>
          </p:cNvPr>
          <p:cNvGrpSpPr>
            <a:grpSpLocks/>
          </p:cNvGrpSpPr>
          <p:nvPr/>
        </p:nvGrpSpPr>
        <p:grpSpPr bwMode="auto">
          <a:xfrm>
            <a:off x="3995738" y="1916113"/>
            <a:ext cx="825500" cy="522287"/>
            <a:chOff x="3243" y="1298"/>
            <a:chExt cx="520" cy="329"/>
          </a:xfrm>
        </p:grpSpPr>
        <p:pic>
          <p:nvPicPr>
            <p:cNvPr id="136208" name="Picture 16">
              <a:extLst>
                <a:ext uri="{FF2B5EF4-FFF2-40B4-BE49-F238E27FC236}">
                  <a16:creationId xmlns:a16="http://schemas.microsoft.com/office/drawing/2014/main" id="{DE344AC0-E19D-486C-B6D9-EC449837B059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43" y="1298"/>
              <a:ext cx="520" cy="3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/>
                    </a:outerShdw>
                  </a:effectLst>
                </a14:hiddenEffects>
              </a:ext>
            </a:extLst>
          </p:spPr>
        </p:pic>
        <p:sp>
          <p:nvSpPr>
            <p:cNvPr id="136209" name="Text Box 17">
              <a:extLst>
                <a:ext uri="{FF2B5EF4-FFF2-40B4-BE49-F238E27FC236}">
                  <a16:creationId xmlns:a16="http://schemas.microsoft.com/office/drawing/2014/main" id="{E1BF695A-C5C1-405D-8B63-A7570A84A3C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21" y="1389"/>
              <a:ext cx="185" cy="2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3025" tIns="36512" rIns="73025" bIns="36512">
              <a:spAutoFit/>
            </a:bodyPr>
            <a:lstStyle/>
            <a:p>
              <a:pPr eaLnBrk="0" hangingPunct="0"/>
              <a:r>
                <a:rPr lang="en-US" altLang="zh-CN" sz="2000">
                  <a:solidFill>
                    <a:schemeClr val="bg1"/>
                  </a:solidFill>
                  <a:effectLst/>
                  <a:ea typeface="宋体" panose="02010600030101010101" pitchFamily="2" charset="-122"/>
                </a:rPr>
                <a:t>C</a:t>
              </a:r>
            </a:p>
          </p:txBody>
        </p:sp>
      </p:grp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EB82CB1C-32FE-43DE-9960-A297D5F29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0E1E3-1D01-45BF-8E1C-D006198125B6}" type="slidenum">
              <a:rPr lang="en-US" altLang="zh-CN"/>
              <a:pPr/>
              <a:t>108</a:t>
            </a:fld>
            <a:endParaRPr lang="en-US" altLang="zh-CN"/>
          </a:p>
        </p:txBody>
      </p:sp>
      <p:sp>
        <p:nvSpPr>
          <p:cNvPr id="104450" name="Rectangle 2">
            <a:extLst>
              <a:ext uri="{FF2B5EF4-FFF2-40B4-BE49-F238E27FC236}">
                <a16:creationId xmlns:a16="http://schemas.microsoft.com/office/drawing/2014/main" id="{42A77E0B-7D2D-42FD-9CBE-30E41B39D92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11.7.3  BGP Path Attributes</a:t>
            </a:r>
          </a:p>
        </p:txBody>
      </p:sp>
      <p:sp>
        <p:nvSpPr>
          <p:cNvPr id="104451" name="Rectangle 3">
            <a:extLst>
              <a:ext uri="{FF2B5EF4-FFF2-40B4-BE49-F238E27FC236}">
                <a16:creationId xmlns:a16="http://schemas.microsoft.com/office/drawing/2014/main" id="{CCC0526B-8756-4277-A2F1-68064E98B3A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Form: &lt; type, length, value &gt;</a:t>
            </a:r>
          </a:p>
          <a:p>
            <a:r>
              <a:rPr lang="en-US" altLang="zh-CN" dirty="0"/>
              <a:t>Types</a:t>
            </a:r>
          </a:p>
          <a:p>
            <a:pPr lvl="1"/>
            <a:r>
              <a:rPr lang="en-US" altLang="zh-CN" dirty="0"/>
              <a:t>Well-known mandatory</a:t>
            </a:r>
          </a:p>
          <a:p>
            <a:pPr lvl="2"/>
            <a:r>
              <a:rPr lang="en-US" altLang="zh-CN" dirty="0"/>
              <a:t>Example: </a:t>
            </a:r>
            <a:r>
              <a:rPr lang="en-US" altLang="zh-CN" dirty="0">
                <a:solidFill>
                  <a:srgbClr val="FFFF00"/>
                </a:solidFill>
              </a:rPr>
              <a:t>ORIGIN (1), AS_PATH (2), NEXT_HOP (3)</a:t>
            </a:r>
          </a:p>
          <a:p>
            <a:pPr lvl="1"/>
            <a:r>
              <a:rPr lang="en-US" altLang="zh-CN" dirty="0"/>
              <a:t>Well-known discretionary</a:t>
            </a:r>
          </a:p>
          <a:p>
            <a:pPr lvl="2"/>
            <a:r>
              <a:rPr lang="en-US" altLang="zh-CN" dirty="0"/>
              <a:t>Example: LOCAL_PREF (5), ATOMIC_AGGREGATOR (6),  AGGREGATOR (7)</a:t>
            </a:r>
          </a:p>
          <a:p>
            <a:pPr lvl="1"/>
            <a:r>
              <a:rPr lang="en-US" altLang="zh-CN" dirty="0"/>
              <a:t>Optional transitive</a:t>
            </a:r>
          </a:p>
          <a:p>
            <a:pPr lvl="1"/>
            <a:r>
              <a:rPr lang="en-US" altLang="zh-CN" dirty="0"/>
              <a:t>Optional non-transitive</a:t>
            </a:r>
          </a:p>
          <a:p>
            <a:pPr lvl="2"/>
            <a:r>
              <a:rPr lang="en-US" altLang="zh-CN" dirty="0"/>
              <a:t>Example: MULTI_EXIT_DISC (4)</a:t>
            </a: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灯片编号占位符 5">
            <a:extLst>
              <a:ext uri="{FF2B5EF4-FFF2-40B4-BE49-F238E27FC236}">
                <a16:creationId xmlns:a16="http://schemas.microsoft.com/office/drawing/2014/main" id="{1F0DD8B6-3C4A-4701-B2CB-3B6D37078D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F0283-26A6-4911-A6CA-C8E77312FC6D}" type="slidenum">
              <a:rPr lang="en-US" altLang="zh-CN"/>
              <a:pPr/>
              <a:t>109</a:t>
            </a:fld>
            <a:endParaRPr lang="en-US" altLang="zh-CN"/>
          </a:p>
        </p:txBody>
      </p:sp>
      <p:sp>
        <p:nvSpPr>
          <p:cNvPr id="132098" name="Rectangle 2">
            <a:extLst>
              <a:ext uri="{FF2B5EF4-FFF2-40B4-BE49-F238E27FC236}">
                <a16:creationId xmlns:a16="http://schemas.microsoft.com/office/drawing/2014/main" id="{9ADBC1CC-AFD8-40C5-A9C8-799C142A30C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NEXT_HOP Example</a:t>
            </a:r>
          </a:p>
        </p:txBody>
      </p:sp>
      <p:grpSp>
        <p:nvGrpSpPr>
          <p:cNvPr id="132103" name="Group 7">
            <a:extLst>
              <a:ext uri="{FF2B5EF4-FFF2-40B4-BE49-F238E27FC236}">
                <a16:creationId xmlns:a16="http://schemas.microsoft.com/office/drawing/2014/main" id="{A1C9FC72-CC8C-4717-98AF-1B41E729F00F}"/>
              </a:ext>
            </a:extLst>
          </p:cNvPr>
          <p:cNvGrpSpPr>
            <a:grpSpLocks/>
          </p:cNvGrpSpPr>
          <p:nvPr/>
        </p:nvGrpSpPr>
        <p:grpSpPr bwMode="auto">
          <a:xfrm>
            <a:off x="881063" y="1268413"/>
            <a:ext cx="7453312" cy="5256212"/>
            <a:chOff x="555" y="799"/>
            <a:chExt cx="4695" cy="3311"/>
          </a:xfrm>
        </p:grpSpPr>
        <p:sp>
          <p:nvSpPr>
            <p:cNvPr id="132102" name="Rectangle 6">
              <a:extLst>
                <a:ext uri="{FF2B5EF4-FFF2-40B4-BE49-F238E27FC236}">
                  <a16:creationId xmlns:a16="http://schemas.microsoft.com/office/drawing/2014/main" id="{6DCE81B1-85CF-487A-BC7E-EE8CDF51E8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5" y="799"/>
              <a:ext cx="4695" cy="3311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pic>
          <p:nvPicPr>
            <p:cNvPr id="132100" name="Picture 4">
              <a:extLst>
                <a:ext uri="{FF2B5EF4-FFF2-40B4-BE49-F238E27FC236}">
                  <a16:creationId xmlns:a16="http://schemas.microsoft.com/office/drawing/2014/main" id="{33A66AB6-2C57-4277-BAC1-426668E7A49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2" y="861"/>
              <a:ext cx="4581" cy="24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32101" name="Picture 5">
              <a:extLst>
                <a:ext uri="{FF2B5EF4-FFF2-40B4-BE49-F238E27FC236}">
                  <a16:creationId xmlns:a16="http://schemas.microsoft.com/office/drawing/2014/main" id="{41E08C39-F003-4280-8877-81498F70C0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7" y="3225"/>
              <a:ext cx="4672" cy="87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03C7CA3-3276-4E4E-B87C-D6F60D8D57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F06D0C-6EC9-4289-99AD-AEE22F68295A}" type="slidenum">
              <a:rPr lang="en-US" altLang="zh-CN"/>
              <a:pPr/>
              <a:t>11</a:t>
            </a:fld>
            <a:endParaRPr lang="en-US" altLang="zh-CN"/>
          </a:p>
        </p:txBody>
      </p:sp>
      <p:sp>
        <p:nvSpPr>
          <p:cNvPr id="28674" name="Rectangle 2">
            <a:extLst>
              <a:ext uri="{FF2B5EF4-FFF2-40B4-BE49-F238E27FC236}">
                <a16:creationId xmlns:a16="http://schemas.microsoft.com/office/drawing/2014/main" id="{FF750F22-E3FD-4BEF-9121-D54A35B3992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Some Remedies for Instability</a:t>
            </a:r>
          </a:p>
        </p:txBody>
      </p:sp>
      <p:sp>
        <p:nvSpPr>
          <p:cNvPr id="28675" name="Rectangle 3">
            <a:extLst>
              <a:ext uri="{FF2B5EF4-FFF2-40B4-BE49-F238E27FC236}">
                <a16:creationId xmlns:a16="http://schemas.microsoft.com/office/drawing/2014/main" id="{3523E202-3A6A-4062-981B-21028557F7E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zh-CN"/>
              <a:t>Defining infinity</a:t>
            </a:r>
            <a:r>
              <a:rPr lang="zh-CN" altLang="en-US"/>
              <a:t>（定义无穷大）</a:t>
            </a:r>
          </a:p>
          <a:p>
            <a:pPr lvl="1">
              <a:lnSpc>
                <a:spcPct val="90000"/>
              </a:lnSpc>
            </a:pPr>
            <a:r>
              <a:rPr lang="en-US" altLang="zh-CN"/>
              <a:t>U</a:t>
            </a:r>
            <a:r>
              <a:rPr lang="en-US" altLang="en-US"/>
              <a:t>se a </a:t>
            </a:r>
            <a:r>
              <a:rPr lang="en-US" altLang="zh-CN"/>
              <a:t>finite</a:t>
            </a:r>
            <a:r>
              <a:rPr lang="en-US" altLang="en-US"/>
              <a:t> metric value to represent "infinity“</a:t>
            </a:r>
            <a:endParaRPr lang="en-US" altLang="zh-CN"/>
          </a:p>
          <a:p>
            <a:pPr lvl="2">
              <a:lnSpc>
                <a:spcPct val="90000"/>
              </a:lnSpc>
            </a:pPr>
            <a:r>
              <a:rPr lang="en-US" altLang="en-US"/>
              <a:t>Th</a:t>
            </a:r>
            <a:r>
              <a:rPr lang="en-US" altLang="zh-CN"/>
              <a:t>e</a:t>
            </a:r>
            <a:r>
              <a:rPr lang="en-US" altLang="en-US"/>
              <a:t> value must be large enough that no real metric would ever get that large</a:t>
            </a:r>
            <a:endParaRPr lang="en-US" altLang="zh-CN"/>
          </a:p>
          <a:p>
            <a:pPr>
              <a:lnSpc>
                <a:spcPct val="90000"/>
              </a:lnSpc>
            </a:pPr>
            <a:r>
              <a:rPr lang="en-US" altLang="zh-CN"/>
              <a:t>Triggered update</a:t>
            </a:r>
            <a:r>
              <a:rPr lang="zh-CN" altLang="en-US"/>
              <a:t>（触发更新）</a:t>
            </a:r>
          </a:p>
          <a:p>
            <a:pPr>
              <a:lnSpc>
                <a:spcPct val="90000"/>
              </a:lnSpc>
            </a:pPr>
            <a:r>
              <a:rPr lang="en-US" altLang="zh-CN"/>
              <a:t>Split horizons</a:t>
            </a:r>
            <a:r>
              <a:rPr lang="zh-CN" altLang="en-US"/>
              <a:t>（水平分割）</a:t>
            </a:r>
          </a:p>
          <a:p>
            <a:pPr>
              <a:lnSpc>
                <a:spcPct val="90000"/>
              </a:lnSpc>
            </a:pPr>
            <a:r>
              <a:rPr lang="en-US" altLang="zh-CN"/>
              <a:t>Poison reverse</a:t>
            </a:r>
            <a:r>
              <a:rPr lang="zh-CN" altLang="en-US"/>
              <a:t>（毒性逆转）</a:t>
            </a:r>
          </a:p>
          <a:p>
            <a:pPr lvl="1">
              <a:lnSpc>
                <a:spcPct val="90000"/>
              </a:lnSpc>
            </a:pPr>
            <a:r>
              <a:rPr lang="en-US" altLang="zh-CN"/>
              <a:t>A variation of split horizons</a:t>
            </a:r>
          </a:p>
        </p:txBody>
      </p:sp>
      <p:sp>
        <p:nvSpPr>
          <p:cNvPr id="28676" name="AutoShape 4">
            <a:extLst>
              <a:ext uri="{FF2B5EF4-FFF2-40B4-BE49-F238E27FC236}">
                <a16:creationId xmlns:a16="http://schemas.microsoft.com/office/drawing/2014/main" id="{06EB96DC-EDAC-4913-A3F5-CDDE527C18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58888" y="5346700"/>
            <a:ext cx="6607175" cy="890588"/>
          </a:xfrm>
          <a:prstGeom prst="roundRect">
            <a:avLst>
              <a:gd name="adj" fmla="val 16667"/>
            </a:avLst>
          </a:prstGeom>
          <a:solidFill>
            <a:srgbClr val="660066"/>
          </a:solidFill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26000" tIns="154800" rIns="126000" bIns="15480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3200">
                <a:effectLst>
                  <a:outerShdw blurRad="38100" dist="38100" dir="2700000" algn="tl">
                    <a:srgbClr val="000000"/>
                  </a:outerShdw>
                </a:effectLst>
              </a:rPr>
              <a:t>None of them are 100% effective 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86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676" grpId="0" animBg="1" autoUpdateAnimBg="0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3">
            <a:extLst>
              <a:ext uri="{FF2B5EF4-FFF2-40B4-BE49-F238E27FC236}">
                <a16:creationId xmlns:a16="http://schemas.microsoft.com/office/drawing/2014/main" id="{24DE5D36-32CB-47D6-845E-627DBA62E5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zh-CN" altLang="en-US"/>
              <a:t>yn@uestc.edu.cn</a:t>
            </a:r>
            <a:endParaRPr lang="en-US" altLang="zh-CN"/>
          </a:p>
        </p:txBody>
      </p:sp>
      <p:sp>
        <p:nvSpPr>
          <p:cNvPr id="9" name="灯片编号占位符 5">
            <a:extLst>
              <a:ext uri="{FF2B5EF4-FFF2-40B4-BE49-F238E27FC236}">
                <a16:creationId xmlns:a16="http://schemas.microsoft.com/office/drawing/2014/main" id="{C22D69DF-F56E-4993-A3EC-75B43F0C1D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93BE30-6B8C-4F03-A088-CED0C1F7AD1D}" type="slidenum">
              <a:rPr lang="en-US" altLang="zh-CN"/>
              <a:pPr/>
              <a:t>110</a:t>
            </a:fld>
            <a:endParaRPr lang="en-US" altLang="zh-CN"/>
          </a:p>
        </p:txBody>
      </p:sp>
      <p:sp>
        <p:nvSpPr>
          <p:cNvPr id="133122" name="Rectangle 2">
            <a:extLst>
              <a:ext uri="{FF2B5EF4-FFF2-40B4-BE49-F238E27FC236}">
                <a16:creationId xmlns:a16="http://schemas.microsoft.com/office/drawing/2014/main" id="{DCB5B2B8-A4DA-450E-A362-2628C6E7859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LOAD_PREFERENCE Example</a:t>
            </a:r>
          </a:p>
        </p:txBody>
      </p:sp>
      <p:grpSp>
        <p:nvGrpSpPr>
          <p:cNvPr id="133128" name="Group 8">
            <a:extLst>
              <a:ext uri="{FF2B5EF4-FFF2-40B4-BE49-F238E27FC236}">
                <a16:creationId xmlns:a16="http://schemas.microsoft.com/office/drawing/2014/main" id="{F44DECD4-DBED-48BD-952D-6F6819FFB04B}"/>
              </a:ext>
            </a:extLst>
          </p:cNvPr>
          <p:cNvGrpSpPr>
            <a:grpSpLocks/>
          </p:cNvGrpSpPr>
          <p:nvPr/>
        </p:nvGrpSpPr>
        <p:grpSpPr bwMode="auto">
          <a:xfrm>
            <a:off x="0" y="1196975"/>
            <a:ext cx="9144000" cy="5661025"/>
            <a:chOff x="0" y="754"/>
            <a:chExt cx="5760" cy="3566"/>
          </a:xfrm>
        </p:grpSpPr>
        <p:sp>
          <p:nvSpPr>
            <p:cNvPr id="133127" name="Rectangle 7">
              <a:extLst>
                <a:ext uri="{FF2B5EF4-FFF2-40B4-BE49-F238E27FC236}">
                  <a16:creationId xmlns:a16="http://schemas.microsoft.com/office/drawing/2014/main" id="{9FC82272-5F9E-4C8F-8D97-D071164505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754"/>
              <a:ext cx="5760" cy="356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pic>
          <p:nvPicPr>
            <p:cNvPr id="133125" name="Picture 5">
              <a:extLst>
                <a:ext uri="{FF2B5EF4-FFF2-40B4-BE49-F238E27FC236}">
                  <a16:creationId xmlns:a16="http://schemas.microsoft.com/office/drawing/2014/main" id="{892239F7-4EEB-4524-B82D-C7DB0A9164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8" y="816"/>
              <a:ext cx="5441" cy="335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33126" name="Rectangle 6">
              <a:extLst>
                <a:ext uri="{FF2B5EF4-FFF2-40B4-BE49-F238E27FC236}">
                  <a16:creationId xmlns:a16="http://schemas.microsoft.com/office/drawing/2014/main" id="{2FDE5DAE-B9AB-49AA-A273-A2F2A37A83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8" y="816"/>
              <a:ext cx="136" cy="9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3025" tIns="36512" rIns="73025" bIns="36512" anchor="ctr"/>
            <a:lstStyle/>
            <a:p>
              <a:endParaRPr lang="zh-CN" altLang="en-US"/>
            </a:p>
          </p:txBody>
        </p:sp>
      </p:grpSp>
      <p:sp>
        <p:nvSpPr>
          <p:cNvPr id="133130" name="Text Box 10">
            <a:extLst>
              <a:ext uri="{FF2B5EF4-FFF2-40B4-BE49-F238E27FC236}">
                <a16:creationId xmlns:a16="http://schemas.microsoft.com/office/drawing/2014/main" id="{054F26CE-9EAD-42A6-A9CF-74D1CA16FD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24075" y="6035675"/>
            <a:ext cx="3529013" cy="822325"/>
          </a:xfrm>
          <a:prstGeom prst="rect">
            <a:avLst/>
          </a:prstGeom>
          <a:solidFill>
            <a:srgbClr val="6600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>
                <a:effectLst>
                  <a:outerShdw blurRad="38100" dist="38100" dir="2700000" algn="tl">
                    <a:srgbClr val="000000"/>
                  </a:outerShdw>
                </a:effectLst>
              </a:rPr>
              <a:t>ANET will prefer LA to the network 128.213.0.0/16</a:t>
            </a: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占位符 3">
            <a:extLst>
              <a:ext uri="{FF2B5EF4-FFF2-40B4-BE49-F238E27FC236}">
                <a16:creationId xmlns:a16="http://schemas.microsoft.com/office/drawing/2014/main" id="{CA5476C7-C1AA-45DF-8BEE-9F3C466278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zh-CN" altLang="en-US"/>
              <a:t>yn@uestc.edu.cn</a:t>
            </a:r>
            <a:endParaRPr lang="en-US" altLang="zh-CN"/>
          </a:p>
        </p:txBody>
      </p:sp>
      <p:sp>
        <p:nvSpPr>
          <p:cNvPr id="8" name="灯片编号占位符 5">
            <a:extLst>
              <a:ext uri="{FF2B5EF4-FFF2-40B4-BE49-F238E27FC236}">
                <a16:creationId xmlns:a16="http://schemas.microsoft.com/office/drawing/2014/main" id="{DA74BE29-B21B-4631-9A5A-4043F4BA20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777B7E-61F0-4E7C-8250-5E78A891C4BC}" type="slidenum">
              <a:rPr lang="en-US" altLang="zh-CN"/>
              <a:pPr/>
              <a:t>111</a:t>
            </a:fld>
            <a:endParaRPr lang="en-US" altLang="zh-CN"/>
          </a:p>
        </p:txBody>
      </p:sp>
      <p:sp>
        <p:nvSpPr>
          <p:cNvPr id="134146" name="Rectangle 2">
            <a:extLst>
              <a:ext uri="{FF2B5EF4-FFF2-40B4-BE49-F238E27FC236}">
                <a16:creationId xmlns:a16="http://schemas.microsoft.com/office/drawing/2014/main" id="{2286EAD2-5F6A-4742-9A35-42E1ED57FB3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MED Example</a:t>
            </a:r>
          </a:p>
        </p:txBody>
      </p:sp>
      <p:grpSp>
        <p:nvGrpSpPr>
          <p:cNvPr id="134150" name="Group 6">
            <a:extLst>
              <a:ext uri="{FF2B5EF4-FFF2-40B4-BE49-F238E27FC236}">
                <a16:creationId xmlns:a16="http://schemas.microsoft.com/office/drawing/2014/main" id="{74B1FD33-F128-46BF-AFBA-DA06C9E300EF}"/>
              </a:ext>
            </a:extLst>
          </p:cNvPr>
          <p:cNvGrpSpPr>
            <a:grpSpLocks/>
          </p:cNvGrpSpPr>
          <p:nvPr/>
        </p:nvGrpSpPr>
        <p:grpSpPr bwMode="auto">
          <a:xfrm>
            <a:off x="0" y="1268413"/>
            <a:ext cx="9144000" cy="5589587"/>
            <a:chOff x="0" y="799"/>
            <a:chExt cx="5760" cy="3521"/>
          </a:xfrm>
        </p:grpSpPr>
        <p:sp>
          <p:nvSpPr>
            <p:cNvPr id="134149" name="Rectangle 5">
              <a:extLst>
                <a:ext uri="{FF2B5EF4-FFF2-40B4-BE49-F238E27FC236}">
                  <a16:creationId xmlns:a16="http://schemas.microsoft.com/office/drawing/2014/main" id="{6E9250C7-94BB-4EC6-81DC-5BC97787C6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799"/>
              <a:ext cx="5760" cy="3521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pic>
          <p:nvPicPr>
            <p:cNvPr id="134148" name="Picture 4">
              <a:extLst>
                <a:ext uri="{FF2B5EF4-FFF2-40B4-BE49-F238E27FC236}">
                  <a16:creationId xmlns:a16="http://schemas.microsoft.com/office/drawing/2014/main" id="{60FAAA66-0291-4881-AEBA-D065FC6786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9" y="860"/>
              <a:ext cx="5278" cy="33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34151" name="Text Box 7">
            <a:extLst>
              <a:ext uri="{FF2B5EF4-FFF2-40B4-BE49-F238E27FC236}">
                <a16:creationId xmlns:a16="http://schemas.microsoft.com/office/drawing/2014/main" id="{AC4560AE-0CD4-4C1E-BB7B-3E0A9DEFEA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63938" y="2708275"/>
            <a:ext cx="3529012" cy="822325"/>
          </a:xfrm>
          <a:prstGeom prst="rect">
            <a:avLst/>
          </a:prstGeom>
          <a:solidFill>
            <a:srgbClr val="6600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>
                <a:effectLst>
                  <a:outerShdw blurRad="38100" dist="38100" dir="2700000" algn="tl">
                    <a:srgbClr val="000000"/>
                  </a:outerShdw>
                </a:effectLst>
              </a:rPr>
              <a:t>RTA will prefer RTB to the network 180.10.0.0/16</a:t>
            </a: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灯片编号占位符 5">
            <a:extLst>
              <a:ext uri="{FF2B5EF4-FFF2-40B4-BE49-F238E27FC236}">
                <a16:creationId xmlns:a16="http://schemas.microsoft.com/office/drawing/2014/main" id="{4356A2DA-9D06-4AA2-92AE-D4919A816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7AB38-BF7C-42DF-9993-271D28764695}" type="slidenum">
              <a:rPr lang="en-US" altLang="zh-CN"/>
              <a:pPr/>
              <a:t>112</a:t>
            </a:fld>
            <a:endParaRPr lang="en-US" altLang="zh-CN"/>
          </a:p>
        </p:txBody>
      </p:sp>
      <p:sp>
        <p:nvSpPr>
          <p:cNvPr id="57346" name="Rectangle 2">
            <a:extLst>
              <a:ext uri="{FF2B5EF4-FFF2-40B4-BE49-F238E27FC236}">
                <a16:creationId xmlns:a16="http://schemas.microsoft.com/office/drawing/2014/main" id="{C8799C8F-81A4-4252-8D6B-5D749829AD1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11.7.4  BGP Messages</a:t>
            </a:r>
          </a:p>
        </p:txBody>
      </p:sp>
      <p:sp>
        <p:nvSpPr>
          <p:cNvPr id="57347" name="Rectangle 3">
            <a:extLst>
              <a:ext uri="{FF2B5EF4-FFF2-40B4-BE49-F238E27FC236}">
                <a16:creationId xmlns:a16="http://schemas.microsoft.com/office/drawing/2014/main" id="{2BEB5313-DF3A-47C9-B2C9-94CBCFC6084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zh-CN" dirty="0"/>
              <a:t>Message header</a:t>
            </a:r>
          </a:p>
          <a:p>
            <a:pPr>
              <a:lnSpc>
                <a:spcPct val="90000"/>
              </a:lnSpc>
            </a:pPr>
            <a:endParaRPr lang="en-US" altLang="zh-CN" dirty="0"/>
          </a:p>
          <a:p>
            <a:pPr>
              <a:lnSpc>
                <a:spcPct val="90000"/>
              </a:lnSpc>
            </a:pPr>
            <a:endParaRPr lang="en-US" altLang="zh-CN" dirty="0"/>
          </a:p>
          <a:p>
            <a:pPr>
              <a:lnSpc>
                <a:spcPct val="90000"/>
              </a:lnSpc>
            </a:pPr>
            <a:endParaRPr lang="en-US" altLang="zh-CN" dirty="0"/>
          </a:p>
          <a:p>
            <a:pPr lvl="1">
              <a:lnSpc>
                <a:spcPct val="90000"/>
              </a:lnSpc>
            </a:pPr>
            <a:endParaRPr lang="en-US" altLang="zh-CN" dirty="0"/>
          </a:p>
          <a:p>
            <a:pPr>
              <a:lnSpc>
                <a:spcPct val="90000"/>
              </a:lnSpc>
            </a:pPr>
            <a:r>
              <a:rPr lang="en-US" altLang="zh-CN" dirty="0"/>
              <a:t>Encapsulation</a:t>
            </a:r>
          </a:p>
          <a:p>
            <a:pPr lvl="1">
              <a:lnSpc>
                <a:spcPct val="90000"/>
              </a:lnSpc>
            </a:pPr>
            <a:r>
              <a:rPr lang="en-US" altLang="zh-CN" dirty="0"/>
              <a:t>TCP ( port 179 ) </a:t>
            </a:r>
            <a:r>
              <a:rPr lang="en-US" altLang="zh-CN" dirty="0">
                <a:sym typeface="Wingdings" panose="05000000000000000000" pitchFamily="2" charset="2"/>
              </a:rPr>
              <a:t> unicasting</a:t>
            </a:r>
            <a:endParaRPr lang="en-US" altLang="zh-CN" dirty="0"/>
          </a:p>
        </p:txBody>
      </p:sp>
      <p:grpSp>
        <p:nvGrpSpPr>
          <p:cNvPr id="57353" name="Group 9">
            <a:extLst>
              <a:ext uri="{FF2B5EF4-FFF2-40B4-BE49-F238E27FC236}">
                <a16:creationId xmlns:a16="http://schemas.microsoft.com/office/drawing/2014/main" id="{67C0FF2E-7A10-48AE-A559-B635E41963DA}"/>
              </a:ext>
            </a:extLst>
          </p:cNvPr>
          <p:cNvGrpSpPr>
            <a:grpSpLocks/>
          </p:cNvGrpSpPr>
          <p:nvPr/>
        </p:nvGrpSpPr>
        <p:grpSpPr bwMode="auto">
          <a:xfrm>
            <a:off x="468313" y="1989138"/>
            <a:ext cx="8496300" cy="1944687"/>
            <a:chOff x="295" y="1207"/>
            <a:chExt cx="5352" cy="1225"/>
          </a:xfrm>
        </p:grpSpPr>
        <p:sp>
          <p:nvSpPr>
            <p:cNvPr id="57348" name="Rectangle 4">
              <a:extLst>
                <a:ext uri="{FF2B5EF4-FFF2-40B4-BE49-F238E27FC236}">
                  <a16:creationId xmlns:a16="http://schemas.microsoft.com/office/drawing/2014/main" id="{282A0C0F-4973-40C6-B9B1-714053E078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54" y="2137"/>
              <a:ext cx="1179" cy="295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 w="19050" algn="ctr">
              <a:solidFill>
                <a:schemeClr val="tx1"/>
              </a:solidFill>
              <a:miter lim="800000"/>
              <a:headEnd/>
              <a:tailEnd type="none" w="lg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 anchorCtr="1"/>
            <a:lstStyle/>
            <a:p>
              <a:pPr algn="ctr"/>
              <a:r>
                <a:rPr lang="en-US" altLang="zh-CN" sz="2800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Type</a:t>
              </a:r>
              <a:r>
                <a:rPr lang="zh-CN" altLang="en-US" sz="2800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（类型）</a:t>
              </a:r>
              <a:endParaRPr lang="en-US" altLang="zh-CN" sz="2800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57349" name="Rectangle 5">
              <a:extLst>
                <a:ext uri="{FF2B5EF4-FFF2-40B4-BE49-F238E27FC236}">
                  <a16:creationId xmlns:a16="http://schemas.microsoft.com/office/drawing/2014/main" id="{E9870DE3-59E4-46EF-91E1-63C200CA3D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5" y="1207"/>
              <a:ext cx="4715" cy="930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 w="19050" algn="ctr">
              <a:solidFill>
                <a:schemeClr val="tx1"/>
              </a:solidFill>
              <a:miter lim="800000"/>
              <a:headEnd/>
              <a:tailEnd type="none" w="lg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 anchorCtr="1"/>
            <a:lstStyle/>
            <a:p>
              <a:pPr algn="ctr"/>
              <a:r>
                <a:rPr lang="en-US" altLang="zh-CN" sz="2800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Maker</a:t>
              </a:r>
              <a:r>
                <a:rPr lang="zh-CN" altLang="en-US" sz="2800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（标签 标记唯一性）</a:t>
              </a:r>
              <a:endParaRPr lang="en-US" altLang="zh-CN" sz="2800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  <a:p>
              <a:pPr algn="ctr"/>
              <a:r>
                <a:rPr lang="zh-CN" altLang="en-US" sz="2800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（</a:t>
              </a:r>
              <a:r>
                <a:rPr lang="en-US" altLang="zh-CN" sz="2800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authentication or synchronization</a:t>
              </a:r>
              <a:r>
                <a:rPr lang="zh-CN" altLang="en-US" sz="2800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）</a:t>
              </a:r>
              <a:endParaRPr lang="zh-CN" altLang="en-US" sz="2800" dirty="0">
                <a:solidFill>
                  <a:srgbClr val="FF00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57350" name="Rectangle 6">
              <a:extLst>
                <a:ext uri="{FF2B5EF4-FFF2-40B4-BE49-F238E27FC236}">
                  <a16:creationId xmlns:a16="http://schemas.microsoft.com/office/drawing/2014/main" id="{41CB174D-0B5A-44DD-A4CB-3A7BFB2E96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5" y="2137"/>
              <a:ext cx="2358" cy="295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 w="19050" algn="ctr">
              <a:solidFill>
                <a:schemeClr val="tx1"/>
              </a:solidFill>
              <a:miter lim="800000"/>
              <a:headEnd/>
              <a:tailEnd type="none" w="lg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 anchorCtr="1"/>
            <a:lstStyle/>
            <a:p>
              <a:pPr algn="ctr"/>
              <a:r>
                <a:rPr lang="en-US" altLang="zh-CN" sz="2800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Length</a:t>
              </a:r>
              <a:r>
                <a:rPr lang="zh-CN" altLang="en-US" sz="2800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（长度）</a:t>
              </a:r>
              <a:endParaRPr lang="en-US" altLang="zh-CN" sz="2800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57351" name="AutoShape 7">
              <a:extLst>
                <a:ext uri="{FF2B5EF4-FFF2-40B4-BE49-F238E27FC236}">
                  <a16:creationId xmlns:a16="http://schemas.microsoft.com/office/drawing/2014/main" id="{B5DEE83B-0352-44D7-9FD0-6A237671C10C}"/>
                </a:ext>
              </a:extLst>
            </p:cNvPr>
            <p:cNvSpPr>
              <a:spLocks/>
            </p:cNvSpPr>
            <p:nvPr/>
          </p:nvSpPr>
          <p:spPr bwMode="auto">
            <a:xfrm>
              <a:off x="5012" y="1212"/>
              <a:ext cx="227" cy="923"/>
            </a:xfrm>
            <a:prstGeom prst="rightBrace">
              <a:avLst>
                <a:gd name="adj1" fmla="val 33884"/>
                <a:gd name="adj2" fmla="val 50000"/>
              </a:avLst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7352" name="Text Box 8">
              <a:extLst>
                <a:ext uri="{FF2B5EF4-FFF2-40B4-BE49-F238E27FC236}">
                  <a16:creationId xmlns:a16="http://schemas.microsoft.com/office/drawing/2014/main" id="{8DB98EF0-D0D7-4F5F-AC7B-813E2847493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62" y="1253"/>
              <a:ext cx="385" cy="8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>
              <a:spAutoFit/>
            </a:bodyPr>
            <a:lstStyle/>
            <a:p>
              <a:pPr algn="ctr"/>
              <a:r>
                <a:rPr lang="en-US" altLang="zh-CN" sz="280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16 bytes</a:t>
              </a:r>
            </a:p>
          </p:txBody>
        </p:sp>
      </p:grp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灯片编号占位符 5">
            <a:extLst>
              <a:ext uri="{FF2B5EF4-FFF2-40B4-BE49-F238E27FC236}">
                <a16:creationId xmlns:a16="http://schemas.microsoft.com/office/drawing/2014/main" id="{4356A2DA-9D06-4AA2-92AE-D4919A816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7AB38-BF7C-42DF-9993-271D28764695}" type="slidenum">
              <a:rPr lang="en-US" altLang="zh-CN"/>
              <a:pPr/>
              <a:t>113</a:t>
            </a:fld>
            <a:endParaRPr lang="en-US" altLang="zh-CN"/>
          </a:p>
        </p:txBody>
      </p:sp>
      <p:sp>
        <p:nvSpPr>
          <p:cNvPr id="57346" name="Rectangle 2">
            <a:extLst>
              <a:ext uri="{FF2B5EF4-FFF2-40B4-BE49-F238E27FC236}">
                <a16:creationId xmlns:a16="http://schemas.microsoft.com/office/drawing/2014/main" id="{C8799C8F-81A4-4252-8D6B-5D749829AD1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11.7.4  BGP Messages</a:t>
            </a:r>
          </a:p>
        </p:txBody>
      </p:sp>
      <p:pic>
        <p:nvPicPr>
          <p:cNvPr id="3" name="内容占位符 2">
            <a:extLst>
              <a:ext uri="{FF2B5EF4-FFF2-40B4-BE49-F238E27FC236}">
                <a16:creationId xmlns:a16="http://schemas.microsoft.com/office/drawing/2014/main" id="{A742B9E9-D13B-4A98-BD38-BC3C5D53EA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70" y="1484784"/>
            <a:ext cx="9157716" cy="4536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025446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0AC6E698-12F8-40C5-B7C0-3C6B0255A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C146A-406D-499C-BB39-A16421CC785E}" type="slidenum">
              <a:rPr lang="en-US" altLang="zh-CN"/>
              <a:pPr/>
              <a:t>114</a:t>
            </a:fld>
            <a:endParaRPr lang="en-US" altLang="zh-CN"/>
          </a:p>
        </p:txBody>
      </p:sp>
      <p:sp>
        <p:nvSpPr>
          <p:cNvPr id="103426" name="Rectangle 2">
            <a:extLst>
              <a:ext uri="{FF2B5EF4-FFF2-40B4-BE49-F238E27FC236}">
                <a16:creationId xmlns:a16="http://schemas.microsoft.com/office/drawing/2014/main" id="{4C922040-B66E-4C78-A4DA-82F0E4B0E18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Message Types</a:t>
            </a:r>
          </a:p>
        </p:txBody>
      </p:sp>
      <p:sp>
        <p:nvSpPr>
          <p:cNvPr id="103427" name="Rectangle 3">
            <a:extLst>
              <a:ext uri="{FF2B5EF4-FFF2-40B4-BE49-F238E27FC236}">
                <a16:creationId xmlns:a16="http://schemas.microsoft.com/office/drawing/2014/main" id="{068AF84C-A24E-47AB-8A38-7585AC9A954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5000"/>
              </a:lnSpc>
            </a:pPr>
            <a:r>
              <a:rPr lang="en-US" altLang="zh-CN" sz="2800" dirty="0"/>
              <a:t>Type 1: OPEN</a:t>
            </a:r>
          </a:p>
          <a:p>
            <a:pPr lvl="1">
              <a:lnSpc>
                <a:spcPct val="85000"/>
              </a:lnSpc>
            </a:pPr>
            <a:r>
              <a:rPr lang="en-US" altLang="zh-CN" sz="2400" dirty="0"/>
              <a:t>Establish the peer relationship</a:t>
            </a:r>
          </a:p>
          <a:p>
            <a:pPr>
              <a:lnSpc>
                <a:spcPct val="85000"/>
              </a:lnSpc>
            </a:pPr>
            <a:r>
              <a:rPr lang="en-US" altLang="zh-CN" sz="2800" dirty="0"/>
              <a:t>Type 2: UPDATE</a:t>
            </a:r>
          </a:p>
          <a:p>
            <a:pPr lvl="1">
              <a:lnSpc>
                <a:spcPct val="85000"/>
              </a:lnSpc>
            </a:pPr>
            <a:r>
              <a:rPr lang="en-US" altLang="zh-CN" sz="2400" dirty="0"/>
              <a:t>Advertise reachable or withdrawn routes using NLRI and path attributes</a:t>
            </a:r>
          </a:p>
          <a:p>
            <a:pPr lvl="1">
              <a:lnSpc>
                <a:spcPct val="85000"/>
              </a:lnSpc>
            </a:pPr>
            <a:r>
              <a:rPr lang="en-US" altLang="zh-CN" sz="2400" dirty="0"/>
              <a:t>NLRI: network layer reachability information </a:t>
            </a:r>
          </a:p>
          <a:p>
            <a:pPr lvl="1">
              <a:lnSpc>
                <a:spcPct val="85000"/>
              </a:lnSpc>
              <a:buFont typeface="Wingdings" panose="05000000000000000000" pitchFamily="2" charset="2"/>
              <a:buNone/>
            </a:pPr>
            <a:r>
              <a:rPr lang="en-US" altLang="zh-CN" sz="2400" dirty="0"/>
              <a:t>	&lt; length, prefix &gt;</a:t>
            </a:r>
          </a:p>
          <a:p>
            <a:pPr>
              <a:lnSpc>
                <a:spcPct val="85000"/>
              </a:lnSpc>
            </a:pPr>
            <a:r>
              <a:rPr lang="en-US" altLang="zh-CN" sz="2800" dirty="0"/>
              <a:t>Type 3: NOTIFICATION</a:t>
            </a:r>
          </a:p>
          <a:p>
            <a:pPr lvl="1">
              <a:lnSpc>
                <a:spcPct val="85000"/>
              </a:lnSpc>
            </a:pPr>
            <a:r>
              <a:rPr lang="en-US" altLang="zh-CN" sz="2400" dirty="0"/>
              <a:t>Inform the receiving router of errors</a:t>
            </a:r>
          </a:p>
          <a:p>
            <a:pPr>
              <a:lnSpc>
                <a:spcPct val="85000"/>
              </a:lnSpc>
            </a:pPr>
            <a:r>
              <a:rPr lang="en-US" altLang="zh-CN" sz="2800" dirty="0"/>
              <a:t>Type 4: KEEPALIVE</a:t>
            </a:r>
          </a:p>
          <a:p>
            <a:pPr lvl="1">
              <a:lnSpc>
                <a:spcPct val="85000"/>
              </a:lnSpc>
            </a:pPr>
            <a:r>
              <a:rPr lang="en-US" altLang="zh-CN" sz="2400" dirty="0"/>
              <a:t>Interval keeps peer relationship</a:t>
            </a:r>
          </a:p>
          <a:p>
            <a:pPr lvl="1">
              <a:lnSpc>
                <a:spcPct val="85000"/>
              </a:lnSpc>
            </a:pPr>
            <a:r>
              <a:rPr lang="en-US" altLang="zh-CN" sz="2400" dirty="0"/>
              <a:t>Recommend: 1/3 Hold Time interval</a:t>
            </a: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灯片编号占位符 5">
            <a:extLst>
              <a:ext uri="{FF2B5EF4-FFF2-40B4-BE49-F238E27FC236}">
                <a16:creationId xmlns:a16="http://schemas.microsoft.com/office/drawing/2014/main" id="{4356A2DA-9D06-4AA2-92AE-D4919A816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7AB38-BF7C-42DF-9993-271D28764695}" type="slidenum">
              <a:rPr lang="en-US" altLang="zh-CN"/>
              <a:pPr/>
              <a:t>115</a:t>
            </a:fld>
            <a:endParaRPr lang="en-US" altLang="zh-CN"/>
          </a:p>
        </p:txBody>
      </p:sp>
      <p:sp>
        <p:nvSpPr>
          <p:cNvPr id="57346" name="Rectangle 2">
            <a:extLst>
              <a:ext uri="{FF2B5EF4-FFF2-40B4-BE49-F238E27FC236}">
                <a16:creationId xmlns:a16="http://schemas.microsoft.com/office/drawing/2014/main" id="{C8799C8F-81A4-4252-8D6B-5D749829AD1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OPEN Messages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DF801ABF-B38B-4C0F-9218-B529567B90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9081" y="1052736"/>
            <a:ext cx="7365837" cy="309634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546AD8A-A6E6-4B52-B509-E29BD08958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131" y="4149080"/>
            <a:ext cx="7362787" cy="2545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940473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灯片编号占位符 5">
            <a:extLst>
              <a:ext uri="{FF2B5EF4-FFF2-40B4-BE49-F238E27FC236}">
                <a16:creationId xmlns:a16="http://schemas.microsoft.com/office/drawing/2014/main" id="{4356A2DA-9D06-4AA2-92AE-D4919A816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7AB38-BF7C-42DF-9993-271D28764695}" type="slidenum">
              <a:rPr lang="en-US" altLang="zh-CN"/>
              <a:pPr/>
              <a:t>116</a:t>
            </a:fld>
            <a:endParaRPr lang="en-US" altLang="zh-CN"/>
          </a:p>
        </p:txBody>
      </p:sp>
      <p:sp>
        <p:nvSpPr>
          <p:cNvPr id="57346" name="Rectangle 2">
            <a:extLst>
              <a:ext uri="{FF2B5EF4-FFF2-40B4-BE49-F238E27FC236}">
                <a16:creationId xmlns:a16="http://schemas.microsoft.com/office/drawing/2014/main" id="{C8799C8F-81A4-4252-8D6B-5D749829AD1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UPDATE Messages</a:t>
            </a:r>
          </a:p>
        </p:txBody>
      </p:sp>
      <p:pic>
        <p:nvPicPr>
          <p:cNvPr id="3" name="内容占位符 2">
            <a:extLst>
              <a:ext uri="{FF2B5EF4-FFF2-40B4-BE49-F238E27FC236}">
                <a16:creationId xmlns:a16="http://schemas.microsoft.com/office/drawing/2014/main" id="{3A5FCF96-92FE-4B03-9175-31C5DF275C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850" y="1124285"/>
            <a:ext cx="8210378" cy="5184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923361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灯片编号占位符 5">
            <a:extLst>
              <a:ext uri="{FF2B5EF4-FFF2-40B4-BE49-F238E27FC236}">
                <a16:creationId xmlns:a16="http://schemas.microsoft.com/office/drawing/2014/main" id="{051B691A-73E3-452C-9D40-EA73FDEF70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2F835C-A0F8-4B2F-BCDC-A4AE76555BEE}" type="slidenum">
              <a:rPr lang="en-US" altLang="zh-CN"/>
              <a:pPr/>
              <a:t>117</a:t>
            </a:fld>
            <a:endParaRPr lang="en-US" altLang="zh-CN"/>
          </a:p>
        </p:txBody>
      </p:sp>
      <p:sp>
        <p:nvSpPr>
          <p:cNvPr id="58370" name="Rectangle 2">
            <a:extLst>
              <a:ext uri="{FF2B5EF4-FFF2-40B4-BE49-F238E27FC236}">
                <a16:creationId xmlns:a16="http://schemas.microsoft.com/office/drawing/2014/main" id="{BD97D373-E227-4942-A7FB-8F3F59BDDED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11.7.5  BGP Operation</a:t>
            </a:r>
          </a:p>
        </p:txBody>
      </p:sp>
      <p:sp>
        <p:nvSpPr>
          <p:cNvPr id="58371" name="Rectangle 3">
            <a:extLst>
              <a:ext uri="{FF2B5EF4-FFF2-40B4-BE49-F238E27FC236}">
                <a16:creationId xmlns:a16="http://schemas.microsoft.com/office/drawing/2014/main" id="{BCDB8496-7F0C-49F4-88D2-783CEF8821D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2800"/>
              <a:t>Establish the BGP peer relationship</a:t>
            </a:r>
          </a:p>
          <a:p>
            <a:endParaRPr lang="en-US" altLang="zh-CN" sz="2800"/>
          </a:p>
          <a:p>
            <a:pPr lvl="1"/>
            <a:endParaRPr lang="en-US" altLang="zh-CN" sz="2400"/>
          </a:p>
          <a:p>
            <a:r>
              <a:rPr lang="en-US" altLang="zh-CN" sz="2800"/>
              <a:t>Exchange all candidate BGP routes, including withdraw routes</a:t>
            </a:r>
          </a:p>
        </p:txBody>
      </p:sp>
      <p:sp>
        <p:nvSpPr>
          <p:cNvPr id="58373" name="Rectangle 5">
            <a:extLst>
              <a:ext uri="{FF2B5EF4-FFF2-40B4-BE49-F238E27FC236}">
                <a16:creationId xmlns:a16="http://schemas.microsoft.com/office/drawing/2014/main" id="{CEB5276F-D18C-4155-B2BD-37826A7845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7700" y="1773238"/>
            <a:ext cx="1116013" cy="566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 eaLnBrk="0" hangingPunct="0">
              <a:lnSpc>
                <a:spcPct val="130000"/>
              </a:lnSpc>
            </a:pPr>
            <a:r>
              <a:rPr kumimoji="1" lang="en-US" altLang="zh-CN"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1.1.1.1</a:t>
            </a:r>
          </a:p>
        </p:txBody>
      </p:sp>
      <p:sp>
        <p:nvSpPr>
          <p:cNvPr id="58374" name="Rectangle 6">
            <a:extLst>
              <a:ext uri="{FF2B5EF4-FFF2-40B4-BE49-F238E27FC236}">
                <a16:creationId xmlns:a16="http://schemas.microsoft.com/office/drawing/2014/main" id="{8B814DC2-58A0-4A1C-9063-32A31ABA01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69100" y="1773238"/>
            <a:ext cx="1116013" cy="566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 algn="r" eaLnBrk="0" hangingPunct="0">
              <a:lnSpc>
                <a:spcPct val="130000"/>
              </a:lnSpc>
            </a:pPr>
            <a:r>
              <a:rPr kumimoji="1" lang="en-US" altLang="zh-CN"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2.2.2.2</a:t>
            </a:r>
          </a:p>
        </p:txBody>
      </p:sp>
      <p:pic>
        <p:nvPicPr>
          <p:cNvPr id="58376" name="Picture 8">
            <a:extLst>
              <a:ext uri="{FF2B5EF4-FFF2-40B4-BE49-F238E27FC236}">
                <a16:creationId xmlns:a16="http://schemas.microsoft.com/office/drawing/2014/main" id="{6A9F391D-A7DC-43BE-8E46-862A77B18409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2352675"/>
            <a:ext cx="841375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8379" name="Picture 11">
            <a:extLst>
              <a:ext uri="{FF2B5EF4-FFF2-40B4-BE49-F238E27FC236}">
                <a16:creationId xmlns:a16="http://schemas.microsoft.com/office/drawing/2014/main" id="{9DFB2ABB-2D03-4257-82E0-12B02A39CAB1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6900" y="2349500"/>
            <a:ext cx="841375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8381" name="AutoShape 13">
            <a:extLst>
              <a:ext uri="{FF2B5EF4-FFF2-40B4-BE49-F238E27FC236}">
                <a16:creationId xmlns:a16="http://schemas.microsoft.com/office/drawing/2014/main" id="{79748B9F-9872-4B62-B1C6-1E7787A74C41}"/>
              </a:ext>
            </a:extLst>
          </p:cNvPr>
          <p:cNvCxnSpPr>
            <a:cxnSpLocks noChangeShapeType="1"/>
            <a:stCxn id="58376" idx="3"/>
            <a:endCxn id="58379" idx="1"/>
          </p:cNvCxnSpPr>
          <p:nvPr/>
        </p:nvCxnSpPr>
        <p:spPr bwMode="auto">
          <a:xfrm flipV="1">
            <a:off x="1668463" y="2593975"/>
            <a:ext cx="5278437" cy="3175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8382" name="AutoShape 14">
            <a:extLst>
              <a:ext uri="{FF2B5EF4-FFF2-40B4-BE49-F238E27FC236}">
                <a16:creationId xmlns:a16="http://schemas.microsoft.com/office/drawing/2014/main" id="{6D48EFEE-77F1-4000-9144-0C75DF3B5CDF}"/>
              </a:ext>
            </a:extLst>
          </p:cNvPr>
          <p:cNvCxnSpPr>
            <a:cxnSpLocks noChangeShapeType="1"/>
            <a:stCxn id="58373" idx="3"/>
            <a:endCxn id="58374" idx="1"/>
          </p:cNvCxnSpPr>
          <p:nvPr/>
        </p:nvCxnSpPr>
        <p:spPr bwMode="auto">
          <a:xfrm>
            <a:off x="1763713" y="2057400"/>
            <a:ext cx="5005387" cy="0"/>
          </a:xfrm>
          <a:prstGeom prst="straightConnector1">
            <a:avLst/>
          </a:prstGeom>
          <a:noFill/>
          <a:ln w="38100">
            <a:solidFill>
              <a:srgbClr val="00FFFF"/>
            </a:solidFill>
            <a:round/>
            <a:headEnd type="stealth" w="lg" len="lg"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58383" name="Picture 15">
            <a:extLst>
              <a:ext uri="{FF2B5EF4-FFF2-40B4-BE49-F238E27FC236}">
                <a16:creationId xmlns:a16="http://schemas.microsoft.com/office/drawing/2014/main" id="{57605EFA-B114-4595-92BF-B11A9EF24717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4254500"/>
            <a:ext cx="841375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8384" name="Picture 16">
            <a:extLst>
              <a:ext uri="{FF2B5EF4-FFF2-40B4-BE49-F238E27FC236}">
                <a16:creationId xmlns:a16="http://schemas.microsoft.com/office/drawing/2014/main" id="{23D9A7CC-D0BD-49BD-86F3-EEF7A6138136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6900" y="4251325"/>
            <a:ext cx="841375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8385" name="AutoShape 17">
            <a:extLst>
              <a:ext uri="{FF2B5EF4-FFF2-40B4-BE49-F238E27FC236}">
                <a16:creationId xmlns:a16="http://schemas.microsoft.com/office/drawing/2014/main" id="{DC4A21F8-817A-41CD-8575-5782205449DD}"/>
              </a:ext>
            </a:extLst>
          </p:cNvPr>
          <p:cNvCxnSpPr>
            <a:cxnSpLocks noChangeShapeType="1"/>
            <a:stCxn id="58383" idx="3"/>
            <a:endCxn id="58384" idx="1"/>
          </p:cNvCxnSpPr>
          <p:nvPr/>
        </p:nvCxnSpPr>
        <p:spPr bwMode="auto">
          <a:xfrm flipV="1">
            <a:off x="1668463" y="4495800"/>
            <a:ext cx="5278437" cy="3175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58395" name="Group 27">
            <a:extLst>
              <a:ext uri="{FF2B5EF4-FFF2-40B4-BE49-F238E27FC236}">
                <a16:creationId xmlns:a16="http://schemas.microsoft.com/office/drawing/2014/main" id="{EC35BE96-DFF2-41B2-A637-C997432A1447}"/>
              </a:ext>
            </a:extLst>
          </p:cNvPr>
          <p:cNvGrpSpPr>
            <a:grpSpLocks/>
          </p:cNvGrpSpPr>
          <p:nvPr/>
        </p:nvGrpSpPr>
        <p:grpSpPr bwMode="auto">
          <a:xfrm>
            <a:off x="1781175" y="3835400"/>
            <a:ext cx="5005388" cy="457200"/>
            <a:chOff x="1122" y="2383"/>
            <a:chExt cx="3153" cy="288"/>
          </a:xfrm>
        </p:grpSpPr>
        <p:cxnSp>
          <p:nvCxnSpPr>
            <p:cNvPr id="58386" name="AutoShape 18">
              <a:extLst>
                <a:ext uri="{FF2B5EF4-FFF2-40B4-BE49-F238E27FC236}">
                  <a16:creationId xmlns:a16="http://schemas.microsoft.com/office/drawing/2014/main" id="{BDE2BB81-5BEE-40BF-9127-12EA4551BDC9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1122" y="2671"/>
              <a:ext cx="3153" cy="0"/>
            </a:xfrm>
            <a:prstGeom prst="straightConnector1">
              <a:avLst/>
            </a:prstGeom>
            <a:noFill/>
            <a:ln w="38100">
              <a:solidFill>
                <a:srgbClr val="00FFFF"/>
              </a:solidFill>
              <a:round/>
              <a:headEnd type="stealth" w="lg" len="lg"/>
              <a:tailEnd type="non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58387" name="Text Box 19">
              <a:extLst>
                <a:ext uri="{FF2B5EF4-FFF2-40B4-BE49-F238E27FC236}">
                  <a16:creationId xmlns:a16="http://schemas.microsoft.com/office/drawing/2014/main" id="{7F8B2108-39C5-4D58-A3B2-E16113FC582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07" y="2383"/>
              <a:ext cx="213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>
                  <a:solidFill>
                    <a:srgbClr val="00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Net 6.0.0.0/8, 7.0.0.0/8</a:t>
              </a:r>
            </a:p>
          </p:txBody>
        </p:sp>
      </p:grpSp>
      <p:grpSp>
        <p:nvGrpSpPr>
          <p:cNvPr id="58394" name="Group 26">
            <a:extLst>
              <a:ext uri="{FF2B5EF4-FFF2-40B4-BE49-F238E27FC236}">
                <a16:creationId xmlns:a16="http://schemas.microsoft.com/office/drawing/2014/main" id="{5BE2733E-48D1-4F18-BF16-265D5F74F345}"/>
              </a:ext>
            </a:extLst>
          </p:cNvPr>
          <p:cNvGrpSpPr>
            <a:grpSpLocks/>
          </p:cNvGrpSpPr>
          <p:nvPr/>
        </p:nvGrpSpPr>
        <p:grpSpPr bwMode="auto">
          <a:xfrm>
            <a:off x="1798638" y="4724400"/>
            <a:ext cx="5005387" cy="457200"/>
            <a:chOff x="1133" y="2988"/>
            <a:chExt cx="3153" cy="288"/>
          </a:xfrm>
        </p:grpSpPr>
        <p:cxnSp>
          <p:nvCxnSpPr>
            <p:cNvPr id="58388" name="AutoShape 20">
              <a:extLst>
                <a:ext uri="{FF2B5EF4-FFF2-40B4-BE49-F238E27FC236}">
                  <a16:creationId xmlns:a16="http://schemas.microsoft.com/office/drawing/2014/main" id="{6375DE4A-60D1-40BF-9D44-7291EDCEFA38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1133" y="2988"/>
              <a:ext cx="3153" cy="0"/>
            </a:xfrm>
            <a:prstGeom prst="straightConnector1">
              <a:avLst/>
            </a:prstGeom>
            <a:noFill/>
            <a:ln w="38100">
              <a:solidFill>
                <a:srgbClr val="00FFFF"/>
              </a:solidFill>
              <a:round/>
              <a:headEnd type="none" w="lg" len="lg"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58389" name="Text Box 21">
              <a:extLst>
                <a:ext uri="{FF2B5EF4-FFF2-40B4-BE49-F238E27FC236}">
                  <a16:creationId xmlns:a16="http://schemas.microsoft.com/office/drawing/2014/main" id="{8B25D0A2-897B-415E-9A19-A8D262ABE74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18" y="2988"/>
              <a:ext cx="213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>
                  <a:solidFill>
                    <a:srgbClr val="00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Net 4.0.0.0/8, 5.0.0.0/8</a:t>
              </a:r>
            </a:p>
          </p:txBody>
        </p:sp>
      </p:grpSp>
      <p:sp>
        <p:nvSpPr>
          <p:cNvPr id="58390" name="Text Box 22">
            <a:extLst>
              <a:ext uri="{FF2B5EF4-FFF2-40B4-BE49-F238E27FC236}">
                <a16:creationId xmlns:a16="http://schemas.microsoft.com/office/drawing/2014/main" id="{B03304B8-B7C7-4A0A-91AC-6B5A37C6AF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825" y="4833938"/>
            <a:ext cx="1979613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effectLst>
                  <a:outerShdw blurRad="38100" dist="38100" dir="2700000" algn="tl">
                    <a:srgbClr val="000000"/>
                  </a:outerShdw>
                </a:effectLst>
              </a:rPr>
              <a:t>Net 4.0.0.0/8</a:t>
            </a:r>
          </a:p>
          <a:p>
            <a:r>
              <a:rPr lang="en-US" altLang="zh-CN">
                <a:effectLst>
                  <a:outerShdw blurRad="38100" dist="38100" dir="2700000" algn="tl">
                    <a:srgbClr val="000000"/>
                  </a:outerShdw>
                </a:effectLst>
              </a:rPr>
              <a:t>Net 5.0.0.0/8</a:t>
            </a:r>
          </a:p>
        </p:txBody>
      </p:sp>
      <p:sp>
        <p:nvSpPr>
          <p:cNvPr id="58391" name="Text Box 23">
            <a:extLst>
              <a:ext uri="{FF2B5EF4-FFF2-40B4-BE49-F238E27FC236}">
                <a16:creationId xmlns:a16="http://schemas.microsoft.com/office/drawing/2014/main" id="{871F4B4B-AC91-48FC-9CBC-AF94BC3ABB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08738" y="4857750"/>
            <a:ext cx="1979612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effectLst>
                  <a:outerShdw blurRad="38100" dist="38100" dir="2700000" algn="tl">
                    <a:srgbClr val="000000"/>
                  </a:outerShdw>
                </a:effectLst>
              </a:rPr>
              <a:t>Net 6.0.0.0/8</a:t>
            </a:r>
          </a:p>
          <a:p>
            <a:r>
              <a:rPr lang="en-US" altLang="zh-CN">
                <a:effectLst>
                  <a:outerShdw blurRad="38100" dist="38100" dir="2700000" algn="tl">
                    <a:srgbClr val="000000"/>
                  </a:outerShdw>
                </a:effectLst>
              </a:rPr>
              <a:t>Net 7.0.0.0/8</a:t>
            </a:r>
          </a:p>
        </p:txBody>
      </p:sp>
      <p:sp>
        <p:nvSpPr>
          <p:cNvPr id="58392" name="Text Box 24">
            <a:extLst>
              <a:ext uri="{FF2B5EF4-FFF2-40B4-BE49-F238E27FC236}">
                <a16:creationId xmlns:a16="http://schemas.microsoft.com/office/drawing/2014/main" id="{0FEE0C3F-9AF8-477C-A684-7E83DAC895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825" y="5607050"/>
            <a:ext cx="1979613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rgbClr val="00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Net 6.0.0.0/8</a:t>
            </a:r>
          </a:p>
          <a:p>
            <a:r>
              <a:rPr lang="en-US" altLang="zh-CN">
                <a:solidFill>
                  <a:srgbClr val="00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Net 7.0.0.0/8</a:t>
            </a:r>
          </a:p>
        </p:txBody>
      </p:sp>
      <p:sp>
        <p:nvSpPr>
          <p:cNvPr id="58393" name="Text Box 25">
            <a:extLst>
              <a:ext uri="{FF2B5EF4-FFF2-40B4-BE49-F238E27FC236}">
                <a16:creationId xmlns:a16="http://schemas.microsoft.com/office/drawing/2014/main" id="{3C6C8176-B5C9-4E50-8686-D1A0C2EFFD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08738" y="5630863"/>
            <a:ext cx="1979612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rgbClr val="00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Net 4.0.0.0/8</a:t>
            </a:r>
          </a:p>
          <a:p>
            <a:r>
              <a:rPr lang="en-US" altLang="zh-CN">
                <a:solidFill>
                  <a:srgbClr val="00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Net 5.0.0.0/8</a:t>
            </a:r>
          </a:p>
        </p:txBody>
      </p:sp>
      <p:sp>
        <p:nvSpPr>
          <p:cNvPr id="58396" name="Line 28">
            <a:extLst>
              <a:ext uri="{FF2B5EF4-FFF2-40B4-BE49-F238E27FC236}">
                <a16:creationId xmlns:a16="http://schemas.microsoft.com/office/drawing/2014/main" id="{52AC2A30-9E2D-45B4-BFF0-C429206EA951}"/>
              </a:ext>
            </a:extLst>
          </p:cNvPr>
          <p:cNvSpPr>
            <a:spLocks noChangeShapeType="1"/>
          </p:cNvSpPr>
          <p:nvPr/>
        </p:nvSpPr>
        <p:spPr bwMode="auto">
          <a:xfrm>
            <a:off x="250825" y="5084763"/>
            <a:ext cx="1944688" cy="0"/>
          </a:xfrm>
          <a:prstGeom prst="line">
            <a:avLst/>
          </a:prstGeom>
          <a:noFill/>
          <a:ln w="76200">
            <a:solidFill>
              <a:srgbClr val="FF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58400" name="Group 32">
            <a:extLst>
              <a:ext uri="{FF2B5EF4-FFF2-40B4-BE49-F238E27FC236}">
                <a16:creationId xmlns:a16="http://schemas.microsoft.com/office/drawing/2014/main" id="{0AA1FC43-932E-4810-A308-EFBB6DC62B87}"/>
              </a:ext>
            </a:extLst>
          </p:cNvPr>
          <p:cNvGrpSpPr>
            <a:grpSpLocks/>
          </p:cNvGrpSpPr>
          <p:nvPr/>
        </p:nvGrpSpPr>
        <p:grpSpPr bwMode="auto">
          <a:xfrm>
            <a:off x="1798638" y="4724400"/>
            <a:ext cx="5005387" cy="457200"/>
            <a:chOff x="1156" y="3369"/>
            <a:chExt cx="3153" cy="288"/>
          </a:xfrm>
        </p:grpSpPr>
        <p:cxnSp>
          <p:nvCxnSpPr>
            <p:cNvPr id="58398" name="AutoShape 30">
              <a:extLst>
                <a:ext uri="{FF2B5EF4-FFF2-40B4-BE49-F238E27FC236}">
                  <a16:creationId xmlns:a16="http://schemas.microsoft.com/office/drawing/2014/main" id="{92915510-5EE3-47D3-9E28-ACA19FC49342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1156" y="3369"/>
              <a:ext cx="3153" cy="0"/>
            </a:xfrm>
            <a:prstGeom prst="straightConnector1">
              <a:avLst/>
            </a:prstGeom>
            <a:noFill/>
            <a:ln w="38100">
              <a:solidFill>
                <a:srgbClr val="FF9900"/>
              </a:solidFill>
              <a:round/>
              <a:headEnd type="none" w="lg" len="lg"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58399" name="Text Box 31">
              <a:extLst>
                <a:ext uri="{FF2B5EF4-FFF2-40B4-BE49-F238E27FC236}">
                  <a16:creationId xmlns:a16="http://schemas.microsoft.com/office/drawing/2014/main" id="{E39F05CD-829B-48C3-A0CD-FA4342859B2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35" y="3369"/>
              <a:ext cx="174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>
                  <a:solidFill>
                    <a:srgbClr val="FF99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Withdraw 4.0.0.0/8</a:t>
              </a:r>
            </a:p>
          </p:txBody>
        </p:sp>
      </p:grpSp>
      <p:sp>
        <p:nvSpPr>
          <p:cNvPr id="58401" name="Line 33">
            <a:extLst>
              <a:ext uri="{FF2B5EF4-FFF2-40B4-BE49-F238E27FC236}">
                <a16:creationId xmlns:a16="http://schemas.microsoft.com/office/drawing/2014/main" id="{1ECC2FE1-B627-40A0-959C-CAC3EE8E82A5}"/>
              </a:ext>
            </a:extLst>
          </p:cNvPr>
          <p:cNvSpPr>
            <a:spLocks noChangeShapeType="1"/>
          </p:cNvSpPr>
          <p:nvPr/>
        </p:nvSpPr>
        <p:spPr bwMode="auto">
          <a:xfrm>
            <a:off x="6443663" y="5876925"/>
            <a:ext cx="1944687" cy="0"/>
          </a:xfrm>
          <a:prstGeom prst="line">
            <a:avLst/>
          </a:prstGeom>
          <a:noFill/>
          <a:ln w="76200">
            <a:solidFill>
              <a:srgbClr val="FF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58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8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58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58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58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9" dur="500"/>
                                        <p:tgtEl>
                                          <p:spTgt spid="583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2" dur="500"/>
                                        <p:tgtEl>
                                          <p:spTgt spid="583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58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58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58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392" grpId="0"/>
      <p:bldP spid="58393" grpId="0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灯片编号占位符 4">
            <a:extLst>
              <a:ext uri="{FF2B5EF4-FFF2-40B4-BE49-F238E27FC236}">
                <a16:creationId xmlns:a16="http://schemas.microsoft.com/office/drawing/2014/main" id="{E84049CD-ACF7-4D83-8673-6C07124E0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515AB-BF3A-4978-A12A-D8FA2B056ABC}" type="slidenum">
              <a:rPr lang="en-US" altLang="zh-CN"/>
              <a:pPr/>
              <a:t>118</a:t>
            </a:fld>
            <a:endParaRPr lang="en-US" altLang="zh-CN"/>
          </a:p>
        </p:txBody>
      </p:sp>
      <p:sp>
        <p:nvSpPr>
          <p:cNvPr id="59394" name="Rectangle 2">
            <a:extLst>
              <a:ext uri="{FF2B5EF4-FFF2-40B4-BE49-F238E27FC236}">
                <a16:creationId xmlns:a16="http://schemas.microsoft.com/office/drawing/2014/main" id="{76D2DDE3-0228-4AB3-A1D3-D60A77180EC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BGP Routing Process Model</a:t>
            </a:r>
          </a:p>
        </p:txBody>
      </p:sp>
      <p:sp>
        <p:nvSpPr>
          <p:cNvPr id="59395" name="Text Box 3">
            <a:extLst>
              <a:ext uri="{FF2B5EF4-FFF2-40B4-BE49-F238E27FC236}">
                <a16:creationId xmlns:a16="http://schemas.microsoft.com/office/drawing/2014/main" id="{167948F2-C628-4161-A3EA-2C5C7B83F5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8638" y="3141663"/>
            <a:ext cx="1152525" cy="1871662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 anchorCtr="1"/>
          <a:lstStyle/>
          <a:p>
            <a:pPr algn="ctr"/>
            <a:r>
              <a:rPr lang="en-US" altLang="zh-CN">
                <a:effectLst>
                  <a:outerShdw blurRad="38100" dist="38100" dir="2700000" algn="tl">
                    <a:srgbClr val="000000"/>
                  </a:outerShdw>
                </a:effectLst>
              </a:rPr>
              <a:t>Input</a:t>
            </a:r>
          </a:p>
          <a:p>
            <a:pPr algn="ctr"/>
            <a:r>
              <a:rPr lang="en-US" altLang="zh-CN">
                <a:effectLst>
                  <a:outerShdw blurRad="38100" dist="38100" dir="2700000" algn="tl">
                    <a:srgbClr val="000000"/>
                  </a:outerShdw>
                </a:effectLst>
              </a:rPr>
              <a:t>Policy</a:t>
            </a:r>
          </a:p>
          <a:p>
            <a:pPr algn="ctr"/>
            <a:r>
              <a:rPr lang="en-US" altLang="zh-CN">
                <a:effectLst>
                  <a:outerShdw blurRad="38100" dist="38100" dir="2700000" algn="tl">
                    <a:srgbClr val="000000"/>
                  </a:outerShdw>
                </a:effectLst>
              </a:rPr>
              <a:t>Engine</a:t>
            </a:r>
          </a:p>
        </p:txBody>
      </p:sp>
      <p:sp>
        <p:nvSpPr>
          <p:cNvPr id="59396" name="Text Box 4">
            <a:extLst>
              <a:ext uri="{FF2B5EF4-FFF2-40B4-BE49-F238E27FC236}">
                <a16:creationId xmlns:a16="http://schemas.microsoft.com/office/drawing/2014/main" id="{52D99565-6EF2-4698-902F-DE5F164D6E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67063" y="3141663"/>
            <a:ext cx="1368425" cy="1871662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 anchorCtr="1"/>
          <a:lstStyle/>
          <a:p>
            <a:pPr algn="ctr"/>
            <a:r>
              <a:rPr lang="en-US" altLang="zh-CN">
                <a:effectLst>
                  <a:outerShdw blurRad="38100" dist="38100" dir="2700000" algn="tl">
                    <a:srgbClr val="000000"/>
                  </a:outerShdw>
                </a:effectLst>
              </a:rPr>
              <a:t>Decision</a:t>
            </a:r>
          </a:p>
          <a:p>
            <a:pPr algn="ctr"/>
            <a:r>
              <a:rPr lang="en-US" altLang="zh-CN">
                <a:effectLst>
                  <a:outerShdw blurRad="38100" dist="38100" dir="2700000" algn="tl">
                    <a:srgbClr val="000000"/>
                  </a:outerShdw>
                </a:effectLst>
              </a:rPr>
              <a:t>Process</a:t>
            </a:r>
          </a:p>
        </p:txBody>
      </p:sp>
      <p:sp>
        <p:nvSpPr>
          <p:cNvPr id="59397" name="Oval 5">
            <a:extLst>
              <a:ext uri="{FF2B5EF4-FFF2-40B4-BE49-F238E27FC236}">
                <a16:creationId xmlns:a16="http://schemas.microsoft.com/office/drawing/2014/main" id="{6AC3C590-7745-440F-A877-F7267190E0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00563" y="3141663"/>
            <a:ext cx="1655762" cy="1871662"/>
          </a:xfrm>
          <a:prstGeom prst="ellips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 anchorCtr="1"/>
          <a:lstStyle/>
          <a:p>
            <a:pPr algn="ctr"/>
            <a:r>
              <a:rPr lang="en-US" altLang="zh-CN">
                <a:effectLst>
                  <a:outerShdw blurRad="38100" dist="38100" dir="2700000" algn="tl">
                    <a:srgbClr val="000000"/>
                  </a:outerShdw>
                </a:effectLst>
              </a:rPr>
              <a:t>Routes</a:t>
            </a:r>
          </a:p>
          <a:p>
            <a:pPr algn="ctr"/>
            <a:r>
              <a:rPr lang="en-US" altLang="zh-CN">
                <a:effectLst>
                  <a:outerShdw blurRad="38100" dist="38100" dir="2700000" algn="tl">
                    <a:srgbClr val="000000"/>
                  </a:outerShdw>
                </a:effectLst>
              </a:rPr>
              <a:t>used by</a:t>
            </a:r>
          </a:p>
          <a:p>
            <a:pPr algn="ctr"/>
            <a:r>
              <a:rPr lang="en-US" altLang="zh-CN">
                <a:effectLst>
                  <a:outerShdw blurRad="38100" dist="38100" dir="2700000" algn="tl">
                    <a:srgbClr val="000000"/>
                  </a:outerShdw>
                </a:effectLst>
              </a:rPr>
              <a:t>router</a:t>
            </a:r>
          </a:p>
        </p:txBody>
      </p:sp>
      <p:sp>
        <p:nvSpPr>
          <p:cNvPr id="59398" name="Text Box 6">
            <a:extLst>
              <a:ext uri="{FF2B5EF4-FFF2-40B4-BE49-F238E27FC236}">
                <a16:creationId xmlns:a16="http://schemas.microsoft.com/office/drawing/2014/main" id="{BF21A25F-0CCA-41A7-AA0F-4E085441BA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56325" y="3141663"/>
            <a:ext cx="1223963" cy="1871662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 anchorCtr="1"/>
          <a:lstStyle/>
          <a:p>
            <a:pPr algn="ctr"/>
            <a:r>
              <a:rPr lang="en-US" altLang="zh-CN">
                <a:effectLst>
                  <a:outerShdw blurRad="38100" dist="38100" dir="2700000" algn="tl">
                    <a:srgbClr val="000000"/>
                  </a:outerShdw>
                </a:effectLst>
              </a:rPr>
              <a:t>Output</a:t>
            </a:r>
          </a:p>
          <a:p>
            <a:pPr algn="ctr"/>
            <a:r>
              <a:rPr lang="en-US" altLang="zh-CN">
                <a:effectLst>
                  <a:outerShdw blurRad="38100" dist="38100" dir="2700000" algn="tl">
                    <a:srgbClr val="000000"/>
                  </a:outerShdw>
                </a:effectLst>
              </a:rPr>
              <a:t>Policy</a:t>
            </a:r>
          </a:p>
          <a:p>
            <a:pPr algn="ctr"/>
            <a:r>
              <a:rPr lang="en-US" altLang="zh-CN">
                <a:effectLst>
                  <a:outerShdw blurRad="38100" dist="38100" dir="2700000" algn="tl">
                    <a:srgbClr val="000000"/>
                  </a:outerShdw>
                </a:effectLst>
              </a:rPr>
              <a:t>Engine</a:t>
            </a:r>
          </a:p>
        </p:txBody>
      </p:sp>
      <p:grpSp>
        <p:nvGrpSpPr>
          <p:cNvPr id="59399" name="Group 7">
            <a:extLst>
              <a:ext uri="{FF2B5EF4-FFF2-40B4-BE49-F238E27FC236}">
                <a16:creationId xmlns:a16="http://schemas.microsoft.com/office/drawing/2014/main" id="{415527CC-26AE-4631-93E8-8663CC4AF367}"/>
              </a:ext>
            </a:extLst>
          </p:cNvPr>
          <p:cNvGrpSpPr>
            <a:grpSpLocks/>
          </p:cNvGrpSpPr>
          <p:nvPr/>
        </p:nvGrpSpPr>
        <p:grpSpPr bwMode="auto">
          <a:xfrm>
            <a:off x="4533900" y="3717925"/>
            <a:ext cx="217488" cy="719138"/>
            <a:chOff x="2743" y="2070"/>
            <a:chExt cx="182" cy="453"/>
          </a:xfrm>
        </p:grpSpPr>
        <p:sp>
          <p:nvSpPr>
            <p:cNvPr id="59400" name="Line 8">
              <a:extLst>
                <a:ext uri="{FF2B5EF4-FFF2-40B4-BE49-F238E27FC236}">
                  <a16:creationId xmlns:a16="http://schemas.microsoft.com/office/drawing/2014/main" id="{E2A487DA-26E4-4FE4-AC82-47855CA679B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43" y="2070"/>
              <a:ext cx="18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9401" name="Line 9">
              <a:extLst>
                <a:ext uri="{FF2B5EF4-FFF2-40B4-BE49-F238E27FC236}">
                  <a16:creationId xmlns:a16="http://schemas.microsoft.com/office/drawing/2014/main" id="{3C462600-72CE-42DE-B673-88D44E32DEA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43" y="2523"/>
              <a:ext cx="18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59402" name="Line 10">
            <a:extLst>
              <a:ext uri="{FF2B5EF4-FFF2-40B4-BE49-F238E27FC236}">
                <a16:creationId xmlns:a16="http://schemas.microsoft.com/office/drawing/2014/main" id="{9180EC43-BF1C-427D-AD7B-FB5AC33C5C6F}"/>
              </a:ext>
            </a:extLst>
          </p:cNvPr>
          <p:cNvSpPr>
            <a:spLocks noChangeShapeType="1"/>
          </p:cNvSpPr>
          <p:nvPr/>
        </p:nvSpPr>
        <p:spPr bwMode="auto">
          <a:xfrm>
            <a:off x="1509713" y="3716338"/>
            <a:ext cx="288925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9403" name="Line 11">
            <a:extLst>
              <a:ext uri="{FF2B5EF4-FFF2-40B4-BE49-F238E27FC236}">
                <a16:creationId xmlns:a16="http://schemas.microsoft.com/office/drawing/2014/main" id="{CC6A2D85-8356-4D27-8E86-798D467ED535}"/>
              </a:ext>
            </a:extLst>
          </p:cNvPr>
          <p:cNvSpPr>
            <a:spLocks noChangeShapeType="1"/>
          </p:cNvSpPr>
          <p:nvPr/>
        </p:nvSpPr>
        <p:spPr bwMode="auto">
          <a:xfrm>
            <a:off x="1509713" y="4435475"/>
            <a:ext cx="288925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59404" name="Group 12">
            <a:extLst>
              <a:ext uri="{FF2B5EF4-FFF2-40B4-BE49-F238E27FC236}">
                <a16:creationId xmlns:a16="http://schemas.microsoft.com/office/drawing/2014/main" id="{82452B94-6860-4AFE-8493-E795F54DE5DC}"/>
              </a:ext>
            </a:extLst>
          </p:cNvPr>
          <p:cNvGrpSpPr>
            <a:grpSpLocks/>
          </p:cNvGrpSpPr>
          <p:nvPr/>
        </p:nvGrpSpPr>
        <p:grpSpPr bwMode="auto">
          <a:xfrm>
            <a:off x="573088" y="3716338"/>
            <a:ext cx="433387" cy="719137"/>
            <a:chOff x="249" y="2069"/>
            <a:chExt cx="182" cy="453"/>
          </a:xfrm>
        </p:grpSpPr>
        <p:sp>
          <p:nvSpPr>
            <p:cNvPr id="59405" name="Line 13">
              <a:extLst>
                <a:ext uri="{FF2B5EF4-FFF2-40B4-BE49-F238E27FC236}">
                  <a16:creationId xmlns:a16="http://schemas.microsoft.com/office/drawing/2014/main" id="{C78B98BC-2CA6-47E2-BFC3-7F8697EC8DD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9" y="2069"/>
              <a:ext cx="18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9406" name="Line 14">
              <a:extLst>
                <a:ext uri="{FF2B5EF4-FFF2-40B4-BE49-F238E27FC236}">
                  <a16:creationId xmlns:a16="http://schemas.microsoft.com/office/drawing/2014/main" id="{524DEA92-ACF9-4FDF-AC5D-6D2AA122F2D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9" y="2522"/>
              <a:ext cx="18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59407" name="Line 15">
            <a:extLst>
              <a:ext uri="{FF2B5EF4-FFF2-40B4-BE49-F238E27FC236}">
                <a16:creationId xmlns:a16="http://schemas.microsoft.com/office/drawing/2014/main" id="{0C39BC44-F92B-4557-81F6-B616B33B4D58}"/>
              </a:ext>
            </a:extLst>
          </p:cNvPr>
          <p:cNvSpPr>
            <a:spLocks noChangeShapeType="1"/>
          </p:cNvSpPr>
          <p:nvPr/>
        </p:nvSpPr>
        <p:spPr bwMode="auto">
          <a:xfrm rot="300000">
            <a:off x="1116013" y="2997200"/>
            <a:ext cx="431800" cy="719138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9408" name="Line 16">
            <a:extLst>
              <a:ext uri="{FF2B5EF4-FFF2-40B4-BE49-F238E27FC236}">
                <a16:creationId xmlns:a16="http://schemas.microsoft.com/office/drawing/2014/main" id="{22C1A248-D902-48BA-B77D-1CCACB7CDBFF}"/>
              </a:ext>
            </a:extLst>
          </p:cNvPr>
          <p:cNvSpPr>
            <a:spLocks noChangeShapeType="1"/>
          </p:cNvSpPr>
          <p:nvPr/>
        </p:nvSpPr>
        <p:spPr bwMode="auto">
          <a:xfrm rot="300000">
            <a:off x="611188" y="2997200"/>
            <a:ext cx="431800" cy="719138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9409" name="Line 17">
            <a:extLst>
              <a:ext uri="{FF2B5EF4-FFF2-40B4-BE49-F238E27FC236}">
                <a16:creationId xmlns:a16="http://schemas.microsoft.com/office/drawing/2014/main" id="{2DEDCC65-98A5-430D-B8C6-5FE25B7970BA}"/>
              </a:ext>
            </a:extLst>
          </p:cNvPr>
          <p:cNvSpPr>
            <a:spLocks noChangeShapeType="1"/>
          </p:cNvSpPr>
          <p:nvPr/>
        </p:nvSpPr>
        <p:spPr bwMode="auto">
          <a:xfrm rot="21300000" flipH="1">
            <a:off x="1116013" y="4437063"/>
            <a:ext cx="431800" cy="719137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9410" name="Line 18">
            <a:extLst>
              <a:ext uri="{FF2B5EF4-FFF2-40B4-BE49-F238E27FC236}">
                <a16:creationId xmlns:a16="http://schemas.microsoft.com/office/drawing/2014/main" id="{2A2E319E-98FA-4F28-B863-AF8CFAF41245}"/>
              </a:ext>
            </a:extLst>
          </p:cNvPr>
          <p:cNvSpPr>
            <a:spLocks noChangeShapeType="1"/>
          </p:cNvSpPr>
          <p:nvPr/>
        </p:nvSpPr>
        <p:spPr bwMode="auto">
          <a:xfrm rot="21300000" flipH="1">
            <a:off x="611188" y="4437063"/>
            <a:ext cx="431800" cy="719137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9411" name="Line 19">
            <a:extLst>
              <a:ext uri="{FF2B5EF4-FFF2-40B4-BE49-F238E27FC236}">
                <a16:creationId xmlns:a16="http://schemas.microsoft.com/office/drawing/2014/main" id="{88CE22E0-B32B-4B75-9FA3-63731E529ABF}"/>
              </a:ext>
            </a:extLst>
          </p:cNvPr>
          <p:cNvSpPr>
            <a:spLocks noChangeShapeType="1"/>
          </p:cNvSpPr>
          <p:nvPr/>
        </p:nvSpPr>
        <p:spPr bwMode="auto">
          <a:xfrm>
            <a:off x="7380288" y="3716338"/>
            <a:ext cx="288925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9412" name="Line 20">
            <a:extLst>
              <a:ext uri="{FF2B5EF4-FFF2-40B4-BE49-F238E27FC236}">
                <a16:creationId xmlns:a16="http://schemas.microsoft.com/office/drawing/2014/main" id="{EBFA455A-6B9A-47AD-A817-65F92F161AE6}"/>
              </a:ext>
            </a:extLst>
          </p:cNvPr>
          <p:cNvSpPr>
            <a:spLocks noChangeShapeType="1"/>
          </p:cNvSpPr>
          <p:nvPr/>
        </p:nvSpPr>
        <p:spPr bwMode="auto">
          <a:xfrm>
            <a:off x="7380288" y="4435475"/>
            <a:ext cx="288925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59413" name="Group 21">
            <a:extLst>
              <a:ext uri="{FF2B5EF4-FFF2-40B4-BE49-F238E27FC236}">
                <a16:creationId xmlns:a16="http://schemas.microsoft.com/office/drawing/2014/main" id="{621FBF90-BDBA-4E4C-80BE-128EA468F140}"/>
              </a:ext>
            </a:extLst>
          </p:cNvPr>
          <p:cNvGrpSpPr>
            <a:grpSpLocks/>
          </p:cNvGrpSpPr>
          <p:nvPr/>
        </p:nvGrpSpPr>
        <p:grpSpPr bwMode="auto">
          <a:xfrm>
            <a:off x="8172450" y="3716338"/>
            <a:ext cx="433388" cy="719137"/>
            <a:chOff x="249" y="2069"/>
            <a:chExt cx="182" cy="453"/>
          </a:xfrm>
        </p:grpSpPr>
        <p:sp>
          <p:nvSpPr>
            <p:cNvPr id="59414" name="Line 22">
              <a:extLst>
                <a:ext uri="{FF2B5EF4-FFF2-40B4-BE49-F238E27FC236}">
                  <a16:creationId xmlns:a16="http://schemas.microsoft.com/office/drawing/2014/main" id="{6DC68ADA-EC89-4F47-9CDF-A047CE421E7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9" y="2069"/>
              <a:ext cx="18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9415" name="Line 23">
              <a:extLst>
                <a:ext uri="{FF2B5EF4-FFF2-40B4-BE49-F238E27FC236}">
                  <a16:creationId xmlns:a16="http://schemas.microsoft.com/office/drawing/2014/main" id="{AE0070A3-5317-422C-BA11-AEB717CD1D5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9" y="2522"/>
              <a:ext cx="18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59416" name="Line 24">
            <a:extLst>
              <a:ext uri="{FF2B5EF4-FFF2-40B4-BE49-F238E27FC236}">
                <a16:creationId xmlns:a16="http://schemas.microsoft.com/office/drawing/2014/main" id="{024FE9EF-6FBF-4A38-BF0A-DC6518C8D98E}"/>
              </a:ext>
            </a:extLst>
          </p:cNvPr>
          <p:cNvSpPr>
            <a:spLocks noChangeShapeType="1"/>
          </p:cNvSpPr>
          <p:nvPr/>
        </p:nvSpPr>
        <p:spPr bwMode="auto">
          <a:xfrm rot="21300000" flipH="1">
            <a:off x="8101013" y="2997200"/>
            <a:ext cx="431800" cy="719138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9417" name="Line 25">
            <a:extLst>
              <a:ext uri="{FF2B5EF4-FFF2-40B4-BE49-F238E27FC236}">
                <a16:creationId xmlns:a16="http://schemas.microsoft.com/office/drawing/2014/main" id="{085B336D-5CB4-4DAE-91E1-9A012C29AA6C}"/>
              </a:ext>
            </a:extLst>
          </p:cNvPr>
          <p:cNvSpPr>
            <a:spLocks noChangeShapeType="1"/>
          </p:cNvSpPr>
          <p:nvPr/>
        </p:nvSpPr>
        <p:spPr bwMode="auto">
          <a:xfrm rot="21300000" flipH="1">
            <a:off x="7596188" y="2997200"/>
            <a:ext cx="431800" cy="719138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9418" name="Line 26">
            <a:extLst>
              <a:ext uri="{FF2B5EF4-FFF2-40B4-BE49-F238E27FC236}">
                <a16:creationId xmlns:a16="http://schemas.microsoft.com/office/drawing/2014/main" id="{38DCF3A8-65DE-4618-9884-93FEF39A211F}"/>
              </a:ext>
            </a:extLst>
          </p:cNvPr>
          <p:cNvSpPr>
            <a:spLocks noChangeShapeType="1"/>
          </p:cNvSpPr>
          <p:nvPr/>
        </p:nvSpPr>
        <p:spPr bwMode="auto">
          <a:xfrm rot="300000">
            <a:off x="8101013" y="4437063"/>
            <a:ext cx="431800" cy="719137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9419" name="Line 27">
            <a:extLst>
              <a:ext uri="{FF2B5EF4-FFF2-40B4-BE49-F238E27FC236}">
                <a16:creationId xmlns:a16="http://schemas.microsoft.com/office/drawing/2014/main" id="{A37EEE98-F481-4C61-9CD5-7F960E9729E9}"/>
              </a:ext>
            </a:extLst>
          </p:cNvPr>
          <p:cNvSpPr>
            <a:spLocks noChangeShapeType="1"/>
          </p:cNvSpPr>
          <p:nvPr/>
        </p:nvSpPr>
        <p:spPr bwMode="auto">
          <a:xfrm rot="300000">
            <a:off x="7596188" y="4437063"/>
            <a:ext cx="431800" cy="719137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59420" name="Group 28">
            <a:extLst>
              <a:ext uri="{FF2B5EF4-FFF2-40B4-BE49-F238E27FC236}">
                <a16:creationId xmlns:a16="http://schemas.microsoft.com/office/drawing/2014/main" id="{6BD3F1DB-6B5E-4CCB-97C0-2E1C6A987B6E}"/>
              </a:ext>
            </a:extLst>
          </p:cNvPr>
          <p:cNvGrpSpPr>
            <a:grpSpLocks/>
          </p:cNvGrpSpPr>
          <p:nvPr/>
        </p:nvGrpSpPr>
        <p:grpSpPr bwMode="auto">
          <a:xfrm>
            <a:off x="5938838" y="3716338"/>
            <a:ext cx="217487" cy="719137"/>
            <a:chOff x="2743" y="2070"/>
            <a:chExt cx="182" cy="453"/>
          </a:xfrm>
        </p:grpSpPr>
        <p:sp>
          <p:nvSpPr>
            <p:cNvPr id="59421" name="Line 29">
              <a:extLst>
                <a:ext uri="{FF2B5EF4-FFF2-40B4-BE49-F238E27FC236}">
                  <a16:creationId xmlns:a16="http://schemas.microsoft.com/office/drawing/2014/main" id="{9E1D3858-565F-49D2-8A71-4ACBDE24077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43" y="2070"/>
              <a:ext cx="18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9422" name="Line 30">
              <a:extLst>
                <a:ext uri="{FF2B5EF4-FFF2-40B4-BE49-F238E27FC236}">
                  <a16:creationId xmlns:a16="http://schemas.microsoft.com/office/drawing/2014/main" id="{700588C7-C80F-4FA7-B3E7-E198A882D98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43" y="2523"/>
              <a:ext cx="18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59423" name="Group 31">
            <a:extLst>
              <a:ext uri="{FF2B5EF4-FFF2-40B4-BE49-F238E27FC236}">
                <a16:creationId xmlns:a16="http://schemas.microsoft.com/office/drawing/2014/main" id="{B60094D9-F677-4926-A53E-9BD58DF63E5E}"/>
              </a:ext>
            </a:extLst>
          </p:cNvPr>
          <p:cNvGrpSpPr>
            <a:grpSpLocks/>
          </p:cNvGrpSpPr>
          <p:nvPr/>
        </p:nvGrpSpPr>
        <p:grpSpPr bwMode="auto">
          <a:xfrm>
            <a:off x="2951163" y="3716338"/>
            <a:ext cx="217487" cy="719137"/>
            <a:chOff x="2743" y="2070"/>
            <a:chExt cx="182" cy="453"/>
          </a:xfrm>
        </p:grpSpPr>
        <p:sp>
          <p:nvSpPr>
            <p:cNvPr id="59424" name="Line 32">
              <a:extLst>
                <a:ext uri="{FF2B5EF4-FFF2-40B4-BE49-F238E27FC236}">
                  <a16:creationId xmlns:a16="http://schemas.microsoft.com/office/drawing/2014/main" id="{D8CD6144-EE56-4D49-9B10-7717312AA82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43" y="2070"/>
              <a:ext cx="18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9425" name="Line 33">
              <a:extLst>
                <a:ext uri="{FF2B5EF4-FFF2-40B4-BE49-F238E27FC236}">
                  <a16:creationId xmlns:a16="http://schemas.microsoft.com/office/drawing/2014/main" id="{F7F6F2E4-3428-40D5-B6BD-A6108A41988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43" y="2523"/>
              <a:ext cx="18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59426" name="Line 34">
            <a:extLst>
              <a:ext uri="{FF2B5EF4-FFF2-40B4-BE49-F238E27FC236}">
                <a16:creationId xmlns:a16="http://schemas.microsoft.com/office/drawing/2014/main" id="{67D09B95-01ED-48E1-8E5F-F57F4633828B}"/>
              </a:ext>
            </a:extLst>
          </p:cNvPr>
          <p:cNvSpPr>
            <a:spLocks noChangeShapeType="1"/>
          </p:cNvSpPr>
          <p:nvPr/>
        </p:nvSpPr>
        <p:spPr bwMode="auto">
          <a:xfrm>
            <a:off x="395288" y="4076700"/>
            <a:ext cx="755650" cy="0"/>
          </a:xfrm>
          <a:prstGeom prst="line">
            <a:avLst/>
          </a:prstGeom>
          <a:noFill/>
          <a:ln w="38100">
            <a:solidFill>
              <a:srgbClr val="00FFFF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9427" name="Line 35">
            <a:extLst>
              <a:ext uri="{FF2B5EF4-FFF2-40B4-BE49-F238E27FC236}">
                <a16:creationId xmlns:a16="http://schemas.microsoft.com/office/drawing/2014/main" id="{39AED0B5-E0D5-4731-86E3-4D7B241D945E}"/>
              </a:ext>
            </a:extLst>
          </p:cNvPr>
          <p:cNvSpPr>
            <a:spLocks noChangeShapeType="1"/>
          </p:cNvSpPr>
          <p:nvPr/>
        </p:nvSpPr>
        <p:spPr bwMode="auto">
          <a:xfrm rot="300000">
            <a:off x="755650" y="2781300"/>
            <a:ext cx="647700" cy="1079500"/>
          </a:xfrm>
          <a:prstGeom prst="line">
            <a:avLst/>
          </a:prstGeom>
          <a:noFill/>
          <a:ln w="38100">
            <a:solidFill>
              <a:srgbClr val="00FFFF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9428" name="Line 36">
            <a:extLst>
              <a:ext uri="{FF2B5EF4-FFF2-40B4-BE49-F238E27FC236}">
                <a16:creationId xmlns:a16="http://schemas.microsoft.com/office/drawing/2014/main" id="{7534B391-EC27-413B-AF30-842F66DA6660}"/>
              </a:ext>
            </a:extLst>
          </p:cNvPr>
          <p:cNvSpPr>
            <a:spLocks noChangeShapeType="1"/>
          </p:cNvSpPr>
          <p:nvPr/>
        </p:nvSpPr>
        <p:spPr bwMode="auto">
          <a:xfrm rot="21300000" flipV="1">
            <a:off x="755650" y="4221163"/>
            <a:ext cx="647700" cy="1079500"/>
          </a:xfrm>
          <a:prstGeom prst="line">
            <a:avLst/>
          </a:prstGeom>
          <a:noFill/>
          <a:ln w="38100">
            <a:solidFill>
              <a:srgbClr val="00FFFF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9429" name="Line 37">
            <a:extLst>
              <a:ext uri="{FF2B5EF4-FFF2-40B4-BE49-F238E27FC236}">
                <a16:creationId xmlns:a16="http://schemas.microsoft.com/office/drawing/2014/main" id="{9E20AC3E-7E2E-40C6-BEA1-C0562639DADB}"/>
              </a:ext>
            </a:extLst>
          </p:cNvPr>
          <p:cNvSpPr>
            <a:spLocks noChangeShapeType="1"/>
          </p:cNvSpPr>
          <p:nvPr/>
        </p:nvSpPr>
        <p:spPr bwMode="auto">
          <a:xfrm>
            <a:off x="7993063" y="4076700"/>
            <a:ext cx="755650" cy="0"/>
          </a:xfrm>
          <a:prstGeom prst="line">
            <a:avLst/>
          </a:prstGeom>
          <a:noFill/>
          <a:ln w="38100">
            <a:solidFill>
              <a:srgbClr val="00FFFF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9430" name="Line 38">
            <a:extLst>
              <a:ext uri="{FF2B5EF4-FFF2-40B4-BE49-F238E27FC236}">
                <a16:creationId xmlns:a16="http://schemas.microsoft.com/office/drawing/2014/main" id="{20C0C5B5-B4D3-4114-8E5A-388906290118}"/>
              </a:ext>
            </a:extLst>
          </p:cNvPr>
          <p:cNvSpPr>
            <a:spLocks noChangeShapeType="1"/>
          </p:cNvSpPr>
          <p:nvPr/>
        </p:nvSpPr>
        <p:spPr bwMode="auto">
          <a:xfrm rot="300000">
            <a:off x="7740650" y="4221163"/>
            <a:ext cx="647700" cy="1079500"/>
          </a:xfrm>
          <a:prstGeom prst="line">
            <a:avLst/>
          </a:prstGeom>
          <a:noFill/>
          <a:ln w="38100">
            <a:solidFill>
              <a:srgbClr val="00FFFF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9431" name="Line 39">
            <a:extLst>
              <a:ext uri="{FF2B5EF4-FFF2-40B4-BE49-F238E27FC236}">
                <a16:creationId xmlns:a16="http://schemas.microsoft.com/office/drawing/2014/main" id="{28C217E0-025D-4AE6-8E2C-0EEFFB0FD6D7}"/>
              </a:ext>
            </a:extLst>
          </p:cNvPr>
          <p:cNvSpPr>
            <a:spLocks noChangeShapeType="1"/>
          </p:cNvSpPr>
          <p:nvPr/>
        </p:nvSpPr>
        <p:spPr bwMode="auto">
          <a:xfrm rot="21300000" flipV="1">
            <a:off x="7740650" y="2781300"/>
            <a:ext cx="647700" cy="1079500"/>
          </a:xfrm>
          <a:prstGeom prst="line">
            <a:avLst/>
          </a:prstGeom>
          <a:noFill/>
          <a:ln w="38100">
            <a:solidFill>
              <a:srgbClr val="00FFFF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9432" name="Text Box 40">
            <a:extLst>
              <a:ext uri="{FF2B5EF4-FFF2-40B4-BE49-F238E27FC236}">
                <a16:creationId xmlns:a16="http://schemas.microsoft.com/office/drawing/2014/main" id="{9D25EF47-012B-410B-9815-B69CDE0535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4475" y="1268413"/>
            <a:ext cx="1284288" cy="155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zh-CN">
                <a:effectLst>
                  <a:outerShdw blurRad="38100" dist="38100" dir="2700000" algn="tl">
                    <a:srgbClr val="000000"/>
                  </a:outerShdw>
                </a:effectLst>
              </a:rPr>
              <a:t>Routes</a:t>
            </a:r>
          </a:p>
          <a:p>
            <a:pPr algn="ctr"/>
            <a:r>
              <a:rPr lang="en-US" altLang="zh-CN">
                <a:effectLst>
                  <a:outerShdw blurRad="38100" dist="38100" dir="2700000" algn="tl">
                    <a:srgbClr val="000000"/>
                  </a:outerShdw>
                </a:effectLst>
              </a:rPr>
              <a:t>received</a:t>
            </a:r>
          </a:p>
          <a:p>
            <a:pPr algn="ctr"/>
            <a:r>
              <a:rPr lang="en-US" altLang="zh-CN">
                <a:effectLst>
                  <a:outerShdw blurRad="38100" dist="38100" dir="2700000" algn="tl">
                    <a:srgbClr val="000000"/>
                  </a:outerShdw>
                </a:effectLst>
              </a:rPr>
              <a:t>From</a:t>
            </a:r>
          </a:p>
          <a:p>
            <a:pPr algn="ctr"/>
            <a:r>
              <a:rPr lang="en-US" altLang="zh-CN">
                <a:effectLst>
                  <a:outerShdw blurRad="38100" dist="38100" dir="2700000" algn="tl">
                    <a:srgbClr val="000000"/>
                  </a:outerShdw>
                </a:effectLst>
              </a:rPr>
              <a:t>peers</a:t>
            </a:r>
          </a:p>
        </p:txBody>
      </p:sp>
      <p:sp>
        <p:nvSpPr>
          <p:cNvPr id="59433" name="Oval 41">
            <a:extLst>
              <a:ext uri="{FF2B5EF4-FFF2-40B4-BE49-F238E27FC236}">
                <a16:creationId xmlns:a16="http://schemas.microsoft.com/office/drawing/2014/main" id="{52E480F1-B199-4AD5-8EEA-D9E8B93279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16463" y="3141663"/>
            <a:ext cx="1223962" cy="1871662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9434" name="Text Box 42">
            <a:extLst>
              <a:ext uri="{FF2B5EF4-FFF2-40B4-BE49-F238E27FC236}">
                <a16:creationId xmlns:a16="http://schemas.microsoft.com/office/drawing/2014/main" id="{A2E2AF99-792D-472D-8D79-3338D516D9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03350" y="1520825"/>
            <a:ext cx="1924050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zh-CN">
                <a:effectLst>
                  <a:outerShdw blurRad="38100" dist="38100" dir="2700000" algn="tl">
                    <a:srgbClr val="000000"/>
                  </a:outerShdw>
                </a:effectLst>
              </a:rPr>
              <a:t>Filtering</a:t>
            </a:r>
          </a:p>
          <a:p>
            <a:pPr algn="ctr"/>
            <a:r>
              <a:rPr lang="en-US" altLang="zh-CN">
                <a:effectLst>
                  <a:outerShdw blurRad="38100" dist="38100" dir="2700000" algn="tl">
                    <a:srgbClr val="000000"/>
                  </a:outerShdw>
                </a:effectLst>
              </a:rPr>
              <a:t>Attribute</a:t>
            </a:r>
          </a:p>
          <a:p>
            <a:pPr algn="ctr"/>
            <a:r>
              <a:rPr lang="en-US" altLang="zh-CN">
                <a:effectLst>
                  <a:outerShdw blurRad="38100" dist="38100" dir="2700000" algn="tl">
                    <a:srgbClr val="000000"/>
                  </a:outerShdw>
                </a:effectLst>
              </a:rPr>
              <a:t>manipulation</a:t>
            </a:r>
          </a:p>
        </p:txBody>
      </p:sp>
      <p:sp>
        <p:nvSpPr>
          <p:cNvPr id="59435" name="Text Box 43">
            <a:extLst>
              <a:ext uri="{FF2B5EF4-FFF2-40B4-BE49-F238E27FC236}">
                <a16:creationId xmlns:a16="http://schemas.microsoft.com/office/drawing/2014/main" id="{7553EB5D-1B65-4B29-B123-07CDE1A164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44838" y="1520825"/>
            <a:ext cx="1385887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zh-CN">
                <a:effectLst>
                  <a:outerShdw blurRad="38100" dist="38100" dir="2700000" algn="tl">
                    <a:srgbClr val="000000"/>
                  </a:outerShdw>
                </a:effectLst>
              </a:rPr>
              <a:t>Choosing</a:t>
            </a:r>
          </a:p>
          <a:p>
            <a:pPr algn="ctr"/>
            <a:r>
              <a:rPr lang="en-US" altLang="zh-CN">
                <a:effectLst>
                  <a:outerShdw blurRad="38100" dist="38100" dir="2700000" algn="tl">
                    <a:srgbClr val="000000"/>
                  </a:outerShdw>
                </a:effectLst>
              </a:rPr>
              <a:t>the best</a:t>
            </a:r>
          </a:p>
          <a:p>
            <a:pPr algn="ctr"/>
            <a:r>
              <a:rPr lang="en-US" altLang="zh-CN">
                <a:effectLst>
                  <a:outerShdw blurRad="38100" dist="38100" dir="2700000" algn="tl">
                    <a:srgbClr val="000000"/>
                  </a:outerShdw>
                </a:effectLst>
              </a:rPr>
              <a:t>route</a:t>
            </a:r>
          </a:p>
        </p:txBody>
      </p:sp>
      <p:sp>
        <p:nvSpPr>
          <p:cNvPr id="59436" name="Text Box 44">
            <a:extLst>
              <a:ext uri="{FF2B5EF4-FFF2-40B4-BE49-F238E27FC236}">
                <a16:creationId xmlns:a16="http://schemas.microsoft.com/office/drawing/2014/main" id="{CCB41082-16D9-4142-95BF-6C7851A8A0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18425" y="1520825"/>
            <a:ext cx="1246188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zh-CN">
                <a:effectLst>
                  <a:outerShdw blurRad="38100" dist="38100" dir="2700000" algn="tl">
                    <a:srgbClr val="000000"/>
                  </a:outerShdw>
                </a:effectLst>
              </a:rPr>
              <a:t>Routes</a:t>
            </a:r>
          </a:p>
          <a:p>
            <a:pPr algn="ctr"/>
            <a:r>
              <a:rPr lang="en-US" altLang="zh-CN">
                <a:effectLst>
                  <a:outerShdw blurRad="38100" dist="38100" dir="2700000" algn="tl">
                    <a:srgbClr val="000000"/>
                  </a:outerShdw>
                </a:effectLst>
              </a:rPr>
              <a:t>sent</a:t>
            </a:r>
          </a:p>
          <a:p>
            <a:pPr algn="ctr"/>
            <a:r>
              <a:rPr lang="en-US" altLang="zh-CN">
                <a:effectLst>
                  <a:outerShdw blurRad="38100" dist="38100" dir="2700000" algn="tl">
                    <a:srgbClr val="000000"/>
                  </a:outerShdw>
                </a:effectLst>
              </a:rPr>
              <a:t>to peers</a:t>
            </a:r>
          </a:p>
        </p:txBody>
      </p:sp>
      <p:sp>
        <p:nvSpPr>
          <p:cNvPr id="59438" name="Text Box 46">
            <a:extLst>
              <a:ext uri="{FF2B5EF4-FFF2-40B4-BE49-F238E27FC236}">
                <a16:creationId xmlns:a16="http://schemas.microsoft.com/office/drawing/2014/main" id="{42DC6097-C97A-4153-92B9-ECE1F176C3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87725" y="5516563"/>
            <a:ext cx="896938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zh-CN">
                <a:effectLst>
                  <a:outerShdw blurRad="38100" dist="38100" dir="2700000" algn="tl">
                    <a:srgbClr val="000000"/>
                  </a:outerShdw>
                </a:effectLst>
              </a:rPr>
              <a:t>BGP</a:t>
            </a:r>
          </a:p>
          <a:p>
            <a:pPr algn="ctr"/>
            <a:r>
              <a:rPr lang="en-US" altLang="zh-CN">
                <a:effectLst>
                  <a:outerShdw blurRad="38100" dist="38100" dir="2700000" algn="tl">
                    <a:srgbClr val="000000"/>
                  </a:outerShdw>
                </a:effectLst>
              </a:rPr>
              <a:t>Table</a:t>
            </a:r>
          </a:p>
        </p:txBody>
      </p:sp>
      <p:cxnSp>
        <p:nvCxnSpPr>
          <p:cNvPr id="59439" name="AutoShape 47">
            <a:extLst>
              <a:ext uri="{FF2B5EF4-FFF2-40B4-BE49-F238E27FC236}">
                <a16:creationId xmlns:a16="http://schemas.microsoft.com/office/drawing/2014/main" id="{038223CF-20E9-4BF9-BFE0-062FDAFBBD97}"/>
              </a:ext>
            </a:extLst>
          </p:cNvPr>
          <p:cNvCxnSpPr>
            <a:cxnSpLocks noChangeShapeType="1"/>
            <a:stCxn id="59438" idx="0"/>
            <a:endCxn id="59396" idx="2"/>
          </p:cNvCxnSpPr>
          <p:nvPr/>
        </p:nvCxnSpPr>
        <p:spPr bwMode="auto">
          <a:xfrm flipV="1">
            <a:off x="3836988" y="5032375"/>
            <a:ext cx="14287" cy="484188"/>
          </a:xfrm>
          <a:prstGeom prst="straightConnector1">
            <a:avLst/>
          </a:prstGeom>
          <a:noFill/>
          <a:ln w="38100">
            <a:solidFill>
              <a:srgbClr val="FF99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9440" name="Text Box 48">
            <a:extLst>
              <a:ext uri="{FF2B5EF4-FFF2-40B4-BE49-F238E27FC236}">
                <a16:creationId xmlns:a16="http://schemas.microsoft.com/office/drawing/2014/main" id="{61D853EC-7702-4C70-B3FF-5EEC509707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0" y="5516563"/>
            <a:ext cx="154305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zh-CN">
                <a:effectLst>
                  <a:outerShdw blurRad="38100" dist="38100" dir="2700000" algn="tl">
                    <a:srgbClr val="000000"/>
                  </a:outerShdw>
                </a:effectLst>
              </a:rPr>
              <a:t>IP Routing</a:t>
            </a:r>
          </a:p>
          <a:p>
            <a:pPr algn="ctr"/>
            <a:r>
              <a:rPr lang="en-US" altLang="zh-CN">
                <a:effectLst>
                  <a:outerShdw blurRad="38100" dist="38100" dir="2700000" algn="tl">
                    <a:srgbClr val="000000"/>
                  </a:outerShdw>
                </a:effectLst>
              </a:rPr>
              <a:t>Table</a:t>
            </a:r>
          </a:p>
        </p:txBody>
      </p:sp>
      <p:cxnSp>
        <p:nvCxnSpPr>
          <p:cNvPr id="59441" name="AutoShape 49">
            <a:extLst>
              <a:ext uri="{FF2B5EF4-FFF2-40B4-BE49-F238E27FC236}">
                <a16:creationId xmlns:a16="http://schemas.microsoft.com/office/drawing/2014/main" id="{B8B62E54-48BB-4FE9-9920-F3A04F84EBF3}"/>
              </a:ext>
            </a:extLst>
          </p:cNvPr>
          <p:cNvCxnSpPr>
            <a:cxnSpLocks noChangeShapeType="1"/>
            <a:stCxn id="59440" idx="0"/>
            <a:endCxn id="59433" idx="4"/>
          </p:cNvCxnSpPr>
          <p:nvPr/>
        </p:nvCxnSpPr>
        <p:spPr bwMode="auto">
          <a:xfrm flipH="1" flipV="1">
            <a:off x="5329238" y="5032375"/>
            <a:ext cx="14287" cy="484188"/>
          </a:xfrm>
          <a:prstGeom prst="straightConnector1">
            <a:avLst/>
          </a:prstGeom>
          <a:noFill/>
          <a:ln w="38100">
            <a:solidFill>
              <a:srgbClr val="FF99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9442" name="Text Box 50">
            <a:extLst>
              <a:ext uri="{FF2B5EF4-FFF2-40B4-BE49-F238E27FC236}">
                <a16:creationId xmlns:a16="http://schemas.microsoft.com/office/drawing/2014/main" id="{EADBE4D2-8305-47F6-A1C7-CB5B6E2BF0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24525" y="1520825"/>
            <a:ext cx="1924050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zh-CN">
                <a:effectLst>
                  <a:outerShdw blurRad="38100" dist="38100" dir="2700000" algn="tl">
                    <a:srgbClr val="000000"/>
                  </a:outerShdw>
                </a:effectLst>
              </a:rPr>
              <a:t>Filtering</a:t>
            </a:r>
          </a:p>
          <a:p>
            <a:pPr algn="ctr"/>
            <a:r>
              <a:rPr lang="en-US" altLang="zh-CN">
                <a:effectLst>
                  <a:outerShdw blurRad="38100" dist="38100" dir="2700000" algn="tl">
                    <a:srgbClr val="000000"/>
                  </a:outerShdw>
                </a:effectLst>
              </a:rPr>
              <a:t>Attribute</a:t>
            </a:r>
          </a:p>
          <a:p>
            <a:pPr algn="ctr"/>
            <a:r>
              <a:rPr lang="en-US" altLang="zh-CN">
                <a:effectLst>
                  <a:outerShdw blurRad="38100" dist="38100" dir="2700000" algn="tl">
                    <a:srgbClr val="000000"/>
                  </a:outerShdw>
                </a:effectLst>
              </a:rPr>
              <a:t>manipulation</a:t>
            </a: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EA3C310D-ED3E-4827-B35E-3F7BB2F89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42B3A-01CF-43A5-AB4C-A2528790E3DC}" type="slidenum">
              <a:rPr lang="en-US" altLang="zh-CN"/>
              <a:pPr/>
              <a:t>119</a:t>
            </a:fld>
            <a:endParaRPr lang="en-US" altLang="zh-CN"/>
          </a:p>
        </p:txBody>
      </p:sp>
      <p:sp>
        <p:nvSpPr>
          <p:cNvPr id="60418" name="Rectangle 2">
            <a:extLst>
              <a:ext uri="{FF2B5EF4-FFF2-40B4-BE49-F238E27FC236}">
                <a16:creationId xmlns:a16="http://schemas.microsoft.com/office/drawing/2014/main" id="{2A5B0ED0-ACFF-4F2B-A7CE-1C5F32DA399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11.8  Summary</a:t>
            </a:r>
          </a:p>
        </p:txBody>
      </p:sp>
      <p:sp>
        <p:nvSpPr>
          <p:cNvPr id="60419" name="Rectangle 3">
            <a:extLst>
              <a:ext uri="{FF2B5EF4-FFF2-40B4-BE49-F238E27FC236}">
                <a16:creationId xmlns:a16="http://schemas.microsoft.com/office/drawing/2014/main" id="{22093C3C-0170-4641-AFD7-EECA8CFE724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路由</a:t>
            </a:r>
          </a:p>
          <a:p>
            <a:pPr lvl="1"/>
            <a:r>
              <a:rPr lang="zh-CN" altLang="en-US"/>
              <a:t>静态 </a:t>
            </a:r>
            <a:r>
              <a:rPr lang="en-US" altLang="zh-CN"/>
              <a:t>vs. </a:t>
            </a:r>
            <a:r>
              <a:rPr lang="zh-CN" altLang="en-US"/>
              <a:t>动态</a:t>
            </a:r>
          </a:p>
          <a:p>
            <a:r>
              <a:rPr lang="zh-CN" altLang="en-US"/>
              <a:t>路由协议</a:t>
            </a:r>
          </a:p>
          <a:p>
            <a:pPr lvl="1"/>
            <a:r>
              <a:rPr lang="zh-CN" altLang="en-US"/>
              <a:t>类型</a:t>
            </a:r>
          </a:p>
          <a:p>
            <a:pPr marL="1177925" lvl="2" indent="-263525"/>
            <a:r>
              <a:rPr lang="en-US" altLang="zh-CN" sz="2800"/>
              <a:t>IGP</a:t>
            </a:r>
            <a:r>
              <a:rPr lang="zh-CN" altLang="en-US" sz="2800"/>
              <a:t>：</a:t>
            </a:r>
            <a:r>
              <a:rPr lang="en-US" altLang="zh-CN" sz="2800"/>
              <a:t>RIP</a:t>
            </a:r>
            <a:r>
              <a:rPr lang="zh-CN" altLang="en-US" sz="2800"/>
              <a:t>、 </a:t>
            </a:r>
            <a:r>
              <a:rPr lang="en-US" altLang="zh-CN" sz="2800"/>
              <a:t>OSPF</a:t>
            </a:r>
          </a:p>
          <a:p>
            <a:pPr marL="1177925" lvl="2" indent="-263525"/>
            <a:r>
              <a:rPr lang="en-US" altLang="zh-CN" sz="2800"/>
              <a:t>EGP</a:t>
            </a:r>
            <a:r>
              <a:rPr lang="zh-CN" altLang="en-US" sz="2800"/>
              <a:t>：</a:t>
            </a:r>
            <a:r>
              <a:rPr lang="en-US" altLang="zh-CN" sz="2800"/>
              <a:t>BGP-4</a:t>
            </a:r>
          </a:p>
          <a:p>
            <a:pPr lvl="1"/>
            <a:r>
              <a:rPr lang="zh-CN" altLang="en-US"/>
              <a:t>操作</a:t>
            </a:r>
          </a:p>
          <a:p>
            <a:pPr marL="1177925" lvl="2" indent="-263525"/>
            <a:r>
              <a:rPr lang="zh-CN" altLang="en-US" sz="2800"/>
              <a:t>路由信息交换：</a:t>
            </a:r>
            <a:r>
              <a:rPr lang="en-US" altLang="zh-CN" sz="2800"/>
              <a:t>what</a:t>
            </a:r>
            <a:r>
              <a:rPr lang="zh-CN" altLang="en-US" sz="2800"/>
              <a:t>、 </a:t>
            </a:r>
            <a:r>
              <a:rPr lang="en-US" altLang="zh-CN" sz="2800"/>
              <a:t>when</a:t>
            </a:r>
            <a:r>
              <a:rPr lang="zh-CN" altLang="en-US" sz="2800"/>
              <a:t>、</a:t>
            </a:r>
            <a:r>
              <a:rPr lang="en-US" altLang="zh-CN" sz="2800"/>
              <a:t>where</a:t>
            </a:r>
          </a:p>
          <a:p>
            <a:pPr marL="1177925" lvl="2" indent="-263525"/>
            <a:r>
              <a:rPr lang="zh-CN" altLang="en-US" sz="2800"/>
              <a:t>路由计算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36A3C1-DD40-47A5-AD18-7AE4FC3BDF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9818195-3E1B-446F-B2D9-0B14519779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45C9208-61EF-4155-9A70-E6F275324C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zh-CN" altLang="en-US"/>
              <a:t>yn@uestc.edu.cn</a:t>
            </a:r>
            <a:endParaRPr lang="en-US" altLang="zh-CN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669627F-9B4D-4D5B-AC85-3EEAF6E73F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B2022-C196-41C9-831A-BDF9F024A3F3}" type="slidenum">
              <a:rPr lang="en-US" altLang="zh-CN" smtClean="0"/>
              <a:pPr/>
              <a:t>12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255009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CDE54430-CA84-444F-8C3F-BBD6FC68EC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04862-2FDC-4D38-92F8-29C636A8D18C}" type="slidenum">
              <a:rPr lang="en-US" altLang="zh-CN"/>
              <a:pPr/>
              <a:t>13</a:t>
            </a:fld>
            <a:endParaRPr lang="en-US" altLang="zh-CN"/>
          </a:p>
        </p:txBody>
      </p:sp>
      <p:sp>
        <p:nvSpPr>
          <p:cNvPr id="29698" name="Rectangle 2">
            <a:extLst>
              <a:ext uri="{FF2B5EF4-FFF2-40B4-BE49-F238E27FC236}">
                <a16:creationId xmlns:a16="http://schemas.microsoft.com/office/drawing/2014/main" id="{87795296-C6F2-44EE-A0DA-A01AF35A110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(2)Triggered Update</a:t>
            </a:r>
          </a:p>
        </p:txBody>
      </p:sp>
      <p:sp>
        <p:nvSpPr>
          <p:cNvPr id="29699" name="Rectangle 3">
            <a:extLst>
              <a:ext uri="{FF2B5EF4-FFF2-40B4-BE49-F238E27FC236}">
                <a16:creationId xmlns:a16="http://schemas.microsoft.com/office/drawing/2014/main" id="{50693BDD-F18C-4D35-BE7D-D1EDB773A49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zh-CN"/>
              <a:t>An attempt to speed up the convergence</a:t>
            </a:r>
          </a:p>
          <a:p>
            <a:pPr lvl="1">
              <a:lnSpc>
                <a:spcPct val="90000"/>
              </a:lnSpc>
            </a:pPr>
            <a:r>
              <a:rPr lang="en-US" altLang="zh-CN"/>
              <a:t>If there are no changes on the network</a:t>
            </a:r>
          </a:p>
          <a:p>
            <a:pPr lvl="2">
              <a:lnSpc>
                <a:spcPct val="90000"/>
              </a:lnSpc>
            </a:pPr>
            <a:r>
              <a:rPr lang="en-US" altLang="zh-CN"/>
              <a:t>To send update messages at usual 30-s intervals</a:t>
            </a:r>
          </a:p>
          <a:p>
            <a:pPr lvl="1">
              <a:lnSpc>
                <a:spcPct val="90000"/>
              </a:lnSpc>
            </a:pPr>
            <a:r>
              <a:rPr lang="en-US" altLang="zh-CN"/>
              <a:t>If there is a change</a:t>
            </a:r>
          </a:p>
          <a:p>
            <a:pPr lvl="2">
              <a:lnSpc>
                <a:spcPct val="90000"/>
              </a:lnSpc>
            </a:pPr>
            <a:r>
              <a:rPr lang="en-US" altLang="zh-CN"/>
              <a:t>To send update messages almost immediately</a:t>
            </a:r>
          </a:p>
          <a:p>
            <a:pPr>
              <a:lnSpc>
                <a:spcPct val="90000"/>
              </a:lnSpc>
            </a:pPr>
            <a:r>
              <a:rPr lang="en-US" altLang="zh-CN"/>
              <a:t>Special handling in </a:t>
            </a:r>
            <a:r>
              <a:rPr lang="en-US" altLang="zh-CN">
                <a:solidFill>
                  <a:srgbClr val="00FFFF"/>
                </a:solidFill>
              </a:rPr>
              <a:t>RIP</a:t>
            </a:r>
          </a:p>
          <a:p>
            <a:pPr lvl="1">
              <a:lnSpc>
                <a:spcPct val="90000"/>
              </a:lnSpc>
            </a:pPr>
            <a:r>
              <a:rPr lang="en-US" altLang="zh-CN"/>
              <a:t>To limit the frequency of triggered updates</a:t>
            </a:r>
          </a:p>
          <a:p>
            <a:pPr lvl="2">
              <a:lnSpc>
                <a:spcPct val="90000"/>
              </a:lnSpc>
            </a:pPr>
            <a:r>
              <a:rPr lang="en-US" altLang="zh-CN"/>
              <a:t>Set a timer for a random time between 1 and 5 s</a:t>
            </a:r>
          </a:p>
          <a:p>
            <a:pPr lvl="2">
              <a:lnSpc>
                <a:spcPct val="90000"/>
              </a:lnSpc>
            </a:pPr>
            <a:r>
              <a:rPr lang="en-US" altLang="zh-CN"/>
              <a:t>A single update is triggered when the timer expires</a:t>
            </a:r>
          </a:p>
          <a:p>
            <a:pPr lvl="1">
              <a:lnSpc>
                <a:spcPct val="90000"/>
              </a:lnSpc>
            </a:pPr>
            <a:r>
              <a:rPr lang="en-US" altLang="zh-CN"/>
              <a:t>To limit the routes included in triggered updates</a:t>
            </a:r>
          </a:p>
          <a:p>
            <a:pPr lvl="2">
              <a:lnSpc>
                <a:spcPct val="90000"/>
              </a:lnSpc>
            </a:pPr>
            <a:r>
              <a:rPr lang="en-US" altLang="zh-CN"/>
              <a:t>At least those changed routes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灯片编号占位符 5">
            <a:extLst>
              <a:ext uri="{FF2B5EF4-FFF2-40B4-BE49-F238E27FC236}">
                <a16:creationId xmlns:a16="http://schemas.microsoft.com/office/drawing/2014/main" id="{2BAA4688-C36D-4060-9605-79521E8F1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104DA1-205F-4FB4-A27E-49831B03C44A}" type="slidenum">
              <a:rPr lang="en-US" altLang="zh-CN"/>
              <a:pPr/>
              <a:t>14</a:t>
            </a:fld>
            <a:endParaRPr lang="en-US" altLang="zh-CN"/>
          </a:p>
        </p:txBody>
      </p:sp>
      <p:sp>
        <p:nvSpPr>
          <p:cNvPr id="30722" name="Rectangle 2">
            <a:extLst>
              <a:ext uri="{FF2B5EF4-FFF2-40B4-BE49-F238E27FC236}">
                <a16:creationId xmlns:a16="http://schemas.microsoft.com/office/drawing/2014/main" id="{B5525F86-95D5-43CA-A5FC-3869832B344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(3)Split Horizons</a:t>
            </a:r>
          </a:p>
        </p:txBody>
      </p:sp>
      <p:grpSp>
        <p:nvGrpSpPr>
          <p:cNvPr id="30723" name="Group 3">
            <a:extLst>
              <a:ext uri="{FF2B5EF4-FFF2-40B4-BE49-F238E27FC236}">
                <a16:creationId xmlns:a16="http://schemas.microsoft.com/office/drawing/2014/main" id="{74779C06-43F9-41E2-BA2D-ABA1DF276091}"/>
              </a:ext>
            </a:extLst>
          </p:cNvPr>
          <p:cNvGrpSpPr>
            <a:grpSpLocks/>
          </p:cNvGrpSpPr>
          <p:nvPr/>
        </p:nvGrpSpPr>
        <p:grpSpPr bwMode="auto">
          <a:xfrm>
            <a:off x="827088" y="3302000"/>
            <a:ext cx="1439862" cy="642938"/>
            <a:chOff x="1247" y="1207"/>
            <a:chExt cx="907" cy="405"/>
          </a:xfrm>
        </p:grpSpPr>
        <p:sp>
          <p:nvSpPr>
            <p:cNvPr id="30724" name="Oval 4">
              <a:extLst>
                <a:ext uri="{FF2B5EF4-FFF2-40B4-BE49-F238E27FC236}">
                  <a16:creationId xmlns:a16="http://schemas.microsoft.com/office/drawing/2014/main" id="{922445C4-E050-4322-9FFD-1F0CB7424F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7" y="1207"/>
              <a:ext cx="907" cy="40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  <a:extLst>
              <a:ext uri="{91240B29-F687-4F45-9708-019B960494DF}">
                <a14:hiddenLine xmlns:a14="http://schemas.microsoft.com/office/drawing/2010/main" w="19050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30725" name="Text Box 5">
              <a:extLst>
                <a:ext uri="{FF2B5EF4-FFF2-40B4-BE49-F238E27FC236}">
                  <a16:creationId xmlns:a16="http://schemas.microsoft.com/office/drawing/2014/main" id="{C62C35B0-B15C-4C09-996E-7F67A3C1238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93" y="1285"/>
              <a:ext cx="80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 i="1">
                  <a:solidFill>
                    <a:srgbClr val="FFFF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ea typeface="宋体" panose="02010600030101010101" pitchFamily="2" charset="-122"/>
                </a:rPr>
                <a:t>Net 1</a:t>
              </a:r>
            </a:p>
          </p:txBody>
        </p:sp>
      </p:grpSp>
      <p:pic>
        <p:nvPicPr>
          <p:cNvPr id="30726" name="Picture 6">
            <a:extLst>
              <a:ext uri="{FF2B5EF4-FFF2-40B4-BE49-F238E27FC236}">
                <a16:creationId xmlns:a16="http://schemas.microsoft.com/office/drawing/2014/main" id="{D02DDF84-03A5-420B-A13D-CC77E59D5EDE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775" y="3424238"/>
            <a:ext cx="647700" cy="388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30727" name="Group 7">
            <a:extLst>
              <a:ext uri="{FF2B5EF4-FFF2-40B4-BE49-F238E27FC236}">
                <a16:creationId xmlns:a16="http://schemas.microsoft.com/office/drawing/2014/main" id="{496CCBAD-2FBB-4E49-9095-ED744CD521AC}"/>
              </a:ext>
            </a:extLst>
          </p:cNvPr>
          <p:cNvGrpSpPr>
            <a:grpSpLocks/>
          </p:cNvGrpSpPr>
          <p:nvPr/>
        </p:nvGrpSpPr>
        <p:grpSpPr bwMode="auto">
          <a:xfrm>
            <a:off x="3924300" y="3292475"/>
            <a:ext cx="1439863" cy="642938"/>
            <a:chOff x="1247" y="1207"/>
            <a:chExt cx="907" cy="405"/>
          </a:xfrm>
        </p:grpSpPr>
        <p:sp>
          <p:nvSpPr>
            <p:cNvPr id="30728" name="Oval 8">
              <a:extLst>
                <a:ext uri="{FF2B5EF4-FFF2-40B4-BE49-F238E27FC236}">
                  <a16:creationId xmlns:a16="http://schemas.microsoft.com/office/drawing/2014/main" id="{202D1256-8EBF-477A-805C-AA495CCBF3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7" y="1207"/>
              <a:ext cx="907" cy="40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  <a:extLst>
              <a:ext uri="{91240B29-F687-4F45-9708-019B960494DF}">
                <a14:hiddenLine xmlns:a14="http://schemas.microsoft.com/office/drawing/2010/main" w="19050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30729" name="Text Box 9">
              <a:extLst>
                <a:ext uri="{FF2B5EF4-FFF2-40B4-BE49-F238E27FC236}">
                  <a16:creationId xmlns:a16="http://schemas.microsoft.com/office/drawing/2014/main" id="{01474BBE-69AB-488B-82FA-35457A15383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93" y="1285"/>
              <a:ext cx="80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 i="1">
                  <a:solidFill>
                    <a:srgbClr val="FFFF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ea typeface="宋体" panose="02010600030101010101" pitchFamily="2" charset="-122"/>
                </a:rPr>
                <a:t>Net 2</a:t>
              </a:r>
            </a:p>
          </p:txBody>
        </p:sp>
      </p:grpSp>
      <p:grpSp>
        <p:nvGrpSpPr>
          <p:cNvPr id="30730" name="Group 10">
            <a:extLst>
              <a:ext uri="{FF2B5EF4-FFF2-40B4-BE49-F238E27FC236}">
                <a16:creationId xmlns:a16="http://schemas.microsoft.com/office/drawing/2014/main" id="{E447D29B-7A0E-438D-9198-F2E832C2B53B}"/>
              </a:ext>
            </a:extLst>
          </p:cNvPr>
          <p:cNvGrpSpPr>
            <a:grpSpLocks/>
          </p:cNvGrpSpPr>
          <p:nvPr/>
        </p:nvGrpSpPr>
        <p:grpSpPr bwMode="auto">
          <a:xfrm>
            <a:off x="7019925" y="3281363"/>
            <a:ext cx="1439863" cy="642937"/>
            <a:chOff x="1247" y="1207"/>
            <a:chExt cx="907" cy="405"/>
          </a:xfrm>
        </p:grpSpPr>
        <p:sp>
          <p:nvSpPr>
            <p:cNvPr id="30731" name="Oval 11">
              <a:extLst>
                <a:ext uri="{FF2B5EF4-FFF2-40B4-BE49-F238E27FC236}">
                  <a16:creationId xmlns:a16="http://schemas.microsoft.com/office/drawing/2014/main" id="{63C7783A-59EB-41F4-8B34-E379654462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7" y="1207"/>
              <a:ext cx="907" cy="40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  <a:extLst>
              <a:ext uri="{91240B29-F687-4F45-9708-019B960494DF}">
                <a14:hiddenLine xmlns:a14="http://schemas.microsoft.com/office/drawing/2010/main" w="19050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30732" name="Text Box 12">
              <a:extLst>
                <a:ext uri="{FF2B5EF4-FFF2-40B4-BE49-F238E27FC236}">
                  <a16:creationId xmlns:a16="http://schemas.microsoft.com/office/drawing/2014/main" id="{105591EB-A3F5-4E08-9756-E4E6DE3646D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93" y="1285"/>
              <a:ext cx="80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 i="1">
                  <a:solidFill>
                    <a:srgbClr val="FFFF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ea typeface="宋体" panose="02010600030101010101" pitchFamily="2" charset="-122"/>
                </a:rPr>
                <a:t>Net 3</a:t>
              </a:r>
            </a:p>
          </p:txBody>
        </p:sp>
      </p:grpSp>
      <p:pic>
        <p:nvPicPr>
          <p:cNvPr id="30733" name="Picture 13">
            <a:extLst>
              <a:ext uri="{FF2B5EF4-FFF2-40B4-BE49-F238E27FC236}">
                <a16:creationId xmlns:a16="http://schemas.microsoft.com/office/drawing/2014/main" id="{E09E5FBF-2116-4BB5-B694-BFE48F5314C3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4863" y="3414713"/>
            <a:ext cx="647700" cy="388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0734" name="AutoShape 14">
            <a:extLst>
              <a:ext uri="{FF2B5EF4-FFF2-40B4-BE49-F238E27FC236}">
                <a16:creationId xmlns:a16="http://schemas.microsoft.com/office/drawing/2014/main" id="{CA1A866A-DDAF-4D4F-99A2-417AE0B415C1}"/>
              </a:ext>
            </a:extLst>
          </p:cNvPr>
          <p:cNvCxnSpPr>
            <a:cxnSpLocks noChangeShapeType="1"/>
            <a:stCxn id="30724" idx="6"/>
            <a:endCxn id="30726" idx="1"/>
          </p:cNvCxnSpPr>
          <p:nvPr/>
        </p:nvCxnSpPr>
        <p:spPr bwMode="auto">
          <a:xfrm flipV="1">
            <a:off x="2266950" y="3619500"/>
            <a:ext cx="504825" cy="4763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735" name="AutoShape 15">
            <a:extLst>
              <a:ext uri="{FF2B5EF4-FFF2-40B4-BE49-F238E27FC236}">
                <a16:creationId xmlns:a16="http://schemas.microsoft.com/office/drawing/2014/main" id="{C1A0EDF7-0960-485C-BB18-D0E73A8026BD}"/>
              </a:ext>
            </a:extLst>
          </p:cNvPr>
          <p:cNvCxnSpPr>
            <a:cxnSpLocks noChangeShapeType="1"/>
            <a:stCxn id="30726" idx="3"/>
            <a:endCxn id="30728" idx="2"/>
          </p:cNvCxnSpPr>
          <p:nvPr/>
        </p:nvCxnSpPr>
        <p:spPr bwMode="auto">
          <a:xfrm flipV="1">
            <a:off x="3419475" y="3614738"/>
            <a:ext cx="504825" cy="4762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736" name="AutoShape 16">
            <a:extLst>
              <a:ext uri="{FF2B5EF4-FFF2-40B4-BE49-F238E27FC236}">
                <a16:creationId xmlns:a16="http://schemas.microsoft.com/office/drawing/2014/main" id="{935A4454-ED72-46A3-B0CE-59D837A25D7A}"/>
              </a:ext>
            </a:extLst>
          </p:cNvPr>
          <p:cNvCxnSpPr>
            <a:cxnSpLocks noChangeShapeType="1"/>
            <a:stCxn id="30728" idx="6"/>
            <a:endCxn id="30733" idx="1"/>
          </p:cNvCxnSpPr>
          <p:nvPr/>
        </p:nvCxnSpPr>
        <p:spPr bwMode="auto">
          <a:xfrm flipV="1">
            <a:off x="5364163" y="3609975"/>
            <a:ext cx="520700" cy="4763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737" name="AutoShape 17">
            <a:extLst>
              <a:ext uri="{FF2B5EF4-FFF2-40B4-BE49-F238E27FC236}">
                <a16:creationId xmlns:a16="http://schemas.microsoft.com/office/drawing/2014/main" id="{505CD2A7-6CD0-4EF2-A191-55D889AF79C3}"/>
              </a:ext>
            </a:extLst>
          </p:cNvPr>
          <p:cNvCxnSpPr>
            <a:cxnSpLocks noChangeShapeType="1"/>
            <a:stCxn id="30733" idx="3"/>
            <a:endCxn id="30731" idx="2"/>
          </p:cNvCxnSpPr>
          <p:nvPr/>
        </p:nvCxnSpPr>
        <p:spPr bwMode="auto">
          <a:xfrm flipV="1">
            <a:off x="6532563" y="3603625"/>
            <a:ext cx="487362" cy="635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0738" name="Text Box 18">
            <a:extLst>
              <a:ext uri="{FF2B5EF4-FFF2-40B4-BE49-F238E27FC236}">
                <a16:creationId xmlns:a16="http://schemas.microsoft.com/office/drawing/2014/main" id="{72B600A9-A0C8-4B5A-8FC4-7CA0A6FB6D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43213" y="3727450"/>
            <a:ext cx="43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i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panose="02010600030101010101" pitchFamily="2" charset="-122"/>
              </a:rPr>
              <a:t>A</a:t>
            </a:r>
          </a:p>
        </p:txBody>
      </p:sp>
      <p:sp>
        <p:nvSpPr>
          <p:cNvPr id="30739" name="Text Box 19">
            <a:extLst>
              <a:ext uri="{FF2B5EF4-FFF2-40B4-BE49-F238E27FC236}">
                <a16:creationId xmlns:a16="http://schemas.microsoft.com/office/drawing/2014/main" id="{595F7173-2926-4DD0-BEC8-87B89B1971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89638" y="3006725"/>
            <a:ext cx="43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i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panose="02010600030101010101" pitchFamily="2" charset="-122"/>
              </a:rPr>
              <a:t>B</a:t>
            </a:r>
          </a:p>
        </p:txBody>
      </p:sp>
      <p:sp>
        <p:nvSpPr>
          <p:cNvPr id="30740" name="Text Box 20">
            <a:extLst>
              <a:ext uri="{FF2B5EF4-FFF2-40B4-BE49-F238E27FC236}">
                <a16:creationId xmlns:a16="http://schemas.microsoft.com/office/drawing/2014/main" id="{80D85276-422A-4A39-A661-3BBC66A9AC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17663" y="2259013"/>
            <a:ext cx="1296987" cy="476250"/>
          </a:xfrm>
          <a:prstGeom prst="rect">
            <a:avLst/>
          </a:prstGeom>
          <a:solidFill>
            <a:srgbClr val="000080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>
                <a:effectLst>
                  <a:outerShdw blurRad="38100" dist="38100" dir="2700000" algn="tl">
                    <a:srgbClr val="000000"/>
                  </a:outerShdw>
                </a:effectLst>
                <a:ea typeface="宋体" panose="02010600030101010101" pitchFamily="2" charset="-122"/>
              </a:rPr>
              <a:t>Net2	1</a:t>
            </a:r>
          </a:p>
        </p:txBody>
      </p:sp>
      <p:sp>
        <p:nvSpPr>
          <p:cNvPr id="30741" name="Text Box 21">
            <a:extLst>
              <a:ext uri="{FF2B5EF4-FFF2-40B4-BE49-F238E27FC236}">
                <a16:creationId xmlns:a16="http://schemas.microsoft.com/office/drawing/2014/main" id="{AB703745-4393-4281-9308-E825F56A06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17663" y="2674938"/>
            <a:ext cx="1296987" cy="476250"/>
          </a:xfrm>
          <a:prstGeom prst="rect">
            <a:avLst/>
          </a:prstGeom>
          <a:solidFill>
            <a:srgbClr val="000080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>
                <a:effectLst>
                  <a:outerShdw blurRad="38100" dist="38100" dir="2700000" algn="tl">
                    <a:srgbClr val="000000"/>
                  </a:outerShdw>
                </a:effectLst>
                <a:ea typeface="宋体" panose="02010600030101010101" pitchFamily="2" charset="-122"/>
              </a:rPr>
              <a:t>Net3	2</a:t>
            </a:r>
          </a:p>
        </p:txBody>
      </p:sp>
      <p:sp>
        <p:nvSpPr>
          <p:cNvPr id="30742" name="Text Box 22">
            <a:extLst>
              <a:ext uri="{FF2B5EF4-FFF2-40B4-BE49-F238E27FC236}">
                <a16:creationId xmlns:a16="http://schemas.microsoft.com/office/drawing/2014/main" id="{70FF3FE5-4364-4632-94B0-883339FA18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5013" y="2459038"/>
            <a:ext cx="1296987" cy="476250"/>
          </a:xfrm>
          <a:prstGeom prst="rect">
            <a:avLst/>
          </a:prstGeom>
          <a:solidFill>
            <a:srgbClr val="000080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>
                <a:effectLst>
                  <a:outerShdw blurRad="38100" dist="38100" dir="2700000" algn="tl">
                    <a:srgbClr val="000000"/>
                  </a:outerShdw>
                </a:effectLst>
                <a:ea typeface="宋体" panose="02010600030101010101" pitchFamily="2" charset="-122"/>
              </a:rPr>
              <a:t>Net1	1</a:t>
            </a:r>
          </a:p>
        </p:txBody>
      </p:sp>
      <p:sp>
        <p:nvSpPr>
          <p:cNvPr id="30743" name="Line 23">
            <a:extLst>
              <a:ext uri="{FF2B5EF4-FFF2-40B4-BE49-F238E27FC236}">
                <a16:creationId xmlns:a16="http://schemas.microsoft.com/office/drawing/2014/main" id="{A481BE8E-C13C-4A18-A3D6-E5B735446286}"/>
              </a:ext>
            </a:extLst>
          </p:cNvPr>
          <p:cNvSpPr>
            <a:spLocks noChangeShapeType="1"/>
          </p:cNvSpPr>
          <p:nvPr/>
        </p:nvSpPr>
        <p:spPr bwMode="auto">
          <a:xfrm>
            <a:off x="3092450" y="2214563"/>
            <a:ext cx="0" cy="1223962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/>
          <a:p>
            <a:endParaRPr lang="zh-CN" altLang="en-US"/>
          </a:p>
        </p:txBody>
      </p:sp>
      <p:sp>
        <p:nvSpPr>
          <p:cNvPr id="30744" name="AutoShape 24">
            <a:extLst>
              <a:ext uri="{FF2B5EF4-FFF2-40B4-BE49-F238E27FC236}">
                <a16:creationId xmlns:a16="http://schemas.microsoft.com/office/drawing/2014/main" id="{B3505E42-59A3-4F22-8F11-B221DDF3D1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8525" y="2563813"/>
            <a:ext cx="647700" cy="215900"/>
          </a:xfrm>
          <a:prstGeom prst="leftArrow">
            <a:avLst>
              <a:gd name="adj1" fmla="val 50000"/>
              <a:gd name="adj2" fmla="val 75000"/>
            </a:avLst>
          </a:prstGeom>
          <a:solidFill>
            <a:srgbClr val="00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zh-CN" altLang="en-US"/>
          </a:p>
        </p:txBody>
      </p:sp>
      <p:sp>
        <p:nvSpPr>
          <p:cNvPr id="30745" name="AutoShape 25">
            <a:extLst>
              <a:ext uri="{FF2B5EF4-FFF2-40B4-BE49-F238E27FC236}">
                <a16:creationId xmlns:a16="http://schemas.microsoft.com/office/drawing/2014/main" id="{1550A491-6797-4FA2-87F4-9830AC3A4BF1}"/>
              </a:ext>
            </a:extLst>
          </p:cNvPr>
          <p:cNvSpPr>
            <a:spLocks noChangeArrowheads="1"/>
          </p:cNvSpPr>
          <p:nvPr/>
        </p:nvSpPr>
        <p:spPr bwMode="auto">
          <a:xfrm rot="10800000">
            <a:off x="4643438" y="2559050"/>
            <a:ext cx="647700" cy="215900"/>
          </a:xfrm>
          <a:prstGeom prst="leftArrow">
            <a:avLst>
              <a:gd name="adj1" fmla="val 50000"/>
              <a:gd name="adj2" fmla="val 75000"/>
            </a:avLst>
          </a:prstGeom>
          <a:solidFill>
            <a:srgbClr val="00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zh-CN" altLang="en-US"/>
          </a:p>
        </p:txBody>
      </p:sp>
      <p:sp>
        <p:nvSpPr>
          <p:cNvPr id="30746" name="Text Box 26">
            <a:extLst>
              <a:ext uri="{FF2B5EF4-FFF2-40B4-BE49-F238E27FC236}">
                <a16:creationId xmlns:a16="http://schemas.microsoft.com/office/drawing/2014/main" id="{722FE0BA-2FF9-4EDA-A076-55A3915A7F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58963" y="1700213"/>
            <a:ext cx="24257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800" i="1">
                <a:solidFill>
                  <a:srgbClr val="00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panose="02010600030101010101" pitchFamily="2" charset="-122"/>
              </a:rPr>
              <a:t>RIP messages</a:t>
            </a:r>
          </a:p>
        </p:txBody>
      </p:sp>
      <p:sp>
        <p:nvSpPr>
          <p:cNvPr id="30747" name="Text Box 27">
            <a:extLst>
              <a:ext uri="{FF2B5EF4-FFF2-40B4-BE49-F238E27FC236}">
                <a16:creationId xmlns:a16="http://schemas.microsoft.com/office/drawing/2014/main" id="{8FBE54BB-B546-4D1F-A19D-7585A0A3D0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70638" y="4087813"/>
            <a:ext cx="1296987" cy="476250"/>
          </a:xfrm>
          <a:prstGeom prst="rect">
            <a:avLst/>
          </a:prstGeom>
          <a:solidFill>
            <a:srgbClr val="000080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>
                <a:effectLst>
                  <a:outerShdw blurRad="38100" dist="38100" dir="2700000" algn="tl">
                    <a:srgbClr val="000000"/>
                  </a:outerShdw>
                </a:effectLst>
                <a:ea typeface="宋体" panose="02010600030101010101" pitchFamily="2" charset="-122"/>
              </a:rPr>
              <a:t>Net1	2</a:t>
            </a:r>
          </a:p>
        </p:txBody>
      </p:sp>
      <p:sp>
        <p:nvSpPr>
          <p:cNvPr id="30748" name="Text Box 28">
            <a:extLst>
              <a:ext uri="{FF2B5EF4-FFF2-40B4-BE49-F238E27FC236}">
                <a16:creationId xmlns:a16="http://schemas.microsoft.com/office/drawing/2014/main" id="{285A6A34-9C10-442B-B320-DC5D339F04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70638" y="4503738"/>
            <a:ext cx="1296987" cy="476250"/>
          </a:xfrm>
          <a:prstGeom prst="rect">
            <a:avLst/>
          </a:prstGeom>
          <a:solidFill>
            <a:srgbClr val="000080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>
                <a:effectLst>
                  <a:outerShdw blurRad="38100" dist="38100" dir="2700000" algn="tl">
                    <a:srgbClr val="000000"/>
                  </a:outerShdw>
                </a:effectLst>
                <a:ea typeface="宋体" panose="02010600030101010101" pitchFamily="2" charset="-122"/>
              </a:rPr>
              <a:t>Net2	1</a:t>
            </a:r>
          </a:p>
        </p:txBody>
      </p:sp>
      <p:sp>
        <p:nvSpPr>
          <p:cNvPr id="30749" name="Text Box 29">
            <a:extLst>
              <a:ext uri="{FF2B5EF4-FFF2-40B4-BE49-F238E27FC236}">
                <a16:creationId xmlns:a16="http://schemas.microsoft.com/office/drawing/2014/main" id="{17FCE1DA-9521-4097-819F-0D3B80ACAC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14875" y="4287838"/>
            <a:ext cx="1296988" cy="476250"/>
          </a:xfrm>
          <a:prstGeom prst="rect">
            <a:avLst/>
          </a:prstGeom>
          <a:solidFill>
            <a:srgbClr val="000080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>
                <a:effectLst>
                  <a:outerShdw blurRad="38100" dist="38100" dir="2700000" algn="tl">
                    <a:srgbClr val="000000"/>
                  </a:outerShdw>
                </a:effectLst>
                <a:ea typeface="宋体" panose="02010600030101010101" pitchFamily="2" charset="-122"/>
              </a:rPr>
              <a:t>Net3	1</a:t>
            </a:r>
          </a:p>
        </p:txBody>
      </p:sp>
      <p:sp>
        <p:nvSpPr>
          <p:cNvPr id="30750" name="Line 30">
            <a:extLst>
              <a:ext uri="{FF2B5EF4-FFF2-40B4-BE49-F238E27FC236}">
                <a16:creationId xmlns:a16="http://schemas.microsoft.com/office/drawing/2014/main" id="{14CC1733-75C7-4739-9A2D-FBACE7BB816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188075" y="3798888"/>
            <a:ext cx="0" cy="1223962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/>
          <a:p>
            <a:endParaRPr lang="zh-CN" altLang="en-US"/>
          </a:p>
        </p:txBody>
      </p:sp>
      <p:sp>
        <p:nvSpPr>
          <p:cNvPr id="30751" name="AutoShape 31">
            <a:extLst>
              <a:ext uri="{FF2B5EF4-FFF2-40B4-BE49-F238E27FC236}">
                <a16:creationId xmlns:a16="http://schemas.microsoft.com/office/drawing/2014/main" id="{83055983-5993-4D86-BE6C-F5EE452C5B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5738" y="4392613"/>
            <a:ext cx="647700" cy="215900"/>
          </a:xfrm>
          <a:prstGeom prst="leftArrow">
            <a:avLst>
              <a:gd name="adj1" fmla="val 50000"/>
              <a:gd name="adj2" fmla="val 75000"/>
            </a:avLst>
          </a:prstGeom>
          <a:solidFill>
            <a:srgbClr val="00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zh-CN" altLang="en-US"/>
          </a:p>
        </p:txBody>
      </p:sp>
      <p:sp>
        <p:nvSpPr>
          <p:cNvPr id="30752" name="AutoShape 32">
            <a:extLst>
              <a:ext uri="{FF2B5EF4-FFF2-40B4-BE49-F238E27FC236}">
                <a16:creationId xmlns:a16="http://schemas.microsoft.com/office/drawing/2014/main" id="{59F449AB-0D11-413E-8880-BF130D907D36}"/>
              </a:ext>
            </a:extLst>
          </p:cNvPr>
          <p:cNvSpPr>
            <a:spLocks noChangeArrowheads="1"/>
          </p:cNvSpPr>
          <p:nvPr/>
        </p:nvSpPr>
        <p:spPr bwMode="auto">
          <a:xfrm rot="10800000">
            <a:off x="7740650" y="4387850"/>
            <a:ext cx="647700" cy="215900"/>
          </a:xfrm>
          <a:prstGeom prst="leftArrow">
            <a:avLst>
              <a:gd name="adj1" fmla="val 50000"/>
              <a:gd name="adj2" fmla="val 75000"/>
            </a:avLst>
          </a:prstGeom>
          <a:solidFill>
            <a:srgbClr val="00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zh-CN" altLang="en-US"/>
          </a:p>
        </p:txBody>
      </p:sp>
      <p:sp>
        <p:nvSpPr>
          <p:cNvPr id="30753" name="Text Box 33">
            <a:extLst>
              <a:ext uri="{FF2B5EF4-FFF2-40B4-BE49-F238E27FC236}">
                <a16:creationId xmlns:a16="http://schemas.microsoft.com/office/drawing/2014/main" id="{2F4E96F3-A9EF-4672-9797-806E0D31B5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54588" y="4987925"/>
            <a:ext cx="24257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800" i="1">
                <a:solidFill>
                  <a:srgbClr val="00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panose="02010600030101010101" pitchFamily="2" charset="-122"/>
              </a:rPr>
              <a:t>RIP messages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灯片编号占位符 4">
            <a:extLst>
              <a:ext uri="{FF2B5EF4-FFF2-40B4-BE49-F238E27FC236}">
                <a16:creationId xmlns:a16="http://schemas.microsoft.com/office/drawing/2014/main" id="{C17C5160-4425-4D93-B5DF-AD5493057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6BAFD3-21AA-4E57-BFE4-7FFA6269A275}" type="slidenum">
              <a:rPr lang="en-US" altLang="zh-CN"/>
              <a:pPr/>
              <a:t>15</a:t>
            </a:fld>
            <a:endParaRPr lang="en-US" altLang="zh-CN"/>
          </a:p>
        </p:txBody>
      </p:sp>
      <p:sp>
        <p:nvSpPr>
          <p:cNvPr id="31746" name="Rectangle 2">
            <a:extLst>
              <a:ext uri="{FF2B5EF4-FFF2-40B4-BE49-F238E27FC236}">
                <a16:creationId xmlns:a16="http://schemas.microsoft.com/office/drawing/2014/main" id="{C8967B30-28A1-4B54-8695-2660F6A902F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(4)Poison Reverse</a:t>
            </a:r>
          </a:p>
        </p:txBody>
      </p:sp>
      <p:grpSp>
        <p:nvGrpSpPr>
          <p:cNvPr id="31747" name="Group 3">
            <a:extLst>
              <a:ext uri="{FF2B5EF4-FFF2-40B4-BE49-F238E27FC236}">
                <a16:creationId xmlns:a16="http://schemas.microsoft.com/office/drawing/2014/main" id="{8FEC4487-46E8-4326-9AE8-1A0BC187EB66}"/>
              </a:ext>
            </a:extLst>
          </p:cNvPr>
          <p:cNvGrpSpPr>
            <a:grpSpLocks/>
          </p:cNvGrpSpPr>
          <p:nvPr/>
        </p:nvGrpSpPr>
        <p:grpSpPr bwMode="auto">
          <a:xfrm>
            <a:off x="684213" y="3398838"/>
            <a:ext cx="1439862" cy="642937"/>
            <a:chOff x="1247" y="1207"/>
            <a:chExt cx="907" cy="405"/>
          </a:xfrm>
        </p:grpSpPr>
        <p:sp>
          <p:nvSpPr>
            <p:cNvPr id="31748" name="Oval 4">
              <a:extLst>
                <a:ext uri="{FF2B5EF4-FFF2-40B4-BE49-F238E27FC236}">
                  <a16:creationId xmlns:a16="http://schemas.microsoft.com/office/drawing/2014/main" id="{32A724D6-DC9C-4D23-9EE9-E4B8CB9BB7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7" y="1207"/>
              <a:ext cx="907" cy="40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  <a:extLst>
              <a:ext uri="{91240B29-F687-4F45-9708-019B960494DF}">
                <a14:hiddenLine xmlns:a14="http://schemas.microsoft.com/office/drawing/2010/main" w="19050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31749" name="Text Box 5">
              <a:extLst>
                <a:ext uri="{FF2B5EF4-FFF2-40B4-BE49-F238E27FC236}">
                  <a16:creationId xmlns:a16="http://schemas.microsoft.com/office/drawing/2014/main" id="{6167226D-7D23-4C4A-BEA2-0B5C815F954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93" y="1285"/>
              <a:ext cx="80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 i="1">
                  <a:solidFill>
                    <a:srgbClr val="FFFF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ea typeface="宋体" panose="02010600030101010101" pitchFamily="2" charset="-122"/>
                </a:rPr>
                <a:t>Net 1</a:t>
              </a:r>
            </a:p>
          </p:txBody>
        </p:sp>
      </p:grpSp>
      <p:pic>
        <p:nvPicPr>
          <p:cNvPr id="31750" name="Picture 6">
            <a:extLst>
              <a:ext uri="{FF2B5EF4-FFF2-40B4-BE49-F238E27FC236}">
                <a16:creationId xmlns:a16="http://schemas.microsoft.com/office/drawing/2014/main" id="{8C57B043-87C0-4CFF-8A30-DC88B4AC2BC9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8900" y="3521075"/>
            <a:ext cx="647700" cy="388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31751" name="Group 7">
            <a:extLst>
              <a:ext uri="{FF2B5EF4-FFF2-40B4-BE49-F238E27FC236}">
                <a16:creationId xmlns:a16="http://schemas.microsoft.com/office/drawing/2014/main" id="{4545518E-B956-4461-B5D1-38F8CB37680E}"/>
              </a:ext>
            </a:extLst>
          </p:cNvPr>
          <p:cNvGrpSpPr>
            <a:grpSpLocks/>
          </p:cNvGrpSpPr>
          <p:nvPr/>
        </p:nvGrpSpPr>
        <p:grpSpPr bwMode="auto">
          <a:xfrm>
            <a:off x="3781425" y="3389313"/>
            <a:ext cx="1439863" cy="642937"/>
            <a:chOff x="1247" y="1207"/>
            <a:chExt cx="907" cy="405"/>
          </a:xfrm>
        </p:grpSpPr>
        <p:sp>
          <p:nvSpPr>
            <p:cNvPr id="31752" name="Oval 8">
              <a:extLst>
                <a:ext uri="{FF2B5EF4-FFF2-40B4-BE49-F238E27FC236}">
                  <a16:creationId xmlns:a16="http://schemas.microsoft.com/office/drawing/2014/main" id="{E5CF3B83-6992-4E22-981C-334BE1DD9A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7" y="1207"/>
              <a:ext cx="907" cy="40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  <a:extLst>
              <a:ext uri="{91240B29-F687-4F45-9708-019B960494DF}">
                <a14:hiddenLine xmlns:a14="http://schemas.microsoft.com/office/drawing/2010/main" w="19050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31753" name="Text Box 9">
              <a:extLst>
                <a:ext uri="{FF2B5EF4-FFF2-40B4-BE49-F238E27FC236}">
                  <a16:creationId xmlns:a16="http://schemas.microsoft.com/office/drawing/2014/main" id="{FC5CF295-75DB-4F72-A91A-80F921C4A35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93" y="1285"/>
              <a:ext cx="80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 i="1">
                  <a:solidFill>
                    <a:srgbClr val="FFFF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ea typeface="宋体" panose="02010600030101010101" pitchFamily="2" charset="-122"/>
                </a:rPr>
                <a:t>Net 2</a:t>
              </a:r>
            </a:p>
          </p:txBody>
        </p:sp>
      </p:grpSp>
      <p:grpSp>
        <p:nvGrpSpPr>
          <p:cNvPr id="31754" name="Group 10">
            <a:extLst>
              <a:ext uri="{FF2B5EF4-FFF2-40B4-BE49-F238E27FC236}">
                <a16:creationId xmlns:a16="http://schemas.microsoft.com/office/drawing/2014/main" id="{E67854BA-0533-4155-B26F-9AB3B1400ADE}"/>
              </a:ext>
            </a:extLst>
          </p:cNvPr>
          <p:cNvGrpSpPr>
            <a:grpSpLocks/>
          </p:cNvGrpSpPr>
          <p:nvPr/>
        </p:nvGrpSpPr>
        <p:grpSpPr bwMode="auto">
          <a:xfrm>
            <a:off x="6877050" y="3378200"/>
            <a:ext cx="1439863" cy="642938"/>
            <a:chOff x="1247" y="1207"/>
            <a:chExt cx="907" cy="405"/>
          </a:xfrm>
        </p:grpSpPr>
        <p:sp>
          <p:nvSpPr>
            <p:cNvPr id="31755" name="Oval 11">
              <a:extLst>
                <a:ext uri="{FF2B5EF4-FFF2-40B4-BE49-F238E27FC236}">
                  <a16:creationId xmlns:a16="http://schemas.microsoft.com/office/drawing/2014/main" id="{E4D352B6-4BE3-4441-B209-6A7D43F276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7" y="1207"/>
              <a:ext cx="907" cy="40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  <a:extLst>
              <a:ext uri="{91240B29-F687-4F45-9708-019B960494DF}">
                <a14:hiddenLine xmlns:a14="http://schemas.microsoft.com/office/drawing/2010/main" w="19050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31756" name="Text Box 12">
              <a:extLst>
                <a:ext uri="{FF2B5EF4-FFF2-40B4-BE49-F238E27FC236}">
                  <a16:creationId xmlns:a16="http://schemas.microsoft.com/office/drawing/2014/main" id="{4763FA74-B30C-4B08-A7C5-62BB5DFF9F9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93" y="1285"/>
              <a:ext cx="80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 i="1">
                  <a:solidFill>
                    <a:srgbClr val="FFFF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ea typeface="宋体" panose="02010600030101010101" pitchFamily="2" charset="-122"/>
                </a:rPr>
                <a:t>Net 3</a:t>
              </a:r>
            </a:p>
          </p:txBody>
        </p:sp>
      </p:grpSp>
      <p:pic>
        <p:nvPicPr>
          <p:cNvPr id="31757" name="Picture 13">
            <a:extLst>
              <a:ext uri="{FF2B5EF4-FFF2-40B4-BE49-F238E27FC236}">
                <a16:creationId xmlns:a16="http://schemas.microsoft.com/office/drawing/2014/main" id="{731950E2-FB79-408B-BB49-D7DCA96D55F0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1988" y="3511550"/>
            <a:ext cx="647700" cy="388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1758" name="AutoShape 14">
            <a:extLst>
              <a:ext uri="{FF2B5EF4-FFF2-40B4-BE49-F238E27FC236}">
                <a16:creationId xmlns:a16="http://schemas.microsoft.com/office/drawing/2014/main" id="{EEA83D52-3A67-48AD-A2D3-38CF0A1B5BE9}"/>
              </a:ext>
            </a:extLst>
          </p:cNvPr>
          <p:cNvCxnSpPr>
            <a:cxnSpLocks noChangeShapeType="1"/>
            <a:stCxn id="31748" idx="6"/>
            <a:endCxn id="31750" idx="1"/>
          </p:cNvCxnSpPr>
          <p:nvPr/>
        </p:nvCxnSpPr>
        <p:spPr bwMode="auto">
          <a:xfrm flipV="1">
            <a:off x="2124075" y="3716338"/>
            <a:ext cx="504825" cy="4762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759" name="AutoShape 15">
            <a:extLst>
              <a:ext uri="{FF2B5EF4-FFF2-40B4-BE49-F238E27FC236}">
                <a16:creationId xmlns:a16="http://schemas.microsoft.com/office/drawing/2014/main" id="{9237B0F9-BB1A-4E22-BC1C-55EA4C7779E7}"/>
              </a:ext>
            </a:extLst>
          </p:cNvPr>
          <p:cNvCxnSpPr>
            <a:cxnSpLocks noChangeShapeType="1"/>
            <a:stCxn id="31750" idx="3"/>
            <a:endCxn id="31752" idx="2"/>
          </p:cNvCxnSpPr>
          <p:nvPr/>
        </p:nvCxnSpPr>
        <p:spPr bwMode="auto">
          <a:xfrm flipV="1">
            <a:off x="3276600" y="3711575"/>
            <a:ext cx="504825" cy="4763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760" name="AutoShape 16">
            <a:extLst>
              <a:ext uri="{FF2B5EF4-FFF2-40B4-BE49-F238E27FC236}">
                <a16:creationId xmlns:a16="http://schemas.microsoft.com/office/drawing/2014/main" id="{420E2E19-6FDD-4CEB-8E0C-49BB03CF6D09}"/>
              </a:ext>
            </a:extLst>
          </p:cNvPr>
          <p:cNvCxnSpPr>
            <a:cxnSpLocks noChangeShapeType="1"/>
            <a:stCxn id="31752" idx="6"/>
            <a:endCxn id="31757" idx="1"/>
          </p:cNvCxnSpPr>
          <p:nvPr/>
        </p:nvCxnSpPr>
        <p:spPr bwMode="auto">
          <a:xfrm flipV="1">
            <a:off x="5221288" y="3706813"/>
            <a:ext cx="520700" cy="4762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761" name="AutoShape 17">
            <a:extLst>
              <a:ext uri="{FF2B5EF4-FFF2-40B4-BE49-F238E27FC236}">
                <a16:creationId xmlns:a16="http://schemas.microsoft.com/office/drawing/2014/main" id="{16A639BD-0938-47D3-83E3-EC857302E0CF}"/>
              </a:ext>
            </a:extLst>
          </p:cNvPr>
          <p:cNvCxnSpPr>
            <a:cxnSpLocks noChangeShapeType="1"/>
            <a:stCxn id="31757" idx="3"/>
            <a:endCxn id="31755" idx="2"/>
          </p:cNvCxnSpPr>
          <p:nvPr/>
        </p:nvCxnSpPr>
        <p:spPr bwMode="auto">
          <a:xfrm flipV="1">
            <a:off x="6389688" y="3700463"/>
            <a:ext cx="487362" cy="635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1762" name="Text Box 18">
            <a:extLst>
              <a:ext uri="{FF2B5EF4-FFF2-40B4-BE49-F238E27FC236}">
                <a16:creationId xmlns:a16="http://schemas.microsoft.com/office/drawing/2014/main" id="{BA94A67A-E3B6-4BB2-A84B-E3BBEAC29B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00338" y="3824288"/>
            <a:ext cx="43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i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panose="02010600030101010101" pitchFamily="2" charset="-122"/>
              </a:rPr>
              <a:t>A</a:t>
            </a:r>
          </a:p>
        </p:txBody>
      </p:sp>
      <p:sp>
        <p:nvSpPr>
          <p:cNvPr id="31763" name="Text Box 19">
            <a:extLst>
              <a:ext uri="{FF2B5EF4-FFF2-40B4-BE49-F238E27FC236}">
                <a16:creationId xmlns:a16="http://schemas.microsoft.com/office/drawing/2014/main" id="{D7693DCA-A211-46BA-8085-5E0511376F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46763" y="3103563"/>
            <a:ext cx="43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i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panose="02010600030101010101" pitchFamily="2" charset="-122"/>
              </a:rPr>
              <a:t>B</a:t>
            </a:r>
          </a:p>
        </p:txBody>
      </p:sp>
      <p:sp>
        <p:nvSpPr>
          <p:cNvPr id="31764" name="Text Box 20">
            <a:extLst>
              <a:ext uri="{FF2B5EF4-FFF2-40B4-BE49-F238E27FC236}">
                <a16:creationId xmlns:a16="http://schemas.microsoft.com/office/drawing/2014/main" id="{01900629-586D-43C5-AB41-5429731CCF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87450" y="2319338"/>
            <a:ext cx="1584325" cy="476250"/>
          </a:xfrm>
          <a:prstGeom prst="rect">
            <a:avLst/>
          </a:prstGeom>
          <a:solidFill>
            <a:srgbClr val="000080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>
                <a:effectLst>
                  <a:outerShdw blurRad="38100" dist="38100" dir="2700000" algn="tl">
                    <a:srgbClr val="000000"/>
                  </a:outerShdw>
                </a:effectLst>
                <a:ea typeface="宋体" panose="02010600030101010101" pitchFamily="2" charset="-122"/>
              </a:rPr>
              <a:t>Net2	1</a:t>
            </a:r>
          </a:p>
        </p:txBody>
      </p:sp>
      <p:sp>
        <p:nvSpPr>
          <p:cNvPr id="31765" name="Text Box 21">
            <a:extLst>
              <a:ext uri="{FF2B5EF4-FFF2-40B4-BE49-F238E27FC236}">
                <a16:creationId xmlns:a16="http://schemas.microsoft.com/office/drawing/2014/main" id="{24E3D238-6974-41D2-8F06-4634B62400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87450" y="2773363"/>
            <a:ext cx="1584325" cy="476250"/>
          </a:xfrm>
          <a:prstGeom prst="rect">
            <a:avLst/>
          </a:prstGeom>
          <a:solidFill>
            <a:srgbClr val="000080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>
                <a:effectLst>
                  <a:outerShdw blurRad="38100" dist="38100" dir="2700000" algn="tl">
                    <a:srgbClr val="000000"/>
                  </a:outerShdw>
                </a:effectLst>
                <a:ea typeface="宋体" panose="02010600030101010101" pitchFamily="2" charset="-122"/>
              </a:rPr>
              <a:t>Net3	2</a:t>
            </a:r>
          </a:p>
        </p:txBody>
      </p:sp>
      <p:sp>
        <p:nvSpPr>
          <p:cNvPr id="31766" name="Line 22">
            <a:extLst>
              <a:ext uri="{FF2B5EF4-FFF2-40B4-BE49-F238E27FC236}">
                <a16:creationId xmlns:a16="http://schemas.microsoft.com/office/drawing/2014/main" id="{18CCEF08-27E0-41CD-943C-199A8AB5CCE2}"/>
              </a:ext>
            </a:extLst>
          </p:cNvPr>
          <p:cNvSpPr>
            <a:spLocks noChangeShapeType="1"/>
          </p:cNvSpPr>
          <p:nvPr/>
        </p:nvSpPr>
        <p:spPr bwMode="auto">
          <a:xfrm>
            <a:off x="2938463" y="1773238"/>
            <a:ext cx="0" cy="1871662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/>
          <a:p>
            <a:endParaRPr lang="zh-CN" altLang="en-US"/>
          </a:p>
        </p:txBody>
      </p:sp>
      <p:sp>
        <p:nvSpPr>
          <p:cNvPr id="31767" name="AutoShape 23">
            <a:extLst>
              <a:ext uri="{FF2B5EF4-FFF2-40B4-BE49-F238E27FC236}">
                <a16:creationId xmlns:a16="http://schemas.microsoft.com/office/drawing/2014/main" id="{37985EC2-93D3-4E52-928F-8701DE6B4C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750" y="2384425"/>
            <a:ext cx="647700" cy="215900"/>
          </a:xfrm>
          <a:prstGeom prst="leftArrow">
            <a:avLst>
              <a:gd name="adj1" fmla="val 50000"/>
              <a:gd name="adj2" fmla="val 75000"/>
            </a:avLst>
          </a:prstGeom>
          <a:solidFill>
            <a:srgbClr val="00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zh-CN" altLang="en-US"/>
          </a:p>
        </p:txBody>
      </p:sp>
      <p:sp>
        <p:nvSpPr>
          <p:cNvPr id="31768" name="AutoShape 24">
            <a:extLst>
              <a:ext uri="{FF2B5EF4-FFF2-40B4-BE49-F238E27FC236}">
                <a16:creationId xmlns:a16="http://schemas.microsoft.com/office/drawing/2014/main" id="{078A9D60-CAB7-4F88-9CA3-A00E7225E58C}"/>
              </a:ext>
            </a:extLst>
          </p:cNvPr>
          <p:cNvSpPr>
            <a:spLocks noChangeArrowheads="1"/>
          </p:cNvSpPr>
          <p:nvPr/>
        </p:nvSpPr>
        <p:spPr bwMode="auto">
          <a:xfrm rot="10800000">
            <a:off x="4645025" y="2384425"/>
            <a:ext cx="647700" cy="215900"/>
          </a:xfrm>
          <a:prstGeom prst="leftArrow">
            <a:avLst>
              <a:gd name="adj1" fmla="val 50000"/>
              <a:gd name="adj2" fmla="val 75000"/>
            </a:avLst>
          </a:prstGeom>
          <a:solidFill>
            <a:srgbClr val="00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zh-CN" altLang="en-US"/>
          </a:p>
        </p:txBody>
      </p:sp>
      <p:sp>
        <p:nvSpPr>
          <p:cNvPr id="31769" name="Text Box 25">
            <a:extLst>
              <a:ext uri="{FF2B5EF4-FFF2-40B4-BE49-F238E27FC236}">
                <a16:creationId xmlns:a16="http://schemas.microsoft.com/office/drawing/2014/main" id="{C2DBBAD1-FC19-4E72-9066-8F2863EE4F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47813" y="1316038"/>
            <a:ext cx="2713037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800" i="1">
                <a:solidFill>
                  <a:srgbClr val="00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panose="02010600030101010101" pitchFamily="2" charset="-122"/>
              </a:rPr>
              <a:t>RIP messages</a:t>
            </a:r>
          </a:p>
        </p:txBody>
      </p:sp>
      <p:sp>
        <p:nvSpPr>
          <p:cNvPr id="31770" name="Text Box 26">
            <a:extLst>
              <a:ext uri="{FF2B5EF4-FFF2-40B4-BE49-F238E27FC236}">
                <a16:creationId xmlns:a16="http://schemas.microsoft.com/office/drawing/2014/main" id="{5497A5FC-271C-488C-B8CF-515D6318EB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87450" y="1838325"/>
            <a:ext cx="1584325" cy="476250"/>
          </a:xfrm>
          <a:prstGeom prst="rect">
            <a:avLst/>
          </a:prstGeom>
          <a:solidFill>
            <a:srgbClr val="000080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>
                <a:effectLst>
                  <a:outerShdw blurRad="38100" dist="38100" dir="2700000" algn="tl">
                    <a:srgbClr val="000000"/>
                  </a:outerShdw>
                </a:effectLst>
                <a:ea typeface="宋体" panose="02010600030101010101" pitchFamily="2" charset="-122"/>
              </a:rPr>
              <a:t>Net1	16</a:t>
            </a:r>
          </a:p>
        </p:txBody>
      </p:sp>
      <p:sp>
        <p:nvSpPr>
          <p:cNvPr id="31771" name="Text Box 27">
            <a:extLst>
              <a:ext uri="{FF2B5EF4-FFF2-40B4-BE49-F238E27FC236}">
                <a16:creationId xmlns:a16="http://schemas.microsoft.com/office/drawing/2014/main" id="{5E48BA90-8907-4FF0-BAD6-29A0B6F7FA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32138" y="2314575"/>
            <a:ext cx="1582737" cy="476250"/>
          </a:xfrm>
          <a:prstGeom prst="rect">
            <a:avLst/>
          </a:prstGeom>
          <a:solidFill>
            <a:srgbClr val="000080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>
                <a:effectLst>
                  <a:outerShdw blurRad="38100" dist="38100" dir="2700000" algn="tl">
                    <a:srgbClr val="000000"/>
                  </a:outerShdw>
                </a:effectLst>
                <a:ea typeface="宋体" panose="02010600030101010101" pitchFamily="2" charset="-122"/>
              </a:rPr>
              <a:t>Net2	16</a:t>
            </a:r>
          </a:p>
        </p:txBody>
      </p:sp>
      <p:sp>
        <p:nvSpPr>
          <p:cNvPr id="31772" name="Text Box 28">
            <a:extLst>
              <a:ext uri="{FF2B5EF4-FFF2-40B4-BE49-F238E27FC236}">
                <a16:creationId xmlns:a16="http://schemas.microsoft.com/office/drawing/2014/main" id="{5C22C018-F5D1-4134-B7EF-28EC9BC7AF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32138" y="2768600"/>
            <a:ext cx="1582737" cy="476250"/>
          </a:xfrm>
          <a:prstGeom prst="rect">
            <a:avLst/>
          </a:prstGeom>
          <a:solidFill>
            <a:srgbClr val="000080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>
                <a:effectLst>
                  <a:outerShdw blurRad="38100" dist="38100" dir="2700000" algn="tl">
                    <a:srgbClr val="000000"/>
                  </a:outerShdw>
                </a:effectLst>
                <a:ea typeface="宋体" panose="02010600030101010101" pitchFamily="2" charset="-122"/>
              </a:rPr>
              <a:t>Net3	16</a:t>
            </a:r>
          </a:p>
        </p:txBody>
      </p:sp>
      <p:sp>
        <p:nvSpPr>
          <p:cNvPr id="31773" name="Text Box 29">
            <a:extLst>
              <a:ext uri="{FF2B5EF4-FFF2-40B4-BE49-F238E27FC236}">
                <a16:creationId xmlns:a16="http://schemas.microsoft.com/office/drawing/2014/main" id="{EF938C33-AB3A-4CE6-80B7-6781907243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32138" y="1833563"/>
            <a:ext cx="1582737" cy="476250"/>
          </a:xfrm>
          <a:prstGeom prst="rect">
            <a:avLst/>
          </a:prstGeom>
          <a:solidFill>
            <a:srgbClr val="000080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>
                <a:effectLst>
                  <a:outerShdw blurRad="38100" dist="38100" dir="2700000" algn="tl">
                    <a:srgbClr val="000000"/>
                  </a:outerShdw>
                </a:effectLst>
                <a:ea typeface="宋体" panose="02010600030101010101" pitchFamily="2" charset="-122"/>
              </a:rPr>
              <a:t>Net1	1</a:t>
            </a:r>
          </a:p>
        </p:txBody>
      </p:sp>
      <p:sp>
        <p:nvSpPr>
          <p:cNvPr id="31774" name="Line 30">
            <a:extLst>
              <a:ext uri="{FF2B5EF4-FFF2-40B4-BE49-F238E27FC236}">
                <a16:creationId xmlns:a16="http://schemas.microsoft.com/office/drawing/2014/main" id="{67EC96C3-01EE-40CE-8DD8-AC4B2EC69DA0}"/>
              </a:ext>
            </a:extLst>
          </p:cNvPr>
          <p:cNvSpPr>
            <a:spLocks noChangeShapeType="1"/>
          </p:cNvSpPr>
          <p:nvPr/>
        </p:nvSpPr>
        <p:spPr bwMode="auto">
          <a:xfrm>
            <a:off x="6035675" y="3859213"/>
            <a:ext cx="0" cy="1801812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/>
          <a:p>
            <a:endParaRPr lang="zh-CN" altLang="en-US"/>
          </a:p>
        </p:txBody>
      </p:sp>
      <p:sp>
        <p:nvSpPr>
          <p:cNvPr id="31775" name="Text Box 31">
            <a:extLst>
              <a:ext uri="{FF2B5EF4-FFF2-40B4-BE49-F238E27FC236}">
                <a16:creationId xmlns:a16="http://schemas.microsoft.com/office/drawing/2014/main" id="{6506A00B-E93D-45BE-86F1-A338B48517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67250" y="5646738"/>
            <a:ext cx="2713038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800" i="1">
                <a:solidFill>
                  <a:srgbClr val="00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panose="02010600030101010101" pitchFamily="2" charset="-122"/>
              </a:rPr>
              <a:t>RIP messages</a:t>
            </a:r>
          </a:p>
        </p:txBody>
      </p:sp>
      <p:sp>
        <p:nvSpPr>
          <p:cNvPr id="31776" name="Text Box 32">
            <a:extLst>
              <a:ext uri="{FF2B5EF4-FFF2-40B4-BE49-F238E27FC236}">
                <a16:creationId xmlns:a16="http://schemas.microsoft.com/office/drawing/2014/main" id="{2EC95669-6BDA-4399-B0AE-CA7A830B3D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83075" y="4695825"/>
            <a:ext cx="1584325" cy="476250"/>
          </a:xfrm>
          <a:prstGeom prst="rect">
            <a:avLst/>
          </a:prstGeom>
          <a:solidFill>
            <a:srgbClr val="000080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>
                <a:effectLst>
                  <a:outerShdw blurRad="38100" dist="38100" dir="2700000" algn="tl">
                    <a:srgbClr val="000000"/>
                  </a:outerShdw>
                </a:effectLst>
                <a:ea typeface="宋体" panose="02010600030101010101" pitchFamily="2" charset="-122"/>
              </a:rPr>
              <a:t>Net2	16</a:t>
            </a:r>
          </a:p>
        </p:txBody>
      </p:sp>
      <p:sp>
        <p:nvSpPr>
          <p:cNvPr id="31777" name="Text Box 33">
            <a:extLst>
              <a:ext uri="{FF2B5EF4-FFF2-40B4-BE49-F238E27FC236}">
                <a16:creationId xmlns:a16="http://schemas.microsoft.com/office/drawing/2014/main" id="{4A15792C-8CDE-4250-89CC-635B15BBC7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83075" y="5151438"/>
            <a:ext cx="1584325" cy="476250"/>
          </a:xfrm>
          <a:prstGeom prst="rect">
            <a:avLst/>
          </a:prstGeom>
          <a:solidFill>
            <a:srgbClr val="000080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>
                <a:effectLst>
                  <a:outerShdw blurRad="38100" dist="38100" dir="2700000" algn="tl">
                    <a:srgbClr val="000000"/>
                  </a:outerShdw>
                </a:effectLst>
                <a:ea typeface="宋体" panose="02010600030101010101" pitchFamily="2" charset="-122"/>
              </a:rPr>
              <a:t>Net3	1</a:t>
            </a:r>
          </a:p>
        </p:txBody>
      </p:sp>
      <p:sp>
        <p:nvSpPr>
          <p:cNvPr id="31778" name="AutoShape 34">
            <a:extLst>
              <a:ext uri="{FF2B5EF4-FFF2-40B4-BE49-F238E27FC236}">
                <a16:creationId xmlns:a16="http://schemas.microsoft.com/office/drawing/2014/main" id="{1C417FA3-4FBC-4549-AF09-812D292EB9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35375" y="4778375"/>
            <a:ext cx="647700" cy="215900"/>
          </a:xfrm>
          <a:prstGeom prst="leftArrow">
            <a:avLst>
              <a:gd name="adj1" fmla="val 50000"/>
              <a:gd name="adj2" fmla="val 75000"/>
            </a:avLst>
          </a:prstGeom>
          <a:solidFill>
            <a:srgbClr val="00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zh-CN" altLang="en-US"/>
          </a:p>
        </p:txBody>
      </p:sp>
      <p:sp>
        <p:nvSpPr>
          <p:cNvPr id="31779" name="AutoShape 35">
            <a:extLst>
              <a:ext uri="{FF2B5EF4-FFF2-40B4-BE49-F238E27FC236}">
                <a16:creationId xmlns:a16="http://schemas.microsoft.com/office/drawing/2014/main" id="{3D1B5634-1F09-42D1-8195-08AD5E0D5589}"/>
              </a:ext>
            </a:extLst>
          </p:cNvPr>
          <p:cNvSpPr>
            <a:spLocks noChangeArrowheads="1"/>
          </p:cNvSpPr>
          <p:nvPr/>
        </p:nvSpPr>
        <p:spPr bwMode="auto">
          <a:xfrm rot="10800000">
            <a:off x="7740650" y="4778375"/>
            <a:ext cx="647700" cy="215900"/>
          </a:xfrm>
          <a:prstGeom prst="leftArrow">
            <a:avLst>
              <a:gd name="adj1" fmla="val 50000"/>
              <a:gd name="adj2" fmla="val 75000"/>
            </a:avLst>
          </a:prstGeom>
          <a:solidFill>
            <a:srgbClr val="00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zh-CN" altLang="en-US"/>
          </a:p>
        </p:txBody>
      </p:sp>
      <p:sp>
        <p:nvSpPr>
          <p:cNvPr id="31780" name="Text Box 36">
            <a:extLst>
              <a:ext uri="{FF2B5EF4-FFF2-40B4-BE49-F238E27FC236}">
                <a16:creationId xmlns:a16="http://schemas.microsoft.com/office/drawing/2014/main" id="{33915107-16CA-468C-8566-B4691F199A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83075" y="4214813"/>
            <a:ext cx="1584325" cy="476250"/>
          </a:xfrm>
          <a:prstGeom prst="rect">
            <a:avLst/>
          </a:prstGeom>
          <a:solidFill>
            <a:srgbClr val="000080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>
                <a:effectLst>
                  <a:outerShdw blurRad="38100" dist="38100" dir="2700000" algn="tl">
                    <a:srgbClr val="000000"/>
                  </a:outerShdw>
                </a:effectLst>
                <a:ea typeface="宋体" panose="02010600030101010101" pitchFamily="2" charset="-122"/>
              </a:rPr>
              <a:t>Net1	16</a:t>
            </a:r>
          </a:p>
        </p:txBody>
      </p:sp>
      <p:sp>
        <p:nvSpPr>
          <p:cNvPr id="31781" name="Text Box 37">
            <a:extLst>
              <a:ext uri="{FF2B5EF4-FFF2-40B4-BE49-F238E27FC236}">
                <a16:creationId xmlns:a16="http://schemas.microsoft.com/office/drawing/2014/main" id="{FC74175C-2C2A-4ADE-860D-B58EC51733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27763" y="4691063"/>
            <a:ext cx="1584325" cy="476250"/>
          </a:xfrm>
          <a:prstGeom prst="rect">
            <a:avLst/>
          </a:prstGeom>
          <a:solidFill>
            <a:srgbClr val="000080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>
                <a:effectLst>
                  <a:outerShdw blurRad="38100" dist="38100" dir="2700000" algn="tl">
                    <a:srgbClr val="000000"/>
                  </a:outerShdw>
                </a:effectLst>
                <a:ea typeface="宋体" panose="02010600030101010101" pitchFamily="2" charset="-122"/>
              </a:rPr>
              <a:t>Net2	1</a:t>
            </a:r>
          </a:p>
        </p:txBody>
      </p:sp>
      <p:sp>
        <p:nvSpPr>
          <p:cNvPr id="31782" name="Text Box 38">
            <a:extLst>
              <a:ext uri="{FF2B5EF4-FFF2-40B4-BE49-F238E27FC236}">
                <a16:creationId xmlns:a16="http://schemas.microsoft.com/office/drawing/2014/main" id="{FCC760A5-7C7F-4C15-A75C-1CAB9BB573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27763" y="5146675"/>
            <a:ext cx="1584325" cy="476250"/>
          </a:xfrm>
          <a:prstGeom prst="rect">
            <a:avLst/>
          </a:prstGeom>
          <a:solidFill>
            <a:srgbClr val="000080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>
                <a:effectLst>
                  <a:outerShdw blurRad="38100" dist="38100" dir="2700000" algn="tl">
                    <a:srgbClr val="000000"/>
                  </a:outerShdw>
                </a:effectLst>
                <a:ea typeface="宋体" panose="02010600030101010101" pitchFamily="2" charset="-122"/>
              </a:rPr>
              <a:t>Net3	16</a:t>
            </a:r>
          </a:p>
        </p:txBody>
      </p:sp>
      <p:sp>
        <p:nvSpPr>
          <p:cNvPr id="31783" name="Text Box 39">
            <a:extLst>
              <a:ext uri="{FF2B5EF4-FFF2-40B4-BE49-F238E27FC236}">
                <a16:creationId xmlns:a16="http://schemas.microsoft.com/office/drawing/2014/main" id="{34E8EF67-89CB-47E0-B741-E0050A768F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27763" y="4210050"/>
            <a:ext cx="1584325" cy="476250"/>
          </a:xfrm>
          <a:prstGeom prst="rect">
            <a:avLst/>
          </a:prstGeom>
          <a:solidFill>
            <a:srgbClr val="000080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>
                <a:effectLst>
                  <a:outerShdw blurRad="38100" dist="38100" dir="2700000" algn="tl">
                    <a:srgbClr val="000000"/>
                  </a:outerShdw>
                </a:effectLst>
                <a:ea typeface="宋体" panose="02010600030101010101" pitchFamily="2" charset="-122"/>
              </a:rPr>
              <a:t>Net1	2</a:t>
            </a:r>
          </a:p>
        </p:txBody>
      </p:sp>
      <p:sp>
        <p:nvSpPr>
          <p:cNvPr id="31784" name="AutoShape 40">
            <a:extLst>
              <a:ext uri="{FF2B5EF4-FFF2-40B4-BE49-F238E27FC236}">
                <a16:creationId xmlns:a16="http://schemas.microsoft.com/office/drawing/2014/main" id="{E66BDDBA-8C74-4740-A7EE-1AC0F19B97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08625" y="1268413"/>
            <a:ext cx="3417888" cy="1660525"/>
          </a:xfrm>
          <a:prstGeom prst="roundRect">
            <a:avLst>
              <a:gd name="adj" fmla="val 16667"/>
            </a:avLst>
          </a:prstGeom>
          <a:solidFill>
            <a:srgbClr val="660066"/>
          </a:solidFill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800">
                <a:effectLst>
                  <a:outerShdw blurRad="38100" dist="38100" dir="2700000" algn="tl">
                    <a:srgbClr val="000000"/>
                  </a:outerShdw>
                </a:effectLst>
              </a:rPr>
              <a:t>Disadvantage:</a:t>
            </a:r>
          </a:p>
          <a:p>
            <a:pPr>
              <a:lnSpc>
                <a:spcPct val="120000"/>
              </a:lnSpc>
            </a:pPr>
            <a:r>
              <a:rPr lang="en-US" altLang="zh-CN">
                <a:effectLst>
                  <a:outerShdw blurRad="38100" dist="38100" dir="2700000" algn="tl">
                    <a:srgbClr val="000000"/>
                  </a:outerShdw>
                </a:effectLst>
              </a:rPr>
              <a:t>   Increasing the size of</a:t>
            </a:r>
          </a:p>
          <a:p>
            <a:pPr>
              <a:lnSpc>
                <a:spcPct val="120000"/>
              </a:lnSpc>
            </a:pPr>
            <a:r>
              <a:rPr lang="en-US" altLang="zh-CN">
                <a:effectLst>
                  <a:outerShdw blurRad="38100" dist="38100" dir="2700000" algn="tl">
                    <a:srgbClr val="000000"/>
                  </a:outerShdw>
                </a:effectLst>
              </a:rPr>
              <a:t>   the routing messages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灯片编号占位符 5">
            <a:extLst>
              <a:ext uri="{FF2B5EF4-FFF2-40B4-BE49-F238E27FC236}">
                <a16:creationId xmlns:a16="http://schemas.microsoft.com/office/drawing/2014/main" id="{2FE9447C-AD5B-47AF-9FCE-933364E766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8CDA8-9739-4E4A-991F-9B7DA70DAB37}" type="slidenum">
              <a:rPr lang="en-US" altLang="zh-CN"/>
              <a:pPr/>
              <a:t>16</a:t>
            </a:fld>
            <a:endParaRPr lang="en-US" altLang="zh-CN"/>
          </a:p>
        </p:txBody>
      </p:sp>
      <p:sp>
        <p:nvSpPr>
          <p:cNvPr id="81922" name="Rectangle 2">
            <a:extLst>
              <a:ext uri="{FF2B5EF4-FFF2-40B4-BE49-F238E27FC236}">
                <a16:creationId xmlns:a16="http://schemas.microsoft.com/office/drawing/2014/main" id="{CA87D2B6-AF88-451D-B6CA-AC85BB78093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More-node instability</a:t>
            </a:r>
          </a:p>
        </p:txBody>
      </p:sp>
      <p:sp>
        <p:nvSpPr>
          <p:cNvPr id="81923" name="Rectangle 3">
            <a:extLst>
              <a:ext uri="{FF2B5EF4-FFF2-40B4-BE49-F238E27FC236}">
                <a16:creationId xmlns:a16="http://schemas.microsoft.com/office/drawing/2014/main" id="{05B9A424-6CDD-4F71-B4FD-4E11FF2E7F6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357188" indent="-357188">
              <a:buFont typeface="Wingdings" panose="05000000000000000000" pitchFamily="2" charset="2"/>
              <a:buNone/>
            </a:pPr>
            <a:r>
              <a:rPr lang="en-US" altLang="zh-CN" sz="2400"/>
              <a:t>1. Net 1 unreachable, then E sends a </a:t>
            </a:r>
            <a:r>
              <a:rPr lang="en-US" altLang="zh-CN" sz="2400">
                <a:solidFill>
                  <a:schemeClr val="folHlink"/>
                </a:solidFill>
              </a:rPr>
              <a:t>triggered</a:t>
            </a:r>
          </a:p>
          <a:p>
            <a:pPr marL="357188" indent="-357188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400">
                <a:solidFill>
                  <a:schemeClr val="folHlink"/>
                </a:solidFill>
              </a:rPr>
              <a:t>	update</a:t>
            </a:r>
            <a:r>
              <a:rPr lang="en-US" altLang="zh-CN" sz="2400"/>
              <a:t> to its neighbor A</a:t>
            </a:r>
          </a:p>
          <a:p>
            <a:pPr marL="357188" indent="-357188">
              <a:buFont typeface="Wingdings" panose="05000000000000000000" pitchFamily="2" charset="2"/>
              <a:buNone/>
            </a:pPr>
            <a:r>
              <a:rPr lang="en-US" altLang="zh-CN" sz="2400"/>
              <a:t>2. Then A knows Net 1 is unreachable from E, </a:t>
            </a:r>
          </a:p>
          <a:p>
            <a:pPr marL="357188" indent="-357188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400"/>
              <a:t>	then sends a triggered update only to neighbors </a:t>
            </a:r>
          </a:p>
          <a:p>
            <a:pPr marL="357188" indent="-357188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400"/>
              <a:t>	B and D because of the </a:t>
            </a:r>
            <a:r>
              <a:rPr lang="en-US" altLang="zh-CN" sz="2400">
                <a:solidFill>
                  <a:schemeClr val="folHlink"/>
                </a:solidFill>
              </a:rPr>
              <a:t>split horizons</a:t>
            </a:r>
          </a:p>
          <a:p>
            <a:pPr marL="357188" indent="-357188">
              <a:buFont typeface="Wingdings" panose="05000000000000000000" pitchFamily="2" charset="2"/>
              <a:buNone/>
            </a:pPr>
            <a:r>
              <a:rPr lang="en-US" altLang="zh-CN" sz="2400"/>
              <a:t>3. B and D know Net unreachable from A, then send a triggered update only to the neighbor C because of the split horizons</a:t>
            </a:r>
          </a:p>
          <a:p>
            <a:pPr marL="357188" indent="-357188">
              <a:buFont typeface="Wingdings" panose="05000000000000000000" pitchFamily="2" charset="2"/>
              <a:buNone/>
            </a:pPr>
            <a:r>
              <a:rPr lang="en-US" altLang="zh-CN" sz="2400">
                <a:solidFill>
                  <a:srgbClr val="00FFFF"/>
                </a:solidFill>
              </a:rPr>
              <a:t>4.</a:t>
            </a:r>
            <a:r>
              <a:rPr lang="en-US" altLang="zh-CN" sz="2400"/>
              <a:t> </a:t>
            </a:r>
            <a:r>
              <a:rPr lang="en-US" altLang="zh-CN" sz="2400">
                <a:solidFill>
                  <a:srgbClr val="00FFFF"/>
                </a:solidFill>
              </a:rPr>
              <a:t>Assume that C has known about Net 1 from B, and C sends a regular update about Net 1 is accessible to D before the triggered update has been received.</a:t>
            </a:r>
            <a:r>
              <a:rPr lang="en-US" altLang="zh-CN" sz="2400"/>
              <a:t> </a:t>
            </a:r>
          </a:p>
          <a:p>
            <a:pPr marL="357188" indent="-357188">
              <a:buFont typeface="Wingdings" panose="05000000000000000000" pitchFamily="2" charset="2"/>
              <a:buNone/>
            </a:pPr>
            <a:r>
              <a:rPr lang="en-US" altLang="zh-CN" sz="2400"/>
              <a:t>5. Then D think Net 1 can be reachable through C, so D updates its routing table and informs A </a:t>
            </a:r>
            <a:r>
              <a:rPr lang="en-US" altLang="zh-CN" sz="2400">
                <a:sym typeface="Wingdings" panose="05000000000000000000" pitchFamily="2" charset="2"/>
              </a:rPr>
              <a:t> </a:t>
            </a:r>
            <a:r>
              <a:rPr lang="en-US" altLang="zh-CN" sz="2400">
                <a:solidFill>
                  <a:schemeClr val="folHlink"/>
                </a:solidFill>
                <a:sym typeface="Wingdings" panose="05000000000000000000" pitchFamily="2" charset="2"/>
              </a:rPr>
              <a:t>routing loop</a:t>
            </a:r>
            <a:endParaRPr lang="en-US" altLang="zh-CN" sz="2400">
              <a:solidFill>
                <a:schemeClr val="folHlink"/>
              </a:solidFill>
            </a:endParaRPr>
          </a:p>
        </p:txBody>
      </p:sp>
      <p:sp>
        <p:nvSpPr>
          <p:cNvPr id="81926" name="Oval 6">
            <a:extLst>
              <a:ext uri="{FF2B5EF4-FFF2-40B4-BE49-F238E27FC236}">
                <a16:creationId xmlns:a16="http://schemas.microsoft.com/office/drawing/2014/main" id="{A8FEA6EA-BCC3-4016-BEAD-C682BC659F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42238" y="549275"/>
            <a:ext cx="1366837" cy="43815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  <a:extLst>
            <a:ext uri="{91240B29-F687-4F45-9708-019B960494DF}">
              <a14:hiddenLine xmlns:a14="http://schemas.microsoft.com/office/drawing/2010/main" w="19050" algn="ctr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81927" name="Text Box 7">
            <a:extLst>
              <a:ext uri="{FF2B5EF4-FFF2-40B4-BE49-F238E27FC236}">
                <a16:creationId xmlns:a16="http://schemas.microsoft.com/office/drawing/2014/main" id="{4E97EE91-97F7-4B93-9D4A-F5AB2B9FAC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72450" y="549275"/>
            <a:ext cx="7112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i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panose="02010600030101010101" pitchFamily="2" charset="-122"/>
              </a:rPr>
              <a:t>Net 1</a:t>
            </a:r>
          </a:p>
        </p:txBody>
      </p:sp>
      <p:pic>
        <p:nvPicPr>
          <p:cNvPr id="81928" name="Picture 8">
            <a:extLst>
              <a:ext uri="{FF2B5EF4-FFF2-40B4-BE49-F238E27FC236}">
                <a16:creationId xmlns:a16="http://schemas.microsoft.com/office/drawing/2014/main" id="{B527A749-7C16-46B7-B723-A5CC85D6059E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6913" y="1960563"/>
            <a:ext cx="647700" cy="388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29" name="Picture 9">
            <a:extLst>
              <a:ext uri="{FF2B5EF4-FFF2-40B4-BE49-F238E27FC236}">
                <a16:creationId xmlns:a16="http://schemas.microsoft.com/office/drawing/2014/main" id="{D941F9F3-1A46-49DD-8896-51C3042D2F3B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3513" y="1960563"/>
            <a:ext cx="647700" cy="388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30" name="Picture 10">
            <a:extLst>
              <a:ext uri="{FF2B5EF4-FFF2-40B4-BE49-F238E27FC236}">
                <a16:creationId xmlns:a16="http://schemas.microsoft.com/office/drawing/2014/main" id="{D02FC5A9-2CE6-4C26-BB0D-577135326B90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0138" y="1455738"/>
            <a:ext cx="647700" cy="388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31" name="Picture 11">
            <a:extLst>
              <a:ext uri="{FF2B5EF4-FFF2-40B4-BE49-F238E27FC236}">
                <a16:creationId xmlns:a16="http://schemas.microsoft.com/office/drawing/2014/main" id="{9FF8DD40-E49F-4EFE-8609-4931DB469BEF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0138" y="2463800"/>
            <a:ext cx="647700" cy="388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32" name="Picture 12">
            <a:extLst>
              <a:ext uri="{FF2B5EF4-FFF2-40B4-BE49-F238E27FC236}">
                <a16:creationId xmlns:a16="http://schemas.microsoft.com/office/drawing/2014/main" id="{B0026C08-98D7-45E4-AEC3-18D2AB8CCAA4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3313" y="620713"/>
            <a:ext cx="647700" cy="388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81933" name="AutoShape 13">
            <a:extLst>
              <a:ext uri="{FF2B5EF4-FFF2-40B4-BE49-F238E27FC236}">
                <a16:creationId xmlns:a16="http://schemas.microsoft.com/office/drawing/2014/main" id="{EDEB43E8-C8D3-474B-8587-324FD1739C8A}"/>
              </a:ext>
            </a:extLst>
          </p:cNvPr>
          <p:cNvCxnSpPr>
            <a:cxnSpLocks noChangeShapeType="1"/>
            <a:stCxn id="81930" idx="3"/>
            <a:endCxn id="81928" idx="0"/>
          </p:cNvCxnSpPr>
          <p:nvPr/>
        </p:nvCxnSpPr>
        <p:spPr bwMode="auto">
          <a:xfrm>
            <a:off x="8097838" y="1651000"/>
            <a:ext cx="542925" cy="309563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1934" name="AutoShape 14">
            <a:extLst>
              <a:ext uri="{FF2B5EF4-FFF2-40B4-BE49-F238E27FC236}">
                <a16:creationId xmlns:a16="http://schemas.microsoft.com/office/drawing/2014/main" id="{0F56D0D7-611F-4345-8E37-FFEC0D395229}"/>
              </a:ext>
            </a:extLst>
          </p:cNvPr>
          <p:cNvCxnSpPr>
            <a:cxnSpLocks noChangeShapeType="1"/>
            <a:stCxn id="81928" idx="2"/>
            <a:endCxn id="81931" idx="3"/>
          </p:cNvCxnSpPr>
          <p:nvPr/>
        </p:nvCxnSpPr>
        <p:spPr bwMode="auto">
          <a:xfrm flipH="1">
            <a:off x="8097838" y="2349500"/>
            <a:ext cx="542925" cy="309563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1935" name="AutoShape 15">
            <a:extLst>
              <a:ext uri="{FF2B5EF4-FFF2-40B4-BE49-F238E27FC236}">
                <a16:creationId xmlns:a16="http://schemas.microsoft.com/office/drawing/2014/main" id="{2ACCD9FD-A9C7-492B-AF6C-837C4FD0A42E}"/>
              </a:ext>
            </a:extLst>
          </p:cNvPr>
          <p:cNvCxnSpPr>
            <a:cxnSpLocks noChangeShapeType="1"/>
            <a:stCxn id="81931" idx="1"/>
            <a:endCxn id="81929" idx="2"/>
          </p:cNvCxnSpPr>
          <p:nvPr/>
        </p:nvCxnSpPr>
        <p:spPr bwMode="auto">
          <a:xfrm flipH="1" flipV="1">
            <a:off x="6837363" y="2349500"/>
            <a:ext cx="612775" cy="309563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1936" name="AutoShape 16">
            <a:extLst>
              <a:ext uri="{FF2B5EF4-FFF2-40B4-BE49-F238E27FC236}">
                <a16:creationId xmlns:a16="http://schemas.microsoft.com/office/drawing/2014/main" id="{9E41AC24-F724-4F79-B0E4-C6451B98CC80}"/>
              </a:ext>
            </a:extLst>
          </p:cNvPr>
          <p:cNvCxnSpPr>
            <a:cxnSpLocks noChangeShapeType="1"/>
            <a:stCxn id="81930" idx="1"/>
            <a:endCxn id="81929" idx="0"/>
          </p:cNvCxnSpPr>
          <p:nvPr/>
        </p:nvCxnSpPr>
        <p:spPr bwMode="auto">
          <a:xfrm flipH="1">
            <a:off x="6837363" y="1651000"/>
            <a:ext cx="612775" cy="309563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1937" name="AutoShape 17">
            <a:extLst>
              <a:ext uri="{FF2B5EF4-FFF2-40B4-BE49-F238E27FC236}">
                <a16:creationId xmlns:a16="http://schemas.microsoft.com/office/drawing/2014/main" id="{1FBB93FA-1725-48A1-8C1E-3494026CF7E5}"/>
              </a:ext>
            </a:extLst>
          </p:cNvPr>
          <p:cNvCxnSpPr>
            <a:cxnSpLocks noChangeShapeType="1"/>
            <a:stCxn id="81930" idx="0"/>
            <a:endCxn id="81932" idx="2"/>
          </p:cNvCxnSpPr>
          <p:nvPr/>
        </p:nvCxnSpPr>
        <p:spPr bwMode="auto">
          <a:xfrm flipV="1">
            <a:off x="7773988" y="1009650"/>
            <a:ext cx="3175" cy="446088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1938" name="Text Box 18">
            <a:extLst>
              <a:ext uri="{FF2B5EF4-FFF2-40B4-BE49-F238E27FC236}">
                <a16:creationId xmlns:a16="http://schemas.microsoft.com/office/drawing/2014/main" id="{56BDAD5D-83B7-4AA8-A87E-8E4E8C2F8C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96188" y="1412875"/>
            <a:ext cx="3683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rgbClr val="FF99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A</a:t>
            </a:r>
          </a:p>
        </p:txBody>
      </p:sp>
      <p:sp>
        <p:nvSpPr>
          <p:cNvPr id="81939" name="Text Box 19">
            <a:extLst>
              <a:ext uri="{FF2B5EF4-FFF2-40B4-BE49-F238E27FC236}">
                <a16:creationId xmlns:a16="http://schemas.microsoft.com/office/drawing/2014/main" id="{7FA91668-3FD2-4415-8A20-1A97E50F73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59788" y="1916113"/>
            <a:ext cx="3683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rgbClr val="FF99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B</a:t>
            </a:r>
          </a:p>
        </p:txBody>
      </p:sp>
      <p:sp>
        <p:nvSpPr>
          <p:cNvPr id="81940" name="Text Box 20">
            <a:extLst>
              <a:ext uri="{FF2B5EF4-FFF2-40B4-BE49-F238E27FC236}">
                <a16:creationId xmlns:a16="http://schemas.microsoft.com/office/drawing/2014/main" id="{7D7EEA46-B804-4610-97FD-1D7356AC28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96188" y="2420938"/>
            <a:ext cx="36036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rgbClr val="FF99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C</a:t>
            </a:r>
          </a:p>
        </p:txBody>
      </p:sp>
      <p:sp>
        <p:nvSpPr>
          <p:cNvPr id="81941" name="Text Box 21">
            <a:extLst>
              <a:ext uri="{FF2B5EF4-FFF2-40B4-BE49-F238E27FC236}">
                <a16:creationId xmlns:a16="http://schemas.microsoft.com/office/drawing/2014/main" id="{40BEC2C7-91C2-4D3F-8E65-BE417D3EE2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59563" y="1916113"/>
            <a:ext cx="3841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rgbClr val="FF99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D</a:t>
            </a:r>
          </a:p>
        </p:txBody>
      </p:sp>
      <p:sp>
        <p:nvSpPr>
          <p:cNvPr id="81942" name="Text Box 22">
            <a:extLst>
              <a:ext uri="{FF2B5EF4-FFF2-40B4-BE49-F238E27FC236}">
                <a16:creationId xmlns:a16="http://schemas.microsoft.com/office/drawing/2014/main" id="{1D7D2B70-5ECF-402D-AB42-E2D3102C44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08888" y="549275"/>
            <a:ext cx="34766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rgbClr val="FF99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19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819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819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819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819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819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819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819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5C7E8548-CF82-4516-84E4-7667623CB9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5D586-E44B-4161-A218-81D243E3F835}" type="slidenum">
              <a:rPr lang="en-US" altLang="zh-CN"/>
              <a:pPr/>
              <a:t>17</a:t>
            </a:fld>
            <a:endParaRPr lang="en-US" altLang="zh-CN"/>
          </a:p>
        </p:txBody>
      </p:sp>
      <p:sp>
        <p:nvSpPr>
          <p:cNvPr id="32770" name="Rectangle 2">
            <a:extLst>
              <a:ext uri="{FF2B5EF4-FFF2-40B4-BE49-F238E27FC236}">
                <a16:creationId xmlns:a16="http://schemas.microsoft.com/office/drawing/2014/main" id="{E3C44CBC-27CE-4C81-B0B5-5697F3A0E4E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Hold-down Timer, </a:t>
            </a:r>
            <a:r>
              <a:rPr lang="zh-CN" altLang="en-US"/>
              <a:t>抑制定时器</a:t>
            </a:r>
          </a:p>
        </p:txBody>
      </p:sp>
      <p:sp>
        <p:nvSpPr>
          <p:cNvPr id="32771" name="Rectangle 3">
            <a:extLst>
              <a:ext uri="{FF2B5EF4-FFF2-40B4-BE49-F238E27FC236}">
                <a16:creationId xmlns:a16="http://schemas.microsoft.com/office/drawing/2014/main" id="{4B8C9E37-F64A-4FDB-BC5E-AE5899A4FB6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zh-CN"/>
              <a:t>To prevent update messages from reinstating inaccessible routes —— not in RFC</a:t>
            </a:r>
          </a:p>
          <a:p>
            <a:pPr lvl="1">
              <a:lnSpc>
                <a:spcPct val="90000"/>
              </a:lnSpc>
            </a:pPr>
            <a:r>
              <a:rPr lang="en-US" altLang="zh-CN"/>
              <a:t>When a router receives an update that indicates a network is unreachable, it starts a hold-down timer ( 180 s )</a:t>
            </a:r>
          </a:p>
          <a:p>
            <a:pPr lvl="1">
              <a:lnSpc>
                <a:spcPct val="90000"/>
              </a:lnSpc>
            </a:pPr>
            <a:r>
              <a:rPr lang="en-US" altLang="zh-CN"/>
              <a:t>While the hold-down timer is running, the router will </a:t>
            </a:r>
            <a:r>
              <a:rPr lang="en-US" altLang="zh-CN">
                <a:solidFill>
                  <a:schemeClr val="folHlink"/>
                </a:solidFill>
              </a:rPr>
              <a:t>NOT </a:t>
            </a:r>
            <a:r>
              <a:rPr lang="en-US" altLang="zh-CN"/>
              <a:t>accept any update about the inaccessible route </a:t>
            </a:r>
            <a:r>
              <a:rPr lang="en-US" altLang="zh-CN">
                <a:solidFill>
                  <a:schemeClr val="folHlink"/>
                </a:solidFill>
              </a:rPr>
              <a:t>UNLESS</a:t>
            </a:r>
            <a:r>
              <a:rPr lang="en-US" altLang="zh-CN"/>
              <a:t> </a:t>
            </a:r>
          </a:p>
          <a:p>
            <a:pPr lvl="2">
              <a:lnSpc>
                <a:spcPct val="90000"/>
              </a:lnSpc>
            </a:pPr>
            <a:r>
              <a:rPr lang="en-US" altLang="zh-CN"/>
              <a:t>the update comes from the originator of the previously inaccessible update</a:t>
            </a:r>
          </a:p>
          <a:p>
            <a:pPr lvl="2">
              <a:lnSpc>
                <a:spcPct val="90000"/>
              </a:lnSpc>
            </a:pPr>
            <a:r>
              <a:rPr lang="en-US" altLang="zh-CN"/>
              <a:t>or from a router reporting a better metric to the inaccessible network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灯片编号占位符 5">
            <a:extLst>
              <a:ext uri="{FF2B5EF4-FFF2-40B4-BE49-F238E27FC236}">
                <a16:creationId xmlns:a16="http://schemas.microsoft.com/office/drawing/2014/main" id="{1E2F6852-7FA5-4C0A-A118-37871BE6E9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DF8C5-D00D-4692-9067-9C7B3B11D859}" type="slidenum">
              <a:rPr lang="en-US" altLang="zh-CN"/>
              <a:pPr/>
              <a:t>18</a:t>
            </a:fld>
            <a:endParaRPr lang="en-US" altLang="zh-CN"/>
          </a:p>
        </p:txBody>
      </p:sp>
      <p:sp>
        <p:nvSpPr>
          <p:cNvPr id="15362" name="Rectangle 2">
            <a:extLst>
              <a:ext uri="{FF2B5EF4-FFF2-40B4-BE49-F238E27FC236}">
                <a16:creationId xmlns:a16="http://schemas.microsoft.com/office/drawing/2014/main" id="{C2DBE42C-2993-459A-A6E8-0225DC21008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11.3  RIP</a:t>
            </a:r>
          </a:p>
        </p:txBody>
      </p:sp>
      <p:sp>
        <p:nvSpPr>
          <p:cNvPr id="15363" name="Rectangle 3">
            <a:extLst>
              <a:ext uri="{FF2B5EF4-FFF2-40B4-BE49-F238E27FC236}">
                <a16:creationId xmlns:a16="http://schemas.microsoft.com/office/drawing/2014/main" id="{55024881-F7EF-47ED-9126-3FD6D60088C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Routing Information Protocol</a:t>
            </a:r>
            <a:r>
              <a:rPr lang="zh-CN" altLang="en-US" dirty="0"/>
              <a:t>，</a:t>
            </a:r>
            <a:r>
              <a:rPr lang="en-US" altLang="zh-CN" dirty="0"/>
              <a:t>RIP</a:t>
            </a:r>
          </a:p>
          <a:p>
            <a:pPr lvl="1"/>
            <a:r>
              <a:rPr lang="en-US" altLang="zh-CN" dirty="0"/>
              <a:t>v1</a:t>
            </a:r>
            <a:r>
              <a:rPr lang="zh-CN" altLang="en-US" dirty="0"/>
              <a:t>：</a:t>
            </a:r>
            <a:r>
              <a:rPr lang="en-US" altLang="zh-CN" dirty="0"/>
              <a:t>RFC 1058</a:t>
            </a:r>
            <a:r>
              <a:rPr lang="zh-CN" altLang="en-US" dirty="0"/>
              <a:t>，</a:t>
            </a:r>
            <a:r>
              <a:rPr lang="en-US" altLang="zh-CN" dirty="0"/>
              <a:t>v2</a:t>
            </a:r>
            <a:r>
              <a:rPr lang="zh-CN" altLang="en-US" dirty="0"/>
              <a:t>：</a:t>
            </a:r>
            <a:r>
              <a:rPr lang="en-US" altLang="zh-CN" dirty="0"/>
              <a:t>RFC 2453</a:t>
            </a:r>
            <a:r>
              <a:rPr lang="zh-CN" altLang="en-US" dirty="0"/>
              <a:t>，路由信息协议</a:t>
            </a:r>
          </a:p>
        </p:txBody>
      </p:sp>
      <p:sp>
        <p:nvSpPr>
          <p:cNvPr id="15364" name="Rectangle 4">
            <a:extLst>
              <a:ext uri="{FF2B5EF4-FFF2-40B4-BE49-F238E27FC236}">
                <a16:creationId xmlns:a16="http://schemas.microsoft.com/office/drawing/2014/main" id="{3559C6DE-D6E7-443E-B057-E4B1E07126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661025"/>
            <a:ext cx="8207375" cy="720725"/>
          </a:xfrm>
          <a:prstGeom prst="rect">
            <a:avLst/>
          </a:prstGeom>
          <a:solidFill>
            <a:srgbClr val="E7E7E7"/>
          </a:solidFill>
          <a:ln w="9525">
            <a:solidFill>
              <a:schemeClr val="tx1"/>
            </a:solidFill>
            <a:prstDash val="dash"/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5365" name="Rectangle 5">
            <a:extLst>
              <a:ext uri="{FF2B5EF4-FFF2-40B4-BE49-F238E27FC236}">
                <a16:creationId xmlns:a16="http://schemas.microsoft.com/office/drawing/2014/main" id="{E53A60DA-BCBC-4BAC-B757-BBD8CF9AC9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4652963"/>
            <a:ext cx="8207375" cy="792162"/>
          </a:xfrm>
          <a:prstGeom prst="rect">
            <a:avLst/>
          </a:prstGeom>
          <a:solidFill>
            <a:srgbClr val="E7E7E7"/>
          </a:solidFill>
          <a:ln w="9525">
            <a:solidFill>
              <a:schemeClr val="tx1"/>
            </a:solidFill>
            <a:prstDash val="dash"/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5366" name="Rectangle 6">
            <a:extLst>
              <a:ext uri="{FF2B5EF4-FFF2-40B4-BE49-F238E27FC236}">
                <a16:creationId xmlns:a16="http://schemas.microsoft.com/office/drawing/2014/main" id="{220E102C-9749-4FA7-BD64-7C3CA296D0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83088" y="4795838"/>
            <a:ext cx="1628775" cy="504825"/>
          </a:xfrm>
          <a:prstGeom prst="rect">
            <a:avLst/>
          </a:prstGeom>
          <a:solidFill>
            <a:srgbClr val="F5DA7F"/>
          </a:solidFill>
          <a:ln w="9525">
            <a:solidFill>
              <a:schemeClr val="folHlink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 lIns="73025" tIns="36512" rIns="73025" bIns="36512" anchor="ctr"/>
          <a:lstStyle/>
          <a:p>
            <a:pPr algn="ctr" eaLnBrk="0" hangingPunct="0"/>
            <a:r>
              <a:rPr lang="en-US" altLang="zh-CN" dirty="0">
                <a:solidFill>
                  <a:schemeClr val="bg2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         IP</a:t>
            </a:r>
          </a:p>
        </p:txBody>
      </p:sp>
      <p:sp>
        <p:nvSpPr>
          <p:cNvPr id="15367" name="Rectangle 7">
            <a:extLst>
              <a:ext uri="{FF2B5EF4-FFF2-40B4-BE49-F238E27FC236}">
                <a16:creationId xmlns:a16="http://schemas.microsoft.com/office/drawing/2014/main" id="{91B88A8F-84DB-424E-A9F7-34609AC2BB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84438" y="5805488"/>
            <a:ext cx="1628775" cy="433387"/>
          </a:xfrm>
          <a:prstGeom prst="rect">
            <a:avLst/>
          </a:prstGeom>
          <a:solidFill>
            <a:srgbClr val="F5DA7F"/>
          </a:solidFill>
          <a:ln w="9525">
            <a:solidFill>
              <a:schemeClr val="folHlink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 lIns="73025" tIns="36512" rIns="73025" bIns="36512" anchor="ctr"/>
          <a:lstStyle/>
          <a:p>
            <a:pPr algn="ctr" eaLnBrk="0" hangingPunct="0"/>
            <a:r>
              <a:rPr lang="en-US" altLang="zh-CN">
                <a:solidFill>
                  <a:schemeClr val="bg2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LANs</a:t>
            </a:r>
          </a:p>
        </p:txBody>
      </p:sp>
      <p:sp>
        <p:nvSpPr>
          <p:cNvPr id="15368" name="Rectangle 8">
            <a:extLst>
              <a:ext uri="{FF2B5EF4-FFF2-40B4-BE49-F238E27FC236}">
                <a16:creationId xmlns:a16="http://schemas.microsoft.com/office/drawing/2014/main" id="{449C8A31-FA8D-452B-B3FD-2F6899E109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27538" y="5805488"/>
            <a:ext cx="1628775" cy="433387"/>
          </a:xfrm>
          <a:prstGeom prst="rect">
            <a:avLst/>
          </a:prstGeom>
          <a:solidFill>
            <a:srgbClr val="F5DA7F"/>
          </a:solidFill>
          <a:ln w="9525">
            <a:solidFill>
              <a:schemeClr val="folHlink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 lIns="73025" tIns="36512" rIns="73025" bIns="36512" anchor="ctr"/>
          <a:lstStyle/>
          <a:p>
            <a:pPr algn="ctr" eaLnBrk="0" hangingPunct="0"/>
            <a:r>
              <a:rPr lang="en-US" altLang="zh-CN">
                <a:solidFill>
                  <a:schemeClr val="bg2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MANs</a:t>
            </a:r>
          </a:p>
        </p:txBody>
      </p:sp>
      <p:sp>
        <p:nvSpPr>
          <p:cNvPr id="15369" name="Rectangle 9">
            <a:extLst>
              <a:ext uri="{FF2B5EF4-FFF2-40B4-BE49-F238E27FC236}">
                <a16:creationId xmlns:a16="http://schemas.microsoft.com/office/drawing/2014/main" id="{C181E2EB-7015-4E1C-86F4-DA99FDD14D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99213" y="5805488"/>
            <a:ext cx="1628775" cy="433387"/>
          </a:xfrm>
          <a:prstGeom prst="rect">
            <a:avLst/>
          </a:prstGeom>
          <a:solidFill>
            <a:srgbClr val="F5DA7F"/>
          </a:solidFill>
          <a:ln w="9525">
            <a:solidFill>
              <a:schemeClr val="folHlink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 lIns="73025" tIns="36512" rIns="73025" bIns="36512" anchor="ctr"/>
          <a:lstStyle/>
          <a:p>
            <a:pPr algn="ctr" eaLnBrk="0" hangingPunct="0"/>
            <a:r>
              <a:rPr lang="en-US" altLang="zh-CN">
                <a:solidFill>
                  <a:schemeClr val="bg2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WANs</a:t>
            </a:r>
          </a:p>
        </p:txBody>
      </p:sp>
      <p:sp>
        <p:nvSpPr>
          <p:cNvPr id="15370" name="Rectangle 10">
            <a:extLst>
              <a:ext uri="{FF2B5EF4-FFF2-40B4-BE49-F238E27FC236}">
                <a16:creationId xmlns:a16="http://schemas.microsoft.com/office/drawing/2014/main" id="{4A7D9BBA-5BCF-4643-B222-2181A4AD8C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51050" y="4795838"/>
            <a:ext cx="1008063" cy="360362"/>
          </a:xfrm>
          <a:prstGeom prst="rect">
            <a:avLst/>
          </a:prstGeom>
          <a:solidFill>
            <a:srgbClr val="F5DA7F"/>
          </a:solidFill>
          <a:ln w="9525">
            <a:solidFill>
              <a:schemeClr val="folHlink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 lIns="73025" tIns="36512" rIns="73025" bIns="36512" anchor="ctr"/>
          <a:lstStyle/>
          <a:p>
            <a:pPr algn="ctr" eaLnBrk="0" hangingPunct="0"/>
            <a:r>
              <a:rPr lang="en-US" altLang="zh-CN">
                <a:solidFill>
                  <a:schemeClr val="bg2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ICMP</a:t>
            </a:r>
          </a:p>
        </p:txBody>
      </p:sp>
      <p:sp>
        <p:nvSpPr>
          <p:cNvPr id="15371" name="Rectangle 11">
            <a:extLst>
              <a:ext uri="{FF2B5EF4-FFF2-40B4-BE49-F238E27FC236}">
                <a16:creationId xmlns:a16="http://schemas.microsoft.com/office/drawing/2014/main" id="{4D46A39C-9C62-4B8C-87D9-CB6E7CCFE1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3575" y="4795838"/>
            <a:ext cx="1008063" cy="360362"/>
          </a:xfrm>
          <a:prstGeom prst="rect">
            <a:avLst/>
          </a:prstGeom>
          <a:solidFill>
            <a:srgbClr val="F5DA7F"/>
          </a:solidFill>
          <a:ln w="9525">
            <a:solidFill>
              <a:schemeClr val="folHlink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 lIns="73025" tIns="36512" rIns="73025" bIns="36512" anchor="ctr"/>
          <a:lstStyle/>
          <a:p>
            <a:pPr algn="ctr" eaLnBrk="0" hangingPunct="0"/>
            <a:r>
              <a:rPr lang="en-US" altLang="zh-CN">
                <a:solidFill>
                  <a:schemeClr val="bg2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IGMP</a:t>
            </a:r>
          </a:p>
        </p:txBody>
      </p:sp>
      <p:sp>
        <p:nvSpPr>
          <p:cNvPr id="15372" name="Rectangle 12">
            <a:extLst>
              <a:ext uri="{FF2B5EF4-FFF2-40B4-BE49-F238E27FC236}">
                <a16:creationId xmlns:a16="http://schemas.microsoft.com/office/drawing/2014/main" id="{ABB96366-A4C8-46C1-A0B5-59B944C6FB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27763" y="4940300"/>
            <a:ext cx="1009650" cy="363538"/>
          </a:xfrm>
          <a:prstGeom prst="rect">
            <a:avLst/>
          </a:prstGeom>
          <a:solidFill>
            <a:srgbClr val="F5DA7F"/>
          </a:solidFill>
          <a:ln w="9525">
            <a:solidFill>
              <a:schemeClr val="folHlink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 lIns="73025" tIns="36512" rIns="73025" bIns="36512" anchor="ctr"/>
          <a:lstStyle/>
          <a:p>
            <a:pPr algn="ctr" eaLnBrk="0" hangingPunct="0"/>
            <a:r>
              <a:rPr lang="en-US" altLang="zh-CN">
                <a:solidFill>
                  <a:schemeClr val="bg2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ARP</a:t>
            </a:r>
          </a:p>
        </p:txBody>
      </p:sp>
      <p:sp>
        <p:nvSpPr>
          <p:cNvPr id="15373" name="Rectangle 13">
            <a:extLst>
              <a:ext uri="{FF2B5EF4-FFF2-40B4-BE49-F238E27FC236}">
                <a16:creationId xmlns:a16="http://schemas.microsoft.com/office/drawing/2014/main" id="{1BAD1DB7-E7DB-418B-8B97-91DA3B5CAF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50138" y="4940300"/>
            <a:ext cx="1009650" cy="363538"/>
          </a:xfrm>
          <a:prstGeom prst="rect">
            <a:avLst/>
          </a:prstGeom>
          <a:solidFill>
            <a:srgbClr val="F5DA7F"/>
          </a:solidFill>
          <a:ln w="9525">
            <a:solidFill>
              <a:schemeClr val="folHlink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 lIns="73025" tIns="36512" rIns="73025" bIns="36512" anchor="ctr"/>
          <a:lstStyle/>
          <a:p>
            <a:pPr algn="ctr" eaLnBrk="0" hangingPunct="0"/>
            <a:r>
              <a:rPr lang="en-US" altLang="zh-CN">
                <a:solidFill>
                  <a:schemeClr val="bg2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RARP</a:t>
            </a:r>
          </a:p>
        </p:txBody>
      </p:sp>
      <p:sp>
        <p:nvSpPr>
          <p:cNvPr id="15374" name="Text Box 14">
            <a:extLst>
              <a:ext uri="{FF2B5EF4-FFF2-40B4-BE49-F238E27FC236}">
                <a16:creationId xmlns:a16="http://schemas.microsoft.com/office/drawing/2014/main" id="{77718CC2-1A61-4362-AD94-B5CD18E8E3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750" y="4695825"/>
            <a:ext cx="1279525" cy="676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zh-CN">
                <a:solidFill>
                  <a:schemeClr val="bg2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Network</a:t>
            </a:r>
          </a:p>
          <a:p>
            <a:pPr>
              <a:lnSpc>
                <a:spcPct val="80000"/>
              </a:lnSpc>
            </a:pPr>
            <a:r>
              <a:rPr lang="en-US" altLang="zh-CN">
                <a:solidFill>
                  <a:schemeClr val="bg2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Layer</a:t>
            </a:r>
          </a:p>
        </p:txBody>
      </p:sp>
      <p:sp>
        <p:nvSpPr>
          <p:cNvPr id="15375" name="Text Box 15">
            <a:extLst>
              <a:ext uri="{FF2B5EF4-FFF2-40B4-BE49-F238E27FC236}">
                <a16:creationId xmlns:a16="http://schemas.microsoft.com/office/drawing/2014/main" id="{85B8D497-0594-4A77-A1AA-D6A57B5B17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750" y="5703888"/>
            <a:ext cx="1881188" cy="676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zh-CN">
                <a:solidFill>
                  <a:schemeClr val="bg2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Network</a:t>
            </a:r>
          </a:p>
          <a:p>
            <a:pPr>
              <a:lnSpc>
                <a:spcPct val="80000"/>
              </a:lnSpc>
            </a:pPr>
            <a:r>
              <a:rPr lang="en-US" altLang="zh-CN">
                <a:solidFill>
                  <a:schemeClr val="bg2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Access Layer</a:t>
            </a:r>
          </a:p>
        </p:txBody>
      </p:sp>
      <p:sp>
        <p:nvSpPr>
          <p:cNvPr id="15376" name="Rectangle 16">
            <a:extLst>
              <a:ext uri="{FF2B5EF4-FFF2-40B4-BE49-F238E27FC236}">
                <a16:creationId xmlns:a16="http://schemas.microsoft.com/office/drawing/2014/main" id="{3913E860-8754-4A88-BBF5-950E9CDE53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3644900"/>
            <a:ext cx="8207375" cy="792163"/>
          </a:xfrm>
          <a:prstGeom prst="rect">
            <a:avLst/>
          </a:prstGeom>
          <a:solidFill>
            <a:srgbClr val="E7E7E7"/>
          </a:solidFill>
          <a:ln w="9525">
            <a:solidFill>
              <a:schemeClr val="tx1"/>
            </a:solidFill>
            <a:prstDash val="dash"/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 algn="ctr"/>
            <a:endParaRPr lang="zh-CN" altLang="zh-CN">
              <a:solidFill>
                <a:schemeClr val="bg2"/>
              </a:solidFill>
              <a:effectLst>
                <a:outerShdw blurRad="38100" dist="38100" dir="2700000" algn="tl">
                  <a:srgbClr val="FFFFFF"/>
                </a:outerShdw>
              </a:effectLst>
            </a:endParaRPr>
          </a:p>
        </p:txBody>
      </p:sp>
      <p:sp>
        <p:nvSpPr>
          <p:cNvPr id="15377" name="Rectangle 17">
            <a:extLst>
              <a:ext uri="{FF2B5EF4-FFF2-40B4-BE49-F238E27FC236}">
                <a16:creationId xmlns:a16="http://schemas.microsoft.com/office/drawing/2014/main" id="{6441B9ED-7D9E-452C-9BCB-CC5D3ACBCB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2492375"/>
            <a:ext cx="8207375" cy="936625"/>
          </a:xfrm>
          <a:prstGeom prst="rect">
            <a:avLst/>
          </a:prstGeom>
          <a:solidFill>
            <a:srgbClr val="E7E7E7"/>
          </a:solidFill>
          <a:ln w="9525">
            <a:solidFill>
              <a:schemeClr val="tx1"/>
            </a:solidFill>
            <a:prstDash val="dash"/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 algn="ctr"/>
            <a:endParaRPr lang="zh-CN" altLang="zh-CN">
              <a:solidFill>
                <a:schemeClr val="bg2"/>
              </a:solidFill>
              <a:effectLst>
                <a:outerShdw blurRad="38100" dist="38100" dir="2700000" algn="tl">
                  <a:srgbClr val="FFFFFF"/>
                </a:outerShdw>
              </a:effectLst>
            </a:endParaRPr>
          </a:p>
        </p:txBody>
      </p:sp>
      <p:sp>
        <p:nvSpPr>
          <p:cNvPr id="15378" name="Rectangle 18">
            <a:extLst>
              <a:ext uri="{FF2B5EF4-FFF2-40B4-BE49-F238E27FC236}">
                <a16:creationId xmlns:a16="http://schemas.microsoft.com/office/drawing/2014/main" id="{61102F2F-5A81-481B-98DE-39A3F0C709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95500" y="3860800"/>
            <a:ext cx="1828800" cy="422275"/>
          </a:xfrm>
          <a:prstGeom prst="rect">
            <a:avLst/>
          </a:prstGeom>
          <a:solidFill>
            <a:srgbClr val="F5DA7F"/>
          </a:solidFill>
          <a:ln w="9525">
            <a:solidFill>
              <a:schemeClr val="folHlink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 lIns="73025" tIns="36512" rIns="73025" bIns="36512" anchor="ctr"/>
          <a:lstStyle/>
          <a:p>
            <a:pPr algn="ctr" eaLnBrk="0" hangingPunct="0"/>
            <a:r>
              <a:rPr lang="en-US" altLang="zh-CN">
                <a:solidFill>
                  <a:schemeClr val="bg2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TCP</a:t>
            </a:r>
          </a:p>
        </p:txBody>
      </p:sp>
      <p:sp>
        <p:nvSpPr>
          <p:cNvPr id="15379" name="Rectangle 19">
            <a:extLst>
              <a:ext uri="{FF2B5EF4-FFF2-40B4-BE49-F238E27FC236}">
                <a16:creationId xmlns:a16="http://schemas.microsoft.com/office/drawing/2014/main" id="{3216371A-74B7-4EDB-B137-63C61A5F7F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60988" y="3870325"/>
            <a:ext cx="1828800" cy="422275"/>
          </a:xfrm>
          <a:prstGeom prst="rect">
            <a:avLst/>
          </a:prstGeom>
          <a:solidFill>
            <a:srgbClr val="F5DA7F"/>
          </a:solidFill>
          <a:ln w="9525">
            <a:solidFill>
              <a:schemeClr val="folHlink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 lIns="73025" tIns="36512" rIns="73025" bIns="36512" anchor="ctr"/>
          <a:lstStyle/>
          <a:p>
            <a:pPr algn="ctr" eaLnBrk="0" hangingPunct="0"/>
            <a:r>
              <a:rPr lang="en-US" altLang="zh-CN">
                <a:solidFill>
                  <a:schemeClr val="bg2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UDP</a:t>
            </a:r>
          </a:p>
        </p:txBody>
      </p:sp>
      <p:sp>
        <p:nvSpPr>
          <p:cNvPr id="15380" name="Rectangle 20">
            <a:extLst>
              <a:ext uri="{FF2B5EF4-FFF2-40B4-BE49-F238E27FC236}">
                <a16:creationId xmlns:a16="http://schemas.microsoft.com/office/drawing/2014/main" id="{668C4F60-72FD-4FE2-9442-05DE68A1D2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0863" y="3716338"/>
            <a:ext cx="1428750" cy="676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zh-CN">
                <a:solidFill>
                  <a:schemeClr val="bg2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Transport</a:t>
            </a:r>
          </a:p>
          <a:p>
            <a:pPr>
              <a:lnSpc>
                <a:spcPct val="80000"/>
              </a:lnSpc>
            </a:pPr>
            <a:r>
              <a:rPr lang="en-US" altLang="zh-CN">
                <a:solidFill>
                  <a:schemeClr val="bg2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Layer</a:t>
            </a:r>
          </a:p>
        </p:txBody>
      </p:sp>
      <p:sp>
        <p:nvSpPr>
          <p:cNvPr id="15381" name="Rectangle 21">
            <a:extLst>
              <a:ext uri="{FF2B5EF4-FFF2-40B4-BE49-F238E27FC236}">
                <a16:creationId xmlns:a16="http://schemas.microsoft.com/office/drawing/2014/main" id="{E88DD9E3-E6F3-4D01-BC64-748565A784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92613" y="2636838"/>
            <a:ext cx="2266950" cy="433387"/>
          </a:xfrm>
          <a:prstGeom prst="rect">
            <a:avLst/>
          </a:prstGeom>
          <a:solidFill>
            <a:srgbClr val="F5DA7F"/>
          </a:solidFill>
          <a:ln w="9525">
            <a:solidFill>
              <a:schemeClr val="folHlink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 lIns="73025" tIns="36512" rIns="73025" bIns="36512" anchor="ctr"/>
          <a:lstStyle/>
          <a:p>
            <a:pPr algn="ctr" eaLnBrk="0" hangingPunct="0"/>
            <a:r>
              <a:rPr lang="en-US" altLang="zh-CN" dirty="0">
                <a:solidFill>
                  <a:schemeClr val="bg2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RIP</a:t>
            </a:r>
          </a:p>
        </p:txBody>
      </p:sp>
      <p:sp>
        <p:nvSpPr>
          <p:cNvPr id="15382" name="Rectangle 22">
            <a:extLst>
              <a:ext uri="{FF2B5EF4-FFF2-40B4-BE49-F238E27FC236}">
                <a16:creationId xmlns:a16="http://schemas.microsoft.com/office/drawing/2014/main" id="{A0BD0389-C6D2-4139-A991-87CC26BCB9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750" y="2565400"/>
            <a:ext cx="1655763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chemeClr val="bg2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Application</a:t>
            </a:r>
          </a:p>
          <a:p>
            <a:r>
              <a:rPr lang="en-US" altLang="zh-CN">
                <a:solidFill>
                  <a:schemeClr val="bg2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Layer</a:t>
            </a:r>
          </a:p>
        </p:txBody>
      </p:sp>
      <p:graphicFrame>
        <p:nvGraphicFramePr>
          <p:cNvPr id="15383" name="Group 23">
            <a:extLst>
              <a:ext uri="{FF2B5EF4-FFF2-40B4-BE49-F238E27FC236}">
                <a16:creationId xmlns:a16="http://schemas.microsoft.com/office/drawing/2014/main" id="{F4963A56-1377-4C6E-B872-65AE501B0FB2}"/>
              </a:ext>
            </a:extLst>
          </p:cNvPr>
          <p:cNvGraphicFramePr>
            <a:graphicFrameLocks noGrp="1"/>
          </p:cNvGraphicFramePr>
          <p:nvPr>
            <p:ph idx="4294967295"/>
          </p:nvPr>
        </p:nvGraphicFramePr>
        <p:xfrm>
          <a:off x="4427538" y="4851400"/>
          <a:ext cx="719137" cy="306388"/>
        </p:xfrm>
        <a:graphic>
          <a:graphicData uri="http://schemas.openxmlformats.org/drawingml/2006/table">
            <a:tbl>
              <a:tblPr/>
              <a:tblGrid>
                <a:gridCol w="179387">
                  <a:extLst>
                    <a:ext uri="{9D8B030D-6E8A-4147-A177-3AD203B41FA5}">
                      <a16:colId xmlns:a16="http://schemas.microsoft.com/office/drawing/2014/main" val="1764753702"/>
                    </a:ext>
                  </a:extLst>
                </a:gridCol>
                <a:gridCol w="180975">
                  <a:extLst>
                    <a:ext uri="{9D8B030D-6E8A-4147-A177-3AD203B41FA5}">
                      <a16:colId xmlns:a16="http://schemas.microsoft.com/office/drawing/2014/main" val="1586871199"/>
                    </a:ext>
                  </a:extLst>
                </a:gridCol>
                <a:gridCol w="179388">
                  <a:extLst>
                    <a:ext uri="{9D8B030D-6E8A-4147-A177-3AD203B41FA5}">
                      <a16:colId xmlns:a16="http://schemas.microsoft.com/office/drawing/2014/main" val="3126093877"/>
                    </a:ext>
                  </a:extLst>
                </a:gridCol>
                <a:gridCol w="179387">
                  <a:extLst>
                    <a:ext uri="{9D8B030D-6E8A-4147-A177-3AD203B41FA5}">
                      <a16:colId xmlns:a16="http://schemas.microsoft.com/office/drawing/2014/main" val="2549383658"/>
                    </a:ext>
                  </a:extLst>
                </a:gridCol>
              </a:tblGrid>
              <a:tr h="73025">
                <a:tc>
                  <a:txBody>
                    <a:bodyPr/>
                    <a:lstStyle>
                      <a:lvl1pPr>
                        <a:spcBef>
                          <a:spcPct val="3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500" b="0" i="0" u="none" strike="noStrike" cap="none" normalizeH="0" baseline="0">
                        <a:ln>
                          <a:noFill/>
                        </a:ln>
                        <a:solidFill>
                          <a:srgbClr val="A5002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horzOverflow="overflow">
                    <a:lnL w="38100" cap="flat" cmpd="sng" algn="ctr">
                      <a:solidFill>
                        <a:srgbClr val="66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66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66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3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500" b="0" i="0" u="none" strike="noStrike" cap="none" normalizeH="0" baseline="0">
                        <a:ln>
                          <a:noFill/>
                        </a:ln>
                        <a:solidFill>
                          <a:srgbClr val="A5002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horzOverflow="overflow">
                    <a:lnL w="19050" cap="flat" cmpd="sng" algn="ctr">
                      <a:solidFill>
                        <a:srgbClr val="66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66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66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3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500" b="0" i="0" u="none" strike="noStrike" cap="none" normalizeH="0" baseline="0">
                        <a:ln>
                          <a:noFill/>
                        </a:ln>
                        <a:solidFill>
                          <a:srgbClr val="A5002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horzOverflow="overflow">
                    <a:lnL w="19050" cap="flat" cmpd="sng" algn="ctr">
                      <a:solidFill>
                        <a:srgbClr val="66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66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66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3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500" b="0" i="0" u="none" strike="noStrike" cap="none" normalizeH="0" baseline="0">
                        <a:ln>
                          <a:noFill/>
                        </a:ln>
                        <a:solidFill>
                          <a:srgbClr val="A5002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horzOverflow="overflow">
                    <a:lnL w="19050" cap="flat" cmpd="sng" algn="ctr">
                      <a:solidFill>
                        <a:srgbClr val="66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66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66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4518666"/>
                  </a:ext>
                </a:extLst>
              </a:tr>
              <a:tr h="77788">
                <a:tc>
                  <a:txBody>
                    <a:bodyPr/>
                    <a:lstStyle>
                      <a:lvl1pPr>
                        <a:spcBef>
                          <a:spcPct val="3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500" b="0" i="0" u="none" strike="noStrike" cap="none" normalizeH="0" baseline="0">
                        <a:ln>
                          <a:noFill/>
                        </a:ln>
                        <a:solidFill>
                          <a:srgbClr val="A5002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horzOverflow="overflow">
                    <a:lnL w="38100" cap="flat" cmpd="sng" algn="ctr">
                      <a:solidFill>
                        <a:srgbClr val="66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66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3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500" b="0" i="0" u="none" strike="noStrike" cap="none" normalizeH="0" baseline="0">
                        <a:ln>
                          <a:noFill/>
                        </a:ln>
                        <a:solidFill>
                          <a:srgbClr val="A5002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horzOverflow="overflow">
                    <a:lnL w="19050" cap="flat" cmpd="sng" algn="ctr">
                      <a:solidFill>
                        <a:srgbClr val="66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66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3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500" b="0" i="0" u="none" strike="noStrike" cap="none" normalizeH="0" baseline="0">
                        <a:ln>
                          <a:noFill/>
                        </a:ln>
                        <a:solidFill>
                          <a:srgbClr val="A5002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horzOverflow="overflow">
                    <a:lnL w="19050" cap="flat" cmpd="sng" algn="ctr">
                      <a:solidFill>
                        <a:srgbClr val="66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66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3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500" b="0" i="0" u="none" strike="noStrike" cap="none" normalizeH="0" baseline="0">
                        <a:ln>
                          <a:noFill/>
                        </a:ln>
                        <a:solidFill>
                          <a:srgbClr val="A5002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horzOverflow="overflow">
                    <a:lnL w="19050" cap="flat" cmpd="sng" algn="ctr">
                      <a:solidFill>
                        <a:srgbClr val="66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66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57662716"/>
                  </a:ext>
                </a:extLst>
              </a:tr>
              <a:tr h="71438">
                <a:tc>
                  <a:txBody>
                    <a:bodyPr/>
                    <a:lstStyle>
                      <a:lvl1pPr>
                        <a:spcBef>
                          <a:spcPct val="3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500" b="0" i="0" u="none" strike="noStrike" cap="none" normalizeH="0" baseline="0">
                        <a:ln>
                          <a:noFill/>
                        </a:ln>
                        <a:solidFill>
                          <a:srgbClr val="A5002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horzOverflow="overflow">
                    <a:lnL w="38100" cap="flat" cmpd="sng" algn="ctr">
                      <a:solidFill>
                        <a:srgbClr val="66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66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3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500" b="0" i="0" u="none" strike="noStrike" cap="none" normalizeH="0" baseline="0">
                        <a:ln>
                          <a:noFill/>
                        </a:ln>
                        <a:solidFill>
                          <a:srgbClr val="A5002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horzOverflow="overflow">
                    <a:lnL w="19050" cap="flat" cmpd="sng" algn="ctr">
                      <a:solidFill>
                        <a:srgbClr val="66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66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3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500" b="0" i="0" u="none" strike="noStrike" cap="none" normalizeH="0" baseline="0">
                        <a:ln>
                          <a:noFill/>
                        </a:ln>
                        <a:solidFill>
                          <a:srgbClr val="A5002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horzOverflow="overflow">
                    <a:lnL w="19050" cap="flat" cmpd="sng" algn="ctr">
                      <a:solidFill>
                        <a:srgbClr val="66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66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3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500" b="0" i="0" u="none" strike="noStrike" cap="none" normalizeH="0" baseline="0">
                        <a:ln>
                          <a:noFill/>
                        </a:ln>
                        <a:solidFill>
                          <a:srgbClr val="A5002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horzOverflow="overflow">
                    <a:lnL w="19050" cap="flat" cmpd="sng" algn="ctr">
                      <a:solidFill>
                        <a:srgbClr val="66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66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4477081"/>
                  </a:ext>
                </a:extLst>
              </a:tr>
              <a:tr h="71438">
                <a:tc>
                  <a:txBody>
                    <a:bodyPr/>
                    <a:lstStyle>
                      <a:lvl1pPr>
                        <a:spcBef>
                          <a:spcPct val="3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500" b="0" i="0" u="none" strike="noStrike" cap="none" normalizeH="0" baseline="0">
                        <a:ln>
                          <a:noFill/>
                        </a:ln>
                        <a:solidFill>
                          <a:srgbClr val="A5002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horzOverflow="overflow">
                    <a:lnL w="38100" cap="flat" cmpd="sng" algn="ctr">
                      <a:solidFill>
                        <a:srgbClr val="66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66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66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3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500" b="0" i="0" u="none" strike="noStrike" cap="none" normalizeH="0" baseline="0">
                        <a:ln>
                          <a:noFill/>
                        </a:ln>
                        <a:solidFill>
                          <a:srgbClr val="A5002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horzOverflow="overflow">
                    <a:lnL w="19050" cap="flat" cmpd="sng" algn="ctr">
                      <a:solidFill>
                        <a:srgbClr val="66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66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66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3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500" b="0" i="0" u="none" strike="noStrike" cap="none" normalizeH="0" baseline="0">
                        <a:ln>
                          <a:noFill/>
                        </a:ln>
                        <a:solidFill>
                          <a:srgbClr val="A5002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horzOverflow="overflow">
                    <a:lnL w="19050" cap="flat" cmpd="sng" algn="ctr">
                      <a:solidFill>
                        <a:srgbClr val="66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66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66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3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500" b="0" i="0" u="none" strike="noStrike" cap="none" normalizeH="0" baseline="0">
                        <a:ln>
                          <a:noFill/>
                        </a:ln>
                        <a:solidFill>
                          <a:srgbClr val="A5002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horzOverflow="overflow">
                    <a:lnL w="19050" cap="flat" cmpd="sng" algn="ctr">
                      <a:solidFill>
                        <a:srgbClr val="66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66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66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6214066"/>
                  </a:ext>
                </a:extLst>
              </a:tr>
            </a:tbl>
          </a:graphicData>
        </a:graphic>
      </p:graphicFrame>
      <p:sp>
        <p:nvSpPr>
          <p:cNvPr id="15410" name="Line 50">
            <a:extLst>
              <a:ext uri="{FF2B5EF4-FFF2-40B4-BE49-F238E27FC236}">
                <a16:creationId xmlns:a16="http://schemas.microsoft.com/office/drawing/2014/main" id="{BAF21307-06AE-4AB3-A5CB-4FFCD4CAB6C3}"/>
              </a:ext>
            </a:extLst>
          </p:cNvPr>
          <p:cNvSpPr>
            <a:spLocks noChangeShapeType="1"/>
          </p:cNvSpPr>
          <p:nvPr/>
        </p:nvSpPr>
        <p:spPr bwMode="auto">
          <a:xfrm>
            <a:off x="6011863" y="3068638"/>
            <a:ext cx="0" cy="792162"/>
          </a:xfrm>
          <a:prstGeom prst="line">
            <a:avLst/>
          </a:prstGeom>
          <a:noFill/>
          <a:ln w="38100">
            <a:solidFill>
              <a:srgbClr val="A50021"/>
            </a:solidFill>
            <a:round/>
            <a:headEnd type="stealth" w="lg" len="med"/>
            <a:tailEnd type="stealth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411" name="Oval 51">
            <a:extLst>
              <a:ext uri="{FF2B5EF4-FFF2-40B4-BE49-F238E27FC236}">
                <a16:creationId xmlns:a16="http://schemas.microsoft.com/office/drawing/2014/main" id="{7850CAB6-2199-44BB-BC61-322880CBBA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08625" y="3284538"/>
            <a:ext cx="1008063" cy="431800"/>
          </a:xfrm>
          <a:prstGeom prst="ellipse">
            <a:avLst/>
          </a:prstGeom>
          <a:solidFill>
            <a:srgbClr val="A5002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CN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520</a:t>
            </a:r>
          </a:p>
        </p:txBody>
      </p:sp>
      <p:sp>
        <p:nvSpPr>
          <p:cNvPr id="15412" name="Line 52">
            <a:extLst>
              <a:ext uri="{FF2B5EF4-FFF2-40B4-BE49-F238E27FC236}">
                <a16:creationId xmlns:a16="http://schemas.microsoft.com/office/drawing/2014/main" id="{BBA71718-A232-4899-9323-B8EAD2777B5C}"/>
              </a:ext>
            </a:extLst>
          </p:cNvPr>
          <p:cNvSpPr>
            <a:spLocks noChangeShapeType="1"/>
          </p:cNvSpPr>
          <p:nvPr/>
        </p:nvSpPr>
        <p:spPr bwMode="auto">
          <a:xfrm>
            <a:off x="4787900" y="3068638"/>
            <a:ext cx="0" cy="1800225"/>
          </a:xfrm>
          <a:prstGeom prst="line">
            <a:avLst/>
          </a:prstGeom>
          <a:noFill/>
          <a:ln w="63500" cmpd="dbl">
            <a:solidFill>
              <a:srgbClr val="660066"/>
            </a:solidFill>
            <a:round/>
            <a:headEnd type="stealth" w="lg" len="med"/>
            <a:tailEnd type="stealth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413" name="Text Box 53">
            <a:extLst>
              <a:ext uri="{FF2B5EF4-FFF2-40B4-BE49-F238E27FC236}">
                <a16:creationId xmlns:a16="http://schemas.microsoft.com/office/drawing/2014/main" id="{3A1DBE9E-93EF-4BA9-8FE2-663D819AD0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62738" y="2636838"/>
            <a:ext cx="20129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effectLst/>
              </a:rPr>
              <a:t>软件实现层次</a:t>
            </a:r>
          </a:p>
        </p:txBody>
      </p:sp>
      <p:sp>
        <p:nvSpPr>
          <p:cNvPr id="15414" name="AutoShape 54">
            <a:extLst>
              <a:ext uri="{FF2B5EF4-FFF2-40B4-BE49-F238E27FC236}">
                <a16:creationId xmlns:a16="http://schemas.microsoft.com/office/drawing/2014/main" id="{06B137F4-007B-49F8-853F-C96613EAC8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04025" y="449263"/>
            <a:ext cx="2093913" cy="603250"/>
          </a:xfrm>
          <a:prstGeom prst="roundRect">
            <a:avLst>
              <a:gd name="adj" fmla="val 16667"/>
            </a:avLst>
          </a:prstGeom>
          <a:solidFill>
            <a:srgbClr val="660066"/>
          </a:solidFill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zh-CN" sz="2800">
                <a:effectLst>
                  <a:outerShdw blurRad="38100" dist="38100" dir="2700000" algn="tl">
                    <a:srgbClr val="000000"/>
                  </a:outerShdw>
                </a:effectLst>
              </a:rPr>
              <a:t>RIP = RIPv1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000" fill="hold"/>
                                        <p:tgtEl>
                                          <p:spTgt spid="1538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60066"/>
                                      </p:to>
                                    </p:animClr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1538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2000" fill="hold"/>
                                        <p:tgtEl>
                                          <p:spTgt spid="1538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2000" fill="hold"/>
                                        <p:tgtEl>
                                          <p:spTgt spid="1538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1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" dur="2000" fill="hold"/>
                                        <p:tgtEl>
                                          <p:spTgt spid="1538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A50021"/>
                                      </p:to>
                                    </p:animClr>
                                    <p:set>
                                      <p:cBhvr>
                                        <p:cTn id="13" dur="2000" fill="hold"/>
                                        <p:tgtEl>
                                          <p:spTgt spid="1538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5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54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4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5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54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54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000"/>
                                        <p:tgtEl>
                                          <p:spTgt spid="15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5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81" grpId="0" animBg="1"/>
      <p:bldP spid="15411" grpId="0" animBg="1"/>
      <p:bldP spid="15413" grpId="0"/>
      <p:bldP spid="1541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5B407E77-32F6-4946-AE8D-B615B1BF9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EEA34-355F-4A54-AF73-AAC35F50195E}" type="slidenum">
              <a:rPr lang="en-US" altLang="zh-CN"/>
              <a:pPr/>
              <a:t>19</a:t>
            </a:fld>
            <a:endParaRPr lang="en-US" altLang="zh-CN"/>
          </a:p>
        </p:txBody>
      </p:sp>
      <p:sp>
        <p:nvSpPr>
          <p:cNvPr id="108549" name="Rectangle 5">
            <a:extLst>
              <a:ext uri="{FF2B5EF4-FFF2-40B4-BE49-F238E27FC236}">
                <a16:creationId xmlns:a16="http://schemas.microsoft.com/office/drawing/2014/main" id="{C425C98A-FBB8-418C-AAE9-D81CAEEEC0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7088" y="1125538"/>
            <a:ext cx="7632700" cy="5732462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8546" name="Rectangle 2">
            <a:extLst>
              <a:ext uri="{FF2B5EF4-FFF2-40B4-BE49-F238E27FC236}">
                <a16:creationId xmlns:a16="http://schemas.microsoft.com/office/drawing/2014/main" id="{B475E915-6861-41D5-88B4-777E6DFAE41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Example of a domain using RIP</a:t>
            </a:r>
          </a:p>
        </p:txBody>
      </p:sp>
      <p:pic>
        <p:nvPicPr>
          <p:cNvPr id="108548" name="Picture 4">
            <a:extLst>
              <a:ext uri="{FF2B5EF4-FFF2-40B4-BE49-F238E27FC236}">
                <a16:creationId xmlns:a16="http://schemas.microsoft.com/office/drawing/2014/main" id="{8CDFFA83-A59F-43A3-8DFB-2B343297D3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763" y="1138238"/>
            <a:ext cx="7024687" cy="560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8550" name="Text Box 6">
            <a:extLst>
              <a:ext uri="{FF2B5EF4-FFF2-40B4-BE49-F238E27FC236}">
                <a16:creationId xmlns:a16="http://schemas.microsoft.com/office/drawing/2014/main" id="{30B32E40-3F40-4F92-B6D7-3EA79822B1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6600" y="3644900"/>
            <a:ext cx="4786313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271463" indent="-27146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Franklin Gothic Medium" panose="020B0603020102020204" pitchFamily="34" charset="0"/>
                <a:ea typeface="楷体_GB2312" pitchFamily="49" charset="-122"/>
              </a:rPr>
              <a:t>Metric: hop count</a:t>
            </a:r>
            <a:r>
              <a:rPr lang="zh-CN" altLang="en-US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Franklin Gothic Medium" panose="020B0603020102020204" pitchFamily="34" charset="0"/>
                <a:ea typeface="楷体_GB2312" pitchFamily="49" charset="-122"/>
              </a:rPr>
              <a:t>（跳数）</a:t>
            </a:r>
          </a:p>
          <a:p>
            <a:pPr>
              <a:buFontTx/>
              <a:buChar char="•"/>
            </a:pPr>
            <a:r>
              <a:rPr lang="en-US" altLang="zh-CN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Franklin Gothic Medium" panose="020B0603020102020204" pitchFamily="34" charset="0"/>
                <a:ea typeface="楷体_GB2312" pitchFamily="49" charset="-122"/>
              </a:rPr>
              <a:t>Infinity = 16, means unreachable</a:t>
            </a:r>
          </a:p>
          <a:p>
            <a:pPr>
              <a:buFontTx/>
              <a:buChar char="•"/>
            </a:pPr>
            <a:r>
              <a:rPr lang="en-US" altLang="zh-CN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Franklin Gothic Medium" panose="020B0603020102020204" pitchFamily="34" charset="0"/>
                <a:ea typeface="楷体_GB2312" pitchFamily="49" charset="-122"/>
              </a:rPr>
              <a:t>The maximum hop count = 15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1E2847B-7611-4AF9-B608-C7248FC0C5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9624F-FC52-403A-AE41-A4785F9C88D1}" type="slidenum">
              <a:rPr lang="en-US" altLang="zh-CN"/>
              <a:pPr/>
              <a:t>2</a:t>
            </a:fld>
            <a:endParaRPr lang="en-US" altLang="zh-CN"/>
          </a:p>
        </p:txBody>
      </p:sp>
      <p:sp>
        <p:nvSpPr>
          <p:cNvPr id="4098" name="Rectangle 2">
            <a:extLst>
              <a:ext uri="{FF2B5EF4-FFF2-40B4-BE49-F238E27FC236}">
                <a16:creationId xmlns:a16="http://schemas.microsoft.com/office/drawing/2014/main" id="{1B4B7DF8-9951-48BC-8D4A-D11D96AC1D1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Introduction</a:t>
            </a:r>
          </a:p>
        </p:txBody>
      </p:sp>
      <p:sp>
        <p:nvSpPr>
          <p:cNvPr id="4099" name="Rectangle 3">
            <a:extLst>
              <a:ext uri="{FF2B5EF4-FFF2-40B4-BE49-F238E27FC236}">
                <a16:creationId xmlns:a16="http://schemas.microsoft.com/office/drawing/2014/main" id="{0A67E0EE-3CE5-48F1-9528-62CDE32FB66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5000"/>
              </a:lnSpc>
            </a:pPr>
            <a:r>
              <a:rPr lang="en-US" altLang="zh-CN" sz="2800" dirty="0">
                <a:sym typeface="Wingdings" panose="05000000000000000000" pitchFamily="2" charset="2"/>
              </a:rPr>
              <a:t>Routing Table</a:t>
            </a:r>
            <a:endParaRPr lang="en-US" altLang="zh-CN" sz="2800" dirty="0"/>
          </a:p>
          <a:p>
            <a:pPr lvl="1">
              <a:lnSpc>
                <a:spcPct val="95000"/>
              </a:lnSpc>
            </a:pPr>
            <a:r>
              <a:rPr lang="en-US" altLang="zh-CN" sz="2400" dirty="0"/>
              <a:t>Static route </a:t>
            </a:r>
            <a:r>
              <a:rPr lang="en-US" altLang="zh-CN" sz="2400" dirty="0">
                <a:sym typeface="Wingdings" panose="05000000000000000000" pitchFamily="2" charset="2"/>
              </a:rPr>
              <a:t> manually define</a:t>
            </a:r>
            <a:endParaRPr lang="en-US" altLang="zh-CN" sz="2400" dirty="0"/>
          </a:p>
          <a:p>
            <a:pPr lvl="1">
              <a:lnSpc>
                <a:spcPct val="95000"/>
              </a:lnSpc>
            </a:pPr>
            <a:r>
              <a:rPr lang="en-US" altLang="zh-CN" sz="2400" dirty="0"/>
              <a:t>Dynamic route </a:t>
            </a:r>
            <a:r>
              <a:rPr lang="en-US" altLang="zh-CN" sz="2400" dirty="0">
                <a:sym typeface="Wingdings" panose="05000000000000000000" pitchFamily="2" charset="2"/>
              </a:rPr>
              <a:t> </a:t>
            </a:r>
            <a:r>
              <a:rPr lang="en-US" altLang="zh-CN" sz="2400" dirty="0"/>
              <a:t>routing protocol</a:t>
            </a:r>
          </a:p>
          <a:p>
            <a:pPr>
              <a:lnSpc>
                <a:spcPct val="95000"/>
              </a:lnSpc>
            </a:pPr>
            <a:r>
              <a:rPr lang="en-US" altLang="zh-CN" sz="2800" dirty="0"/>
              <a:t>Table-driven routing </a:t>
            </a:r>
            <a:r>
              <a:rPr lang="zh-CN" altLang="en-US" sz="2800" dirty="0"/>
              <a:t>表驱动路由</a:t>
            </a:r>
            <a:endParaRPr lang="en-US" altLang="zh-CN" sz="2800" dirty="0"/>
          </a:p>
          <a:p>
            <a:pPr lvl="1">
              <a:lnSpc>
                <a:spcPct val="95000"/>
              </a:lnSpc>
            </a:pPr>
            <a:r>
              <a:rPr lang="en-US" altLang="zh-CN" sz="2400" dirty="0"/>
              <a:t>One router </a:t>
            </a:r>
            <a:r>
              <a:rPr lang="en-US" altLang="zh-CN" sz="2400" dirty="0">
                <a:sym typeface="Wingdings" panose="05000000000000000000" pitchFamily="2" charset="2"/>
              </a:rPr>
              <a:t></a:t>
            </a:r>
            <a:r>
              <a:rPr lang="en-US" altLang="zh-CN" sz="2400" dirty="0"/>
              <a:t> More routed protocols</a:t>
            </a:r>
          </a:p>
          <a:p>
            <a:pPr lvl="1">
              <a:lnSpc>
                <a:spcPct val="95000"/>
              </a:lnSpc>
            </a:pPr>
            <a:r>
              <a:rPr lang="en-US" altLang="zh-CN" sz="2400" dirty="0"/>
              <a:t>One routed protocol </a:t>
            </a:r>
            <a:r>
              <a:rPr lang="en-US" altLang="zh-CN" sz="2400" dirty="0">
                <a:sym typeface="Wingdings" panose="05000000000000000000" pitchFamily="2" charset="2"/>
              </a:rPr>
              <a:t> One</a:t>
            </a:r>
            <a:r>
              <a:rPr lang="en-US" altLang="zh-CN" sz="2400" dirty="0"/>
              <a:t> routing table</a:t>
            </a:r>
          </a:p>
          <a:p>
            <a:pPr lvl="1">
              <a:lnSpc>
                <a:spcPct val="95000"/>
              </a:lnSpc>
            </a:pPr>
            <a:r>
              <a:rPr lang="en-US" altLang="zh-CN" sz="2400" dirty="0"/>
              <a:t>One routed protocol </a:t>
            </a:r>
            <a:r>
              <a:rPr lang="en-US" altLang="zh-CN" sz="2400" dirty="0">
                <a:sym typeface="Wingdings" panose="05000000000000000000" pitchFamily="2" charset="2"/>
              </a:rPr>
              <a:t> More routing protocols</a:t>
            </a:r>
          </a:p>
          <a:p>
            <a:pPr lvl="1">
              <a:lnSpc>
                <a:spcPct val="95000"/>
              </a:lnSpc>
            </a:pPr>
            <a:r>
              <a:rPr lang="zh-CN" altLang="en-US" sz="2400" dirty="0">
                <a:sym typeface="Wingdings" panose="05000000000000000000" pitchFamily="2" charset="2"/>
              </a:rPr>
              <a:t>每个路由的协议可以生成多个协议</a:t>
            </a:r>
            <a:endParaRPr lang="en-US" altLang="zh-CN" sz="2400" dirty="0"/>
          </a:p>
          <a:p>
            <a:pPr>
              <a:lnSpc>
                <a:spcPct val="95000"/>
              </a:lnSpc>
            </a:pPr>
            <a:r>
              <a:rPr lang="en-US" altLang="zh-CN" sz="2800" dirty="0"/>
              <a:t>Routing protocol</a:t>
            </a:r>
          </a:p>
          <a:p>
            <a:pPr lvl="1">
              <a:lnSpc>
                <a:spcPct val="95000"/>
              </a:lnSpc>
            </a:pPr>
            <a:r>
              <a:rPr lang="en-US" altLang="zh-CN" sz="2400" dirty="0"/>
              <a:t>To </a:t>
            </a:r>
            <a:r>
              <a:rPr lang="en-US" altLang="zh-CN" sz="2400" dirty="0">
                <a:solidFill>
                  <a:schemeClr val="folHlink"/>
                </a:solidFill>
              </a:rPr>
              <a:t>share</a:t>
            </a:r>
            <a:r>
              <a:rPr lang="en-US" altLang="zh-CN" sz="2400" dirty="0"/>
              <a:t> the knowledge about the internet</a:t>
            </a:r>
            <a:r>
              <a:rPr lang="zh-CN" altLang="en-US" sz="1600" dirty="0"/>
              <a:t>共享对网络的掌握状况</a:t>
            </a:r>
            <a:endParaRPr lang="en-US" altLang="zh-CN" sz="2400" dirty="0"/>
          </a:p>
          <a:p>
            <a:pPr lvl="1">
              <a:lnSpc>
                <a:spcPct val="95000"/>
              </a:lnSpc>
            </a:pPr>
            <a:r>
              <a:rPr lang="en-US" altLang="zh-CN" sz="2400" dirty="0"/>
              <a:t>To </a:t>
            </a:r>
            <a:r>
              <a:rPr lang="en-US" altLang="zh-CN" sz="2400" dirty="0">
                <a:solidFill>
                  <a:schemeClr val="folHlink"/>
                </a:solidFill>
              </a:rPr>
              <a:t>calculate</a:t>
            </a:r>
            <a:r>
              <a:rPr lang="en-US" altLang="zh-CN" sz="2400" dirty="0"/>
              <a:t> the routing table based on the topology or the policies</a:t>
            </a:r>
          </a:p>
        </p:txBody>
      </p:sp>
      <p:sp>
        <p:nvSpPr>
          <p:cNvPr id="4100" name="AutoShape 4">
            <a:extLst>
              <a:ext uri="{FF2B5EF4-FFF2-40B4-BE49-F238E27FC236}">
                <a16:creationId xmlns:a16="http://schemas.microsoft.com/office/drawing/2014/main" id="{9F3560D0-E5E8-44AC-BE73-B071311D43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00788" y="1268413"/>
            <a:ext cx="2603500" cy="1776412"/>
          </a:xfrm>
          <a:prstGeom prst="roundRect">
            <a:avLst>
              <a:gd name="adj" fmla="val 16667"/>
            </a:avLst>
          </a:prstGeom>
          <a:solidFill>
            <a:srgbClr val="660066"/>
          </a:solidFill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tIns="46800" bIns="82800" anchorCtr="1">
            <a:spAutoFit/>
          </a:bodyPr>
          <a:lstStyle/>
          <a:p>
            <a:pPr>
              <a:spcBef>
                <a:spcPct val="20000"/>
              </a:spcBef>
            </a:pPr>
            <a:r>
              <a:rPr lang="en-US" altLang="zh-CN" sz="28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Convergence</a:t>
            </a:r>
          </a:p>
          <a:p>
            <a:pPr>
              <a:spcBef>
                <a:spcPct val="20000"/>
              </a:spcBef>
            </a:pPr>
            <a:r>
              <a:rPr lang="en-US" altLang="zh-CN" sz="28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Overhead</a:t>
            </a:r>
          </a:p>
          <a:p>
            <a:pPr>
              <a:spcBef>
                <a:spcPct val="20000"/>
              </a:spcBef>
            </a:pPr>
            <a:r>
              <a:rPr lang="en-US" altLang="zh-CN" sz="28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Scalability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00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灯片编号占位符 5">
            <a:extLst>
              <a:ext uri="{FF2B5EF4-FFF2-40B4-BE49-F238E27FC236}">
                <a16:creationId xmlns:a16="http://schemas.microsoft.com/office/drawing/2014/main" id="{3522A154-BC72-4DA0-BFD3-5DC01AF962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1D62E-5A43-4F53-BE6A-71CB94A7E178}" type="slidenum">
              <a:rPr lang="en-US" altLang="zh-CN"/>
              <a:pPr/>
              <a:t>20</a:t>
            </a:fld>
            <a:endParaRPr lang="en-US" altLang="zh-CN"/>
          </a:p>
        </p:txBody>
      </p:sp>
      <p:sp>
        <p:nvSpPr>
          <p:cNvPr id="17410" name="Rectangle 2">
            <a:extLst>
              <a:ext uri="{FF2B5EF4-FFF2-40B4-BE49-F238E27FC236}">
                <a16:creationId xmlns:a16="http://schemas.microsoft.com/office/drawing/2014/main" id="{9051A382-632F-40B7-8432-5A0E6E217B7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11.3.1  RIP Message</a:t>
            </a:r>
          </a:p>
        </p:txBody>
      </p:sp>
      <p:sp>
        <p:nvSpPr>
          <p:cNvPr id="17423" name="Rectangle 15">
            <a:extLst>
              <a:ext uri="{FF2B5EF4-FFF2-40B4-BE49-F238E27FC236}">
                <a16:creationId xmlns:a16="http://schemas.microsoft.com/office/drawing/2014/main" id="{2EAA9392-C52E-4918-9593-386ACB813F0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zh-CN"/>
              <a:t>Format ( &lt;=512 bytes )</a:t>
            </a:r>
          </a:p>
          <a:p>
            <a:pPr>
              <a:lnSpc>
                <a:spcPct val="90000"/>
              </a:lnSpc>
            </a:pPr>
            <a:endParaRPr lang="en-US" altLang="zh-CN"/>
          </a:p>
          <a:p>
            <a:pPr>
              <a:lnSpc>
                <a:spcPct val="90000"/>
              </a:lnSpc>
            </a:pPr>
            <a:endParaRPr lang="en-US" altLang="zh-CN"/>
          </a:p>
          <a:p>
            <a:pPr>
              <a:lnSpc>
                <a:spcPct val="90000"/>
              </a:lnSpc>
            </a:pPr>
            <a:endParaRPr lang="en-US" altLang="zh-CN"/>
          </a:p>
          <a:p>
            <a:pPr>
              <a:lnSpc>
                <a:spcPct val="90000"/>
              </a:lnSpc>
            </a:pPr>
            <a:endParaRPr lang="en-US" altLang="zh-CN"/>
          </a:p>
          <a:p>
            <a:pPr>
              <a:lnSpc>
                <a:spcPct val="90000"/>
              </a:lnSpc>
            </a:pPr>
            <a:endParaRPr lang="en-US" altLang="zh-CN"/>
          </a:p>
          <a:p>
            <a:pPr>
              <a:lnSpc>
                <a:spcPct val="90000"/>
              </a:lnSpc>
            </a:pPr>
            <a:endParaRPr lang="en-US" altLang="zh-CN"/>
          </a:p>
          <a:p>
            <a:pPr>
              <a:lnSpc>
                <a:spcPct val="90000"/>
              </a:lnSpc>
            </a:pPr>
            <a:r>
              <a:rPr lang="en-US" altLang="zh-CN"/>
              <a:t>Encapsulation:  UDP ( port 520 )</a:t>
            </a:r>
          </a:p>
        </p:txBody>
      </p:sp>
      <p:grpSp>
        <p:nvGrpSpPr>
          <p:cNvPr id="17427" name="Group 19">
            <a:extLst>
              <a:ext uri="{FF2B5EF4-FFF2-40B4-BE49-F238E27FC236}">
                <a16:creationId xmlns:a16="http://schemas.microsoft.com/office/drawing/2014/main" id="{3165AD4B-6584-4FAD-862A-A7327F098840}"/>
              </a:ext>
            </a:extLst>
          </p:cNvPr>
          <p:cNvGrpSpPr>
            <a:grpSpLocks/>
          </p:cNvGrpSpPr>
          <p:nvPr/>
        </p:nvGrpSpPr>
        <p:grpSpPr bwMode="auto">
          <a:xfrm>
            <a:off x="468313" y="2005013"/>
            <a:ext cx="8459787" cy="3152775"/>
            <a:chOff x="249" y="1217"/>
            <a:chExt cx="5329" cy="1986"/>
          </a:xfrm>
        </p:grpSpPr>
        <p:sp>
          <p:nvSpPr>
            <p:cNvPr id="17411" name="Rectangle 3">
              <a:extLst>
                <a:ext uri="{FF2B5EF4-FFF2-40B4-BE49-F238E27FC236}">
                  <a16:creationId xmlns:a16="http://schemas.microsoft.com/office/drawing/2014/main" id="{0F6B5B4E-BC6B-4DA8-A50F-C141A80B9D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9" y="1217"/>
              <a:ext cx="1179" cy="331"/>
            </a:xfrm>
            <a:prstGeom prst="rect">
              <a:avLst/>
            </a:prstGeom>
            <a:noFill/>
            <a:ln w="19050" algn="ctr">
              <a:solidFill>
                <a:schemeClr val="tx1"/>
              </a:solidFill>
              <a:miter lim="800000"/>
              <a:headEnd/>
              <a:tailEnd type="none" w="lg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 anchorCtr="1"/>
            <a:lstStyle/>
            <a:p>
              <a:pPr algn="ctr">
                <a:lnSpc>
                  <a:spcPct val="90000"/>
                </a:lnSpc>
              </a:pPr>
              <a:r>
                <a:rPr lang="en-US" altLang="zh-CN" sz="280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Command</a:t>
              </a:r>
            </a:p>
          </p:txBody>
        </p:sp>
        <p:sp>
          <p:nvSpPr>
            <p:cNvPr id="17412" name="Rectangle 4">
              <a:extLst>
                <a:ext uri="{FF2B5EF4-FFF2-40B4-BE49-F238E27FC236}">
                  <a16:creationId xmlns:a16="http://schemas.microsoft.com/office/drawing/2014/main" id="{74524B0D-DD72-4165-A2CE-085D05C42C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28" y="1217"/>
              <a:ext cx="1179" cy="331"/>
            </a:xfrm>
            <a:prstGeom prst="rect">
              <a:avLst/>
            </a:prstGeom>
            <a:noFill/>
            <a:ln w="19050" algn="ctr">
              <a:solidFill>
                <a:schemeClr val="tx1"/>
              </a:solidFill>
              <a:miter lim="800000"/>
              <a:headEnd/>
              <a:tailEnd type="none" w="lg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 anchorCtr="1"/>
            <a:lstStyle/>
            <a:p>
              <a:pPr algn="ctr">
                <a:lnSpc>
                  <a:spcPct val="90000"/>
                </a:lnSpc>
              </a:pPr>
              <a:r>
                <a:rPr lang="en-US" altLang="zh-CN" sz="280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Version</a:t>
              </a:r>
            </a:p>
          </p:txBody>
        </p:sp>
        <p:sp>
          <p:nvSpPr>
            <p:cNvPr id="17413" name="Rectangle 5">
              <a:extLst>
                <a:ext uri="{FF2B5EF4-FFF2-40B4-BE49-F238E27FC236}">
                  <a16:creationId xmlns:a16="http://schemas.microsoft.com/office/drawing/2014/main" id="{BEE2DF9F-82F8-41CA-BFDB-7274D365FA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9" y="1879"/>
              <a:ext cx="4715" cy="331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 w="19050" algn="ctr">
              <a:solidFill>
                <a:schemeClr val="tx1"/>
              </a:solidFill>
              <a:miter lim="800000"/>
              <a:headEnd/>
              <a:tailEnd type="none" w="lg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 anchorCtr="1"/>
            <a:lstStyle/>
            <a:p>
              <a:pPr algn="ctr"/>
              <a:r>
                <a:rPr lang="en-US" altLang="zh-CN" sz="2800">
                  <a:solidFill>
                    <a:srgbClr val="FFFF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IP address</a:t>
              </a:r>
            </a:p>
          </p:txBody>
        </p:sp>
        <p:sp>
          <p:nvSpPr>
            <p:cNvPr id="17414" name="Rectangle 6">
              <a:extLst>
                <a:ext uri="{FF2B5EF4-FFF2-40B4-BE49-F238E27FC236}">
                  <a16:creationId xmlns:a16="http://schemas.microsoft.com/office/drawing/2014/main" id="{2E1588A5-6C56-46CD-828D-E049B02D6B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9" y="2210"/>
              <a:ext cx="4715" cy="331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 w="19050" algn="ctr">
              <a:solidFill>
                <a:schemeClr val="tx1"/>
              </a:solidFill>
              <a:miter lim="800000"/>
              <a:headEnd/>
              <a:tailEnd type="none" w="lg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 anchorCtr="1"/>
            <a:lstStyle/>
            <a:p>
              <a:pPr algn="ctr"/>
              <a:r>
                <a:rPr lang="en-US" altLang="zh-CN" sz="2800">
                  <a:solidFill>
                    <a:srgbClr val="FFFF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All 0s</a:t>
              </a:r>
              <a:endParaRPr lang="en-US" altLang="zh-CN" sz="2800">
                <a:solidFill>
                  <a:srgbClr val="FF00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17415" name="Rectangle 7">
              <a:extLst>
                <a:ext uri="{FF2B5EF4-FFF2-40B4-BE49-F238E27FC236}">
                  <a16:creationId xmlns:a16="http://schemas.microsoft.com/office/drawing/2014/main" id="{D4E6B9EA-FAD5-4257-8333-6FBF789935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07" y="1217"/>
              <a:ext cx="2358" cy="331"/>
            </a:xfrm>
            <a:prstGeom prst="rect">
              <a:avLst/>
            </a:prstGeom>
            <a:noFill/>
            <a:ln w="19050" algn="ctr">
              <a:solidFill>
                <a:schemeClr val="tx1"/>
              </a:solidFill>
              <a:miter lim="800000"/>
              <a:headEnd/>
              <a:tailEnd type="none" w="lg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 anchorCtr="1"/>
            <a:lstStyle/>
            <a:p>
              <a:pPr algn="ctr">
                <a:lnSpc>
                  <a:spcPct val="90000"/>
                </a:lnSpc>
              </a:pPr>
              <a:r>
                <a:rPr lang="en-US" altLang="zh-CN" sz="280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All 0s</a:t>
              </a:r>
              <a:endParaRPr lang="en-US" altLang="zh-CN" sz="2800">
                <a:solidFill>
                  <a:srgbClr val="FF00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17416" name="Rectangle 8">
              <a:extLst>
                <a:ext uri="{FF2B5EF4-FFF2-40B4-BE49-F238E27FC236}">
                  <a16:creationId xmlns:a16="http://schemas.microsoft.com/office/drawing/2014/main" id="{44A53FBD-820A-41B3-85BF-54F6F50E85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9" y="2541"/>
              <a:ext cx="4715" cy="331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 w="19050" algn="ctr">
              <a:solidFill>
                <a:schemeClr val="tx1"/>
              </a:solidFill>
              <a:miter lim="800000"/>
              <a:headEnd/>
              <a:tailEnd type="none" w="lg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 anchorCtr="1"/>
            <a:lstStyle/>
            <a:p>
              <a:pPr algn="ctr"/>
              <a:r>
                <a:rPr lang="en-US" altLang="zh-CN" sz="2800">
                  <a:solidFill>
                    <a:srgbClr val="FFFF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All 0s</a:t>
              </a:r>
              <a:endParaRPr lang="en-US" altLang="zh-CN" sz="2800">
                <a:solidFill>
                  <a:srgbClr val="FF00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17417" name="Rectangle 9">
              <a:extLst>
                <a:ext uri="{FF2B5EF4-FFF2-40B4-BE49-F238E27FC236}">
                  <a16:creationId xmlns:a16="http://schemas.microsoft.com/office/drawing/2014/main" id="{DEE2DC94-E9F8-4D4A-8E80-575D5356B5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9" y="2872"/>
              <a:ext cx="4715" cy="331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 w="19050" algn="ctr">
              <a:solidFill>
                <a:schemeClr val="tx1"/>
              </a:solidFill>
              <a:miter lim="800000"/>
              <a:headEnd/>
              <a:tailEnd type="none" w="lg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 anchorCtr="1"/>
            <a:lstStyle/>
            <a:p>
              <a:pPr algn="ctr"/>
              <a:r>
                <a:rPr lang="en-US" altLang="zh-CN" sz="2800">
                  <a:solidFill>
                    <a:srgbClr val="FFFF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Metric ( hop count )</a:t>
              </a:r>
            </a:p>
          </p:txBody>
        </p:sp>
        <p:sp>
          <p:nvSpPr>
            <p:cNvPr id="17418" name="Rectangle 10">
              <a:extLst>
                <a:ext uri="{FF2B5EF4-FFF2-40B4-BE49-F238E27FC236}">
                  <a16:creationId xmlns:a16="http://schemas.microsoft.com/office/drawing/2014/main" id="{BA6BC804-108A-4988-94C3-408914416D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07" y="1548"/>
              <a:ext cx="2358" cy="331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 w="19050" algn="ctr">
              <a:solidFill>
                <a:schemeClr val="tx1"/>
              </a:solidFill>
              <a:miter lim="800000"/>
              <a:headEnd/>
              <a:tailEnd type="none" w="lg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 anchorCtr="1"/>
            <a:lstStyle/>
            <a:p>
              <a:pPr algn="ctr"/>
              <a:r>
                <a:rPr lang="en-US" altLang="zh-CN" sz="2800">
                  <a:solidFill>
                    <a:srgbClr val="FFFF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All 0s</a:t>
              </a:r>
              <a:endParaRPr lang="en-US" altLang="zh-CN" sz="2800">
                <a:solidFill>
                  <a:srgbClr val="FF00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17419" name="Rectangle 11">
              <a:extLst>
                <a:ext uri="{FF2B5EF4-FFF2-40B4-BE49-F238E27FC236}">
                  <a16:creationId xmlns:a16="http://schemas.microsoft.com/office/drawing/2014/main" id="{C15FC6AF-91B3-4068-A062-540B236F00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0" y="1548"/>
              <a:ext cx="2358" cy="331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 w="19050" algn="ctr">
              <a:solidFill>
                <a:schemeClr val="tx1"/>
              </a:solidFill>
              <a:miter lim="800000"/>
              <a:headEnd/>
              <a:tailEnd type="none" w="lg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 anchorCtr="1"/>
            <a:lstStyle/>
            <a:p>
              <a:pPr algn="ctr"/>
              <a:r>
                <a:rPr lang="en-US" altLang="zh-CN" sz="2800">
                  <a:solidFill>
                    <a:srgbClr val="FFFF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Family = 2</a:t>
              </a:r>
            </a:p>
          </p:txBody>
        </p:sp>
        <p:sp>
          <p:nvSpPr>
            <p:cNvPr id="17420" name="AutoShape 12">
              <a:extLst>
                <a:ext uri="{FF2B5EF4-FFF2-40B4-BE49-F238E27FC236}">
                  <a16:creationId xmlns:a16="http://schemas.microsoft.com/office/drawing/2014/main" id="{390CE4C9-F710-4503-958F-56D9A1C6CDAD}"/>
                </a:ext>
              </a:extLst>
            </p:cNvPr>
            <p:cNvSpPr>
              <a:spLocks/>
            </p:cNvSpPr>
            <p:nvPr/>
          </p:nvSpPr>
          <p:spPr bwMode="auto">
            <a:xfrm>
              <a:off x="4966" y="1548"/>
              <a:ext cx="227" cy="1655"/>
            </a:xfrm>
            <a:prstGeom prst="rightBrace">
              <a:avLst>
                <a:gd name="adj1" fmla="val 60756"/>
                <a:gd name="adj2" fmla="val 50000"/>
              </a:avLst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421" name="Text Box 13">
              <a:extLst>
                <a:ext uri="{FF2B5EF4-FFF2-40B4-BE49-F238E27FC236}">
                  <a16:creationId xmlns:a16="http://schemas.microsoft.com/office/drawing/2014/main" id="{A0202E77-C10D-418B-AA05-A15A1CF9399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93" y="1895"/>
              <a:ext cx="385" cy="9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>
              <a:spAutoFit/>
            </a:bodyPr>
            <a:lstStyle/>
            <a:p>
              <a:pPr algn="ctr"/>
              <a:r>
                <a:rPr lang="en-US" altLang="zh-CN" sz="280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Repeated</a:t>
              </a:r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F4E3B82B-BFAC-47D1-99AE-B468A87C9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18BF0-5584-4997-8A88-0A3890C456EA}" type="slidenum">
              <a:rPr lang="en-US" altLang="zh-CN"/>
              <a:pPr/>
              <a:t>21</a:t>
            </a:fld>
            <a:endParaRPr lang="en-US" altLang="zh-CN"/>
          </a:p>
        </p:txBody>
      </p:sp>
      <p:sp>
        <p:nvSpPr>
          <p:cNvPr id="18434" name="Rectangle 2">
            <a:extLst>
              <a:ext uri="{FF2B5EF4-FFF2-40B4-BE49-F238E27FC236}">
                <a16:creationId xmlns:a16="http://schemas.microsoft.com/office/drawing/2014/main" id="{79533612-FA8A-4B9C-86B8-6C17131987F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Types of Messages</a:t>
            </a:r>
          </a:p>
        </p:txBody>
      </p:sp>
      <p:sp>
        <p:nvSpPr>
          <p:cNvPr id="18435" name="Rectangle 3">
            <a:extLst>
              <a:ext uri="{FF2B5EF4-FFF2-40B4-BE49-F238E27FC236}">
                <a16:creationId xmlns:a16="http://schemas.microsoft.com/office/drawing/2014/main" id="{5D23E549-A75D-4C3E-90ED-5778AAFB25F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5000"/>
              </a:lnSpc>
            </a:pPr>
            <a:r>
              <a:rPr lang="en-US" altLang="zh-CN"/>
              <a:t>Request ( Command = 1 ): </a:t>
            </a:r>
            <a:r>
              <a:rPr lang="en-US" altLang="zh-CN">
                <a:solidFill>
                  <a:srgbClr val="00FFFF"/>
                </a:solidFill>
              </a:rPr>
              <a:t>broadcast</a:t>
            </a:r>
          </a:p>
          <a:p>
            <a:pPr lvl="1">
              <a:lnSpc>
                <a:spcPct val="95000"/>
              </a:lnSpc>
            </a:pPr>
            <a:r>
              <a:rPr lang="en-US" altLang="zh-CN"/>
              <a:t>All entries ( IP address = 0.0.0.0 )</a:t>
            </a:r>
          </a:p>
          <a:p>
            <a:pPr lvl="2">
              <a:lnSpc>
                <a:spcPct val="95000"/>
              </a:lnSpc>
            </a:pPr>
            <a:r>
              <a:rPr lang="en-US" altLang="zh-CN"/>
              <a:t>To be sent by a router that has just come up</a:t>
            </a:r>
          </a:p>
          <a:p>
            <a:pPr lvl="1">
              <a:lnSpc>
                <a:spcPct val="95000"/>
              </a:lnSpc>
            </a:pPr>
            <a:r>
              <a:rPr lang="en-US" altLang="zh-CN"/>
              <a:t>Specific entries ( IP address ≠ 0.0.0.0 )</a:t>
            </a:r>
          </a:p>
          <a:p>
            <a:pPr lvl="2">
              <a:lnSpc>
                <a:spcPct val="95000"/>
              </a:lnSpc>
            </a:pPr>
            <a:r>
              <a:rPr lang="en-US" altLang="zh-CN"/>
              <a:t>To be sent by a router that has some time-out entries</a:t>
            </a:r>
          </a:p>
          <a:p>
            <a:pPr>
              <a:lnSpc>
                <a:spcPct val="95000"/>
              </a:lnSpc>
            </a:pPr>
            <a:r>
              <a:rPr lang="en-US" altLang="zh-CN"/>
              <a:t>Response ( Command = 2 )</a:t>
            </a:r>
          </a:p>
          <a:p>
            <a:pPr lvl="1">
              <a:lnSpc>
                <a:spcPct val="95000"/>
              </a:lnSpc>
            </a:pPr>
            <a:r>
              <a:rPr lang="en-US" altLang="zh-CN"/>
              <a:t>Solicited: </a:t>
            </a:r>
            <a:r>
              <a:rPr lang="en-US" altLang="zh-CN">
                <a:solidFill>
                  <a:srgbClr val="00FFFF"/>
                </a:solidFill>
              </a:rPr>
              <a:t>unicast</a:t>
            </a:r>
            <a:r>
              <a:rPr lang="en-US" altLang="zh-CN"/>
              <a:t> to the asker</a:t>
            </a:r>
          </a:p>
          <a:p>
            <a:pPr lvl="2">
              <a:lnSpc>
                <a:spcPct val="95000"/>
              </a:lnSpc>
            </a:pPr>
            <a:r>
              <a:rPr lang="en-US" altLang="zh-CN"/>
              <a:t>To be sent only in answer to a request</a:t>
            </a:r>
          </a:p>
          <a:p>
            <a:pPr lvl="1">
              <a:lnSpc>
                <a:spcPct val="95000"/>
              </a:lnSpc>
            </a:pPr>
            <a:r>
              <a:rPr lang="en-US" altLang="zh-CN"/>
              <a:t>Unsolicited: </a:t>
            </a:r>
            <a:r>
              <a:rPr lang="en-US" altLang="zh-CN">
                <a:solidFill>
                  <a:srgbClr val="00FFFF"/>
                </a:solidFill>
              </a:rPr>
              <a:t>broadcast</a:t>
            </a:r>
            <a:r>
              <a:rPr lang="en-US" altLang="zh-CN"/>
              <a:t> to every neighbor</a:t>
            </a:r>
          </a:p>
          <a:p>
            <a:pPr lvl="2">
              <a:lnSpc>
                <a:spcPct val="95000"/>
              </a:lnSpc>
            </a:pPr>
            <a:r>
              <a:rPr lang="en-US" altLang="zh-CN"/>
              <a:t>To be sent every 30 s, contain the entire routing table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灯片编号占位符 5">
            <a:extLst>
              <a:ext uri="{FF2B5EF4-FFF2-40B4-BE49-F238E27FC236}">
                <a16:creationId xmlns:a16="http://schemas.microsoft.com/office/drawing/2014/main" id="{F2259A73-1F68-4A2B-9AB7-5488499F3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27DD0-1CC5-4BE4-9ACC-CF12ACB7BC2C}" type="slidenum">
              <a:rPr lang="en-US" altLang="zh-CN"/>
              <a:pPr/>
              <a:t>22</a:t>
            </a:fld>
            <a:endParaRPr lang="en-US" altLang="zh-CN"/>
          </a:p>
        </p:txBody>
      </p:sp>
      <p:sp>
        <p:nvSpPr>
          <p:cNvPr id="74754" name="Rectangle 2">
            <a:extLst>
              <a:ext uri="{FF2B5EF4-FFF2-40B4-BE49-F238E27FC236}">
                <a16:creationId xmlns:a16="http://schemas.microsoft.com/office/drawing/2014/main" id="{3C41D51C-2397-457A-A69F-35BE293E046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11.3.2  RIP Operation</a:t>
            </a:r>
          </a:p>
        </p:txBody>
      </p:sp>
      <p:sp>
        <p:nvSpPr>
          <p:cNvPr id="74755" name="Rectangle 3">
            <a:extLst>
              <a:ext uri="{FF2B5EF4-FFF2-40B4-BE49-F238E27FC236}">
                <a16:creationId xmlns:a16="http://schemas.microsoft.com/office/drawing/2014/main" id="{1D9BD944-4409-403A-9883-AE03FB05217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zh-CN"/>
              <a:t>Discovery</a:t>
            </a:r>
          </a:p>
          <a:p>
            <a:pPr>
              <a:lnSpc>
                <a:spcPct val="90000"/>
              </a:lnSpc>
            </a:pPr>
            <a:endParaRPr lang="en-US" altLang="zh-CN"/>
          </a:p>
          <a:p>
            <a:pPr>
              <a:lnSpc>
                <a:spcPct val="90000"/>
              </a:lnSpc>
            </a:pPr>
            <a:endParaRPr lang="en-US" altLang="zh-CN"/>
          </a:p>
          <a:p>
            <a:pPr lvl="1">
              <a:lnSpc>
                <a:spcPct val="90000"/>
              </a:lnSpc>
            </a:pPr>
            <a:endParaRPr lang="en-US" altLang="zh-CN"/>
          </a:p>
          <a:p>
            <a:pPr>
              <a:lnSpc>
                <a:spcPct val="90000"/>
              </a:lnSpc>
            </a:pPr>
            <a:r>
              <a:rPr lang="en-US" altLang="zh-CN"/>
              <a:t>Topology change</a:t>
            </a:r>
          </a:p>
          <a:p>
            <a:pPr lvl="1">
              <a:lnSpc>
                <a:spcPct val="90000"/>
              </a:lnSpc>
            </a:pPr>
            <a:endParaRPr lang="en-US" altLang="zh-CN"/>
          </a:p>
          <a:p>
            <a:pPr>
              <a:lnSpc>
                <a:spcPct val="90000"/>
              </a:lnSpc>
            </a:pPr>
            <a:endParaRPr lang="en-US" altLang="zh-CN"/>
          </a:p>
          <a:p>
            <a:pPr>
              <a:lnSpc>
                <a:spcPct val="90000"/>
              </a:lnSpc>
            </a:pPr>
            <a:r>
              <a:rPr lang="en-US" altLang="zh-CN"/>
              <a:t>Calculating</a:t>
            </a:r>
          </a:p>
          <a:p>
            <a:pPr lvl="1">
              <a:lnSpc>
                <a:spcPct val="90000"/>
              </a:lnSpc>
            </a:pPr>
            <a:r>
              <a:rPr lang="en-US" altLang="zh-CN"/>
              <a:t>RIP updating algorithm</a:t>
            </a:r>
          </a:p>
        </p:txBody>
      </p:sp>
      <p:sp>
        <p:nvSpPr>
          <p:cNvPr id="74757" name="Text Box 5">
            <a:extLst>
              <a:ext uri="{FF2B5EF4-FFF2-40B4-BE49-F238E27FC236}">
                <a16:creationId xmlns:a16="http://schemas.microsoft.com/office/drawing/2014/main" id="{98908F0A-933A-4CD4-A59A-C2B9C1D003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313" y="2019300"/>
            <a:ext cx="1296987" cy="83185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zh-CN">
                <a:effectLst>
                  <a:outerShdw blurRad="38100" dist="38100" dir="2700000" algn="tl">
                    <a:srgbClr val="000000"/>
                  </a:outerShdw>
                </a:effectLst>
              </a:rPr>
              <a:t>Initialize</a:t>
            </a:r>
          </a:p>
          <a:p>
            <a:pPr algn="ctr"/>
            <a:r>
              <a:rPr lang="en-US" altLang="zh-CN">
                <a:effectLst>
                  <a:outerShdw blurRad="38100" dist="38100" dir="2700000" algn="tl">
                    <a:srgbClr val="000000"/>
                  </a:outerShdw>
                </a:effectLst>
              </a:rPr>
              <a:t>RT</a:t>
            </a:r>
          </a:p>
        </p:txBody>
      </p:sp>
      <p:sp>
        <p:nvSpPr>
          <p:cNvPr id="74758" name="Text Box 6">
            <a:extLst>
              <a:ext uri="{FF2B5EF4-FFF2-40B4-BE49-F238E27FC236}">
                <a16:creationId xmlns:a16="http://schemas.microsoft.com/office/drawing/2014/main" id="{389E5019-2565-42F2-8AD0-698F17316B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95513" y="2019300"/>
            <a:ext cx="1150937" cy="83185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zh-CN">
                <a:effectLst>
                  <a:outerShdw blurRad="38100" dist="38100" dir="2700000" algn="tl">
                    <a:srgbClr val="000000"/>
                  </a:outerShdw>
                </a:effectLst>
              </a:rPr>
              <a:t>Send</a:t>
            </a:r>
          </a:p>
          <a:p>
            <a:pPr algn="ctr"/>
            <a:r>
              <a:rPr lang="en-US" altLang="zh-CN">
                <a:effectLst>
                  <a:outerShdw blurRad="38100" dist="38100" dir="2700000" algn="tl">
                    <a:srgbClr val="000000"/>
                  </a:outerShdw>
                </a:effectLst>
              </a:rPr>
              <a:t>RT</a:t>
            </a:r>
          </a:p>
        </p:txBody>
      </p:sp>
      <p:sp>
        <p:nvSpPr>
          <p:cNvPr id="74759" name="Text Box 7">
            <a:extLst>
              <a:ext uri="{FF2B5EF4-FFF2-40B4-BE49-F238E27FC236}">
                <a16:creationId xmlns:a16="http://schemas.microsoft.com/office/drawing/2014/main" id="{6B5431FF-54C7-4B3F-9299-93B56E5E76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67400" y="2852738"/>
            <a:ext cx="2447925" cy="4667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zh-CN">
                <a:effectLst>
                  <a:outerShdw blurRad="38100" dist="38100" dir="2700000" algn="tl">
                    <a:srgbClr val="000000"/>
                  </a:outerShdw>
                </a:effectLst>
              </a:rPr>
              <a:t>Update RT</a:t>
            </a:r>
          </a:p>
        </p:txBody>
      </p:sp>
      <p:sp>
        <p:nvSpPr>
          <p:cNvPr id="74760" name="AutoShape 8">
            <a:extLst>
              <a:ext uri="{FF2B5EF4-FFF2-40B4-BE49-F238E27FC236}">
                <a16:creationId xmlns:a16="http://schemas.microsoft.com/office/drawing/2014/main" id="{F7D6A1DC-5769-45A6-8E2A-1B132A2C1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08400" y="2092325"/>
            <a:ext cx="1727200" cy="679450"/>
          </a:xfrm>
          <a:prstGeom prst="diamond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 anchorCtr="1">
            <a:spAutoFit/>
          </a:bodyPr>
          <a:lstStyle/>
          <a:p>
            <a:pPr algn="ctr"/>
            <a:r>
              <a:rPr lang="en-US" altLang="zh-CN" sz="2200">
                <a:effectLst>
                  <a:outerShdw blurRad="38100" dist="38100" dir="2700000" algn="tl">
                    <a:srgbClr val="000000"/>
                  </a:outerShdw>
                </a:effectLst>
              </a:rPr>
              <a:t>Update?</a:t>
            </a:r>
          </a:p>
        </p:txBody>
      </p:sp>
      <p:cxnSp>
        <p:nvCxnSpPr>
          <p:cNvPr id="74761" name="AutoShape 9">
            <a:extLst>
              <a:ext uri="{FF2B5EF4-FFF2-40B4-BE49-F238E27FC236}">
                <a16:creationId xmlns:a16="http://schemas.microsoft.com/office/drawing/2014/main" id="{46C2DBBB-EA35-42C9-B473-9C9A5C5FC1C8}"/>
              </a:ext>
            </a:extLst>
          </p:cNvPr>
          <p:cNvCxnSpPr>
            <a:cxnSpLocks noChangeShapeType="1"/>
            <a:stCxn id="74757" idx="3"/>
            <a:endCxn id="74758" idx="1"/>
          </p:cNvCxnSpPr>
          <p:nvPr/>
        </p:nvCxnSpPr>
        <p:spPr bwMode="auto">
          <a:xfrm>
            <a:off x="1765300" y="2435225"/>
            <a:ext cx="430213" cy="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4762" name="AutoShape 10">
            <a:extLst>
              <a:ext uri="{FF2B5EF4-FFF2-40B4-BE49-F238E27FC236}">
                <a16:creationId xmlns:a16="http://schemas.microsoft.com/office/drawing/2014/main" id="{8689288F-73E4-4838-8A41-1A61CC9E0A11}"/>
              </a:ext>
            </a:extLst>
          </p:cNvPr>
          <p:cNvCxnSpPr>
            <a:cxnSpLocks noChangeShapeType="1"/>
            <a:stCxn id="74758" idx="3"/>
            <a:endCxn id="74760" idx="1"/>
          </p:cNvCxnSpPr>
          <p:nvPr/>
        </p:nvCxnSpPr>
        <p:spPr bwMode="auto">
          <a:xfrm flipV="1">
            <a:off x="3346450" y="2432050"/>
            <a:ext cx="361950" cy="3175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4764" name="Text Box 12">
            <a:extLst>
              <a:ext uri="{FF2B5EF4-FFF2-40B4-BE49-F238E27FC236}">
                <a16:creationId xmlns:a16="http://schemas.microsoft.com/office/drawing/2014/main" id="{89FC9BE9-99C4-4178-BDCC-BBB54320F0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67400" y="2195513"/>
            <a:ext cx="2449513" cy="4667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zh-CN">
                <a:effectLst>
                  <a:outerShdw blurRad="38100" dist="38100" dir="2700000" algn="tl">
                    <a:srgbClr val="000000"/>
                  </a:outerShdw>
                </a:effectLst>
              </a:rPr>
              <a:t>Send RT per 30s</a:t>
            </a:r>
          </a:p>
        </p:txBody>
      </p:sp>
      <p:cxnSp>
        <p:nvCxnSpPr>
          <p:cNvPr id="74765" name="AutoShape 13">
            <a:extLst>
              <a:ext uri="{FF2B5EF4-FFF2-40B4-BE49-F238E27FC236}">
                <a16:creationId xmlns:a16="http://schemas.microsoft.com/office/drawing/2014/main" id="{3F1139EC-7987-49D3-8612-6A0E6DBF5F0A}"/>
              </a:ext>
            </a:extLst>
          </p:cNvPr>
          <p:cNvCxnSpPr>
            <a:cxnSpLocks noChangeShapeType="1"/>
            <a:stCxn id="74760" idx="3"/>
            <a:endCxn id="74764" idx="1"/>
          </p:cNvCxnSpPr>
          <p:nvPr/>
        </p:nvCxnSpPr>
        <p:spPr bwMode="auto">
          <a:xfrm flipV="1">
            <a:off x="5435600" y="2428875"/>
            <a:ext cx="431800" cy="3175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4766" name="AutoShape 14">
            <a:extLst>
              <a:ext uri="{FF2B5EF4-FFF2-40B4-BE49-F238E27FC236}">
                <a16:creationId xmlns:a16="http://schemas.microsoft.com/office/drawing/2014/main" id="{CCD0413A-C73D-444C-B623-E42A12C7F295}"/>
              </a:ext>
            </a:extLst>
          </p:cNvPr>
          <p:cNvCxnSpPr>
            <a:cxnSpLocks noChangeShapeType="1"/>
            <a:stCxn id="74760" idx="2"/>
            <a:endCxn id="74759" idx="1"/>
          </p:cNvCxnSpPr>
          <p:nvPr/>
        </p:nvCxnSpPr>
        <p:spPr bwMode="auto">
          <a:xfrm rot="16200000" flipH="1">
            <a:off x="5062537" y="2281238"/>
            <a:ext cx="314325" cy="1295400"/>
          </a:xfrm>
          <a:prstGeom prst="bentConnector2">
            <a:avLst/>
          </a:prstGeom>
          <a:noFill/>
          <a:ln w="38100">
            <a:solidFill>
              <a:schemeClr val="tx1"/>
            </a:solidFill>
            <a:miter lim="800000"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4767" name="Text Box 15">
            <a:extLst>
              <a:ext uri="{FF2B5EF4-FFF2-40B4-BE49-F238E27FC236}">
                <a16:creationId xmlns:a16="http://schemas.microsoft.com/office/drawing/2014/main" id="{0ADF1F56-9580-4403-ACB1-54CC0366E7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22888" y="1989138"/>
            <a:ext cx="5445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effectLst>
                  <a:outerShdw blurRad="38100" dist="38100" dir="2700000" algn="tl">
                    <a:srgbClr val="000000"/>
                  </a:outerShdw>
                </a:effectLst>
              </a:rPr>
              <a:t>No</a:t>
            </a:r>
          </a:p>
        </p:txBody>
      </p:sp>
      <p:sp>
        <p:nvSpPr>
          <p:cNvPr id="74769" name="Text Box 17">
            <a:extLst>
              <a:ext uri="{FF2B5EF4-FFF2-40B4-BE49-F238E27FC236}">
                <a16:creationId xmlns:a16="http://schemas.microsoft.com/office/drawing/2014/main" id="{104E0C5D-37F4-4A63-95D4-9AAEA3010A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0" y="2708275"/>
            <a:ext cx="6477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effectLst>
                  <a:outerShdw blurRad="38100" dist="38100" dir="2700000" algn="tl">
                    <a:srgbClr val="000000"/>
                  </a:outerShdw>
                </a:effectLst>
              </a:rPr>
              <a:t>Yes</a:t>
            </a:r>
          </a:p>
        </p:txBody>
      </p:sp>
      <p:sp>
        <p:nvSpPr>
          <p:cNvPr id="74770" name="Text Box 18">
            <a:extLst>
              <a:ext uri="{FF2B5EF4-FFF2-40B4-BE49-F238E27FC236}">
                <a16:creationId xmlns:a16="http://schemas.microsoft.com/office/drawing/2014/main" id="{32211528-9AEB-4785-8674-EBD5C5A54C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313" y="4200525"/>
            <a:ext cx="1296987" cy="83185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zh-CN">
                <a:effectLst>
                  <a:outerShdw blurRad="38100" dist="38100" dir="2700000" algn="tl">
                    <a:srgbClr val="000000"/>
                  </a:outerShdw>
                </a:effectLst>
              </a:rPr>
              <a:t>Find the change</a:t>
            </a:r>
          </a:p>
        </p:txBody>
      </p:sp>
      <p:sp>
        <p:nvSpPr>
          <p:cNvPr id="74771" name="Text Box 19">
            <a:extLst>
              <a:ext uri="{FF2B5EF4-FFF2-40B4-BE49-F238E27FC236}">
                <a16:creationId xmlns:a16="http://schemas.microsoft.com/office/drawing/2014/main" id="{652CF680-0E01-45AC-BB0B-41F6D575B9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8538" y="4200525"/>
            <a:ext cx="1150937" cy="83185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zh-CN">
                <a:effectLst>
                  <a:outerShdw blurRad="38100" dist="38100" dir="2700000" algn="tl">
                    <a:srgbClr val="000000"/>
                  </a:outerShdw>
                </a:effectLst>
              </a:rPr>
              <a:t>Update</a:t>
            </a:r>
          </a:p>
          <a:p>
            <a:pPr algn="ctr"/>
            <a:r>
              <a:rPr lang="en-US" altLang="zh-CN">
                <a:effectLst>
                  <a:outerShdw blurRad="38100" dist="38100" dir="2700000" algn="tl">
                    <a:srgbClr val="000000"/>
                  </a:outerShdw>
                </a:effectLst>
              </a:rPr>
              <a:t>RT</a:t>
            </a:r>
          </a:p>
        </p:txBody>
      </p:sp>
      <p:cxnSp>
        <p:nvCxnSpPr>
          <p:cNvPr id="74774" name="AutoShape 22">
            <a:extLst>
              <a:ext uri="{FF2B5EF4-FFF2-40B4-BE49-F238E27FC236}">
                <a16:creationId xmlns:a16="http://schemas.microsoft.com/office/drawing/2014/main" id="{28680170-D6BB-4A5F-BEAE-3DB0E48371E8}"/>
              </a:ext>
            </a:extLst>
          </p:cNvPr>
          <p:cNvCxnSpPr>
            <a:cxnSpLocks noChangeShapeType="1"/>
            <a:stCxn id="74770" idx="3"/>
            <a:endCxn id="74771" idx="1"/>
          </p:cNvCxnSpPr>
          <p:nvPr/>
        </p:nvCxnSpPr>
        <p:spPr bwMode="auto">
          <a:xfrm>
            <a:off x="1765300" y="4616450"/>
            <a:ext cx="503238" cy="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4775" name="AutoShape 23">
            <a:extLst>
              <a:ext uri="{FF2B5EF4-FFF2-40B4-BE49-F238E27FC236}">
                <a16:creationId xmlns:a16="http://schemas.microsoft.com/office/drawing/2014/main" id="{704FBB31-25C2-438C-A8AC-B7D614392FF0}"/>
              </a:ext>
            </a:extLst>
          </p:cNvPr>
          <p:cNvCxnSpPr>
            <a:cxnSpLocks noChangeShapeType="1"/>
            <a:stCxn id="74771" idx="3"/>
            <a:endCxn id="74777" idx="1"/>
          </p:cNvCxnSpPr>
          <p:nvPr/>
        </p:nvCxnSpPr>
        <p:spPr bwMode="auto">
          <a:xfrm>
            <a:off x="3419475" y="4616450"/>
            <a:ext cx="504825" cy="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4777" name="Text Box 25">
            <a:extLst>
              <a:ext uri="{FF2B5EF4-FFF2-40B4-BE49-F238E27FC236}">
                <a16:creationId xmlns:a16="http://schemas.microsoft.com/office/drawing/2014/main" id="{E064FFE7-B016-4E52-8EDC-B88C50C490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24300" y="4200525"/>
            <a:ext cx="1871663" cy="83185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zh-CN">
                <a:effectLst>
                  <a:outerShdw blurRad="38100" dist="38100" dir="2700000" algn="tl">
                    <a:srgbClr val="000000"/>
                  </a:outerShdw>
                </a:effectLst>
              </a:rPr>
              <a:t>Send RT</a:t>
            </a:r>
          </a:p>
          <a:p>
            <a:pPr algn="ctr"/>
            <a:r>
              <a:rPr lang="en-US" altLang="zh-CN">
                <a:effectLst>
                  <a:outerShdw blurRad="38100" dist="38100" dir="2700000" algn="tl">
                    <a:srgbClr val="000000"/>
                  </a:outerShdw>
                </a:effectLst>
              </a:rPr>
              <a:t>on schedule</a:t>
            </a:r>
          </a:p>
        </p:txBody>
      </p:sp>
      <p:cxnSp>
        <p:nvCxnSpPr>
          <p:cNvPr id="74782" name="AutoShape 30">
            <a:extLst>
              <a:ext uri="{FF2B5EF4-FFF2-40B4-BE49-F238E27FC236}">
                <a16:creationId xmlns:a16="http://schemas.microsoft.com/office/drawing/2014/main" id="{2726FCE1-8FA8-4694-BAF3-E42ABD62B49D}"/>
              </a:ext>
            </a:extLst>
          </p:cNvPr>
          <p:cNvCxnSpPr>
            <a:cxnSpLocks noChangeShapeType="1"/>
            <a:stCxn id="74777" idx="3"/>
            <a:endCxn id="74783" idx="1"/>
          </p:cNvCxnSpPr>
          <p:nvPr/>
        </p:nvCxnSpPr>
        <p:spPr bwMode="auto">
          <a:xfrm>
            <a:off x="5795963" y="4616450"/>
            <a:ext cx="1225550" cy="0"/>
          </a:xfrm>
          <a:prstGeom prst="straightConnector1">
            <a:avLst/>
          </a:prstGeom>
          <a:noFill/>
          <a:ln w="38100">
            <a:solidFill>
              <a:schemeClr val="tx1"/>
            </a:solidFill>
            <a:prstDash val="dash"/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4783" name="Text Box 31">
            <a:extLst>
              <a:ext uri="{FF2B5EF4-FFF2-40B4-BE49-F238E27FC236}">
                <a16:creationId xmlns:a16="http://schemas.microsoft.com/office/drawing/2014/main" id="{EA2E0505-35DD-4F45-8A21-52CD308866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21513" y="4200525"/>
            <a:ext cx="1871662" cy="83185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zh-CN">
                <a:effectLst>
                  <a:outerShdw blurRad="38100" dist="38100" dir="2700000" algn="tl">
                    <a:srgbClr val="000000"/>
                  </a:outerShdw>
                </a:effectLst>
              </a:rPr>
              <a:t>Like discovery</a:t>
            </a:r>
          </a:p>
        </p:txBody>
      </p:sp>
      <p:sp>
        <p:nvSpPr>
          <p:cNvPr id="74784" name="AutoShape 32">
            <a:extLst>
              <a:ext uri="{FF2B5EF4-FFF2-40B4-BE49-F238E27FC236}">
                <a16:creationId xmlns:a16="http://schemas.microsoft.com/office/drawing/2014/main" id="{3F78ABC3-DD66-43B4-95A9-8B2755AAB5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84500" y="1341438"/>
            <a:ext cx="4243388" cy="485775"/>
          </a:xfrm>
          <a:prstGeom prst="wedgeRectCallout">
            <a:avLst>
              <a:gd name="adj1" fmla="val -53255"/>
              <a:gd name="adj2" fmla="val 87255"/>
            </a:avLst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effectLst>
                  <a:outerShdw blurRad="38100" dist="38100" dir="2700000" algn="tl">
                    <a:srgbClr val="000000"/>
                  </a:outerShdw>
                </a:effectLst>
              </a:rPr>
              <a:t>Split horizons &amp; poison reverse</a:t>
            </a:r>
          </a:p>
        </p:txBody>
      </p:sp>
      <p:sp>
        <p:nvSpPr>
          <p:cNvPr id="74785" name="AutoShape 33">
            <a:extLst>
              <a:ext uri="{FF2B5EF4-FFF2-40B4-BE49-F238E27FC236}">
                <a16:creationId xmlns:a16="http://schemas.microsoft.com/office/drawing/2014/main" id="{D0AC5715-5A4B-400E-B44B-A7407628B1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4913" y="5248275"/>
            <a:ext cx="2436812" cy="485775"/>
          </a:xfrm>
          <a:prstGeom prst="wedgeRectCallout">
            <a:avLst>
              <a:gd name="adj1" fmla="val -57037"/>
              <a:gd name="adj2" fmla="val -90523"/>
            </a:avLst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effectLst>
                  <a:outerShdw blurRad="38100" dist="38100" dir="2700000" algn="tl">
                    <a:srgbClr val="000000"/>
                  </a:outerShdw>
                </a:effectLst>
              </a:rPr>
              <a:t>Triggered update</a:t>
            </a:r>
          </a:p>
        </p:txBody>
      </p:sp>
      <p:cxnSp>
        <p:nvCxnSpPr>
          <p:cNvPr id="74787" name="AutoShape 35">
            <a:extLst>
              <a:ext uri="{FF2B5EF4-FFF2-40B4-BE49-F238E27FC236}">
                <a16:creationId xmlns:a16="http://schemas.microsoft.com/office/drawing/2014/main" id="{85127A3D-000B-4B44-A7FF-BCD3B72739DD}"/>
              </a:ext>
            </a:extLst>
          </p:cNvPr>
          <p:cNvCxnSpPr>
            <a:cxnSpLocks noChangeShapeType="1"/>
            <a:stCxn id="74759" idx="2"/>
            <a:endCxn id="74758" idx="2"/>
          </p:cNvCxnSpPr>
          <p:nvPr/>
        </p:nvCxnSpPr>
        <p:spPr bwMode="auto">
          <a:xfrm rot="16200000" flipV="1">
            <a:off x="4697412" y="925513"/>
            <a:ext cx="468313" cy="4319588"/>
          </a:xfrm>
          <a:prstGeom prst="bentConnector3">
            <a:avLst>
              <a:gd name="adj1" fmla="val -48815"/>
            </a:avLst>
          </a:prstGeom>
          <a:noFill/>
          <a:ln w="38100">
            <a:solidFill>
              <a:schemeClr val="tx1"/>
            </a:solidFill>
            <a:miter lim="800000"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47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47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47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747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747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747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747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747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1000"/>
                                        <p:tgtEl>
                                          <p:spTgt spid="747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747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747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747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7" dur="500" fill="hold"/>
                                        <p:tgtEl>
                                          <p:spTgt spid="7475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00080"/>
                                      </p:to>
                                    </p:animClr>
                                    <p:set>
                                      <p:cBhvr>
                                        <p:cTn id="58" dur="500" fill="hold"/>
                                        <p:tgtEl>
                                          <p:spTgt spid="7475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9" dur="500" fill="hold"/>
                                        <p:tgtEl>
                                          <p:spTgt spid="7475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747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 nodeType="clickPar">
                      <p:stCondLst>
                        <p:cond delay="indefinite"/>
                      </p:stCondLst>
                      <p:childTnLst>
                        <p:par>
                          <p:cTn id="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747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747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7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747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 nodeType="clickPar">
                      <p:stCondLst>
                        <p:cond delay="indefinite"/>
                      </p:stCondLst>
                      <p:childTnLst>
                        <p:par>
                          <p:cTn id="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747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747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 nodeType="clickPar">
                      <p:stCondLst>
                        <p:cond delay="indefinite"/>
                      </p:stCondLst>
                      <p:childTnLst>
                        <p:par>
                          <p:cTn id="8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747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747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 nodeType="clickPar">
                      <p:stCondLst>
                        <p:cond delay="indefinite"/>
                      </p:stCondLst>
                      <p:childTnLst>
                        <p:par>
                          <p:cTn id="9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8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9" dur="500" fill="hold"/>
                                        <p:tgtEl>
                                          <p:spTgt spid="7477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00080"/>
                                      </p:to>
                                    </p:animClr>
                                    <p:set>
                                      <p:cBhvr>
                                        <p:cTn id="100" dur="500" fill="hold"/>
                                        <p:tgtEl>
                                          <p:spTgt spid="7477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1" dur="500" fill="hold"/>
                                        <p:tgtEl>
                                          <p:spTgt spid="7477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5" dur="500"/>
                                        <p:tgtEl>
                                          <p:spTgt spid="747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 nodeType="clickPar">
                      <p:stCondLst>
                        <p:cond delay="indefinite"/>
                      </p:stCondLst>
                      <p:childTnLst>
                        <p:par>
                          <p:cTn id="10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0" dur="500"/>
                                        <p:tgtEl>
                                          <p:spTgt spid="7475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757" grpId="0" animBg="1"/>
      <p:bldP spid="74758" grpId="0" animBg="1"/>
      <p:bldP spid="74759" grpId="0" animBg="1"/>
      <p:bldP spid="74760" grpId="0" animBg="1"/>
      <p:bldP spid="74764" grpId="0" animBg="1"/>
      <p:bldP spid="74767" grpId="0"/>
      <p:bldP spid="74769" grpId="0"/>
      <p:bldP spid="74770" grpId="0" animBg="1"/>
      <p:bldP spid="74771" grpId="0" animBg="1"/>
      <p:bldP spid="74777" grpId="0" animBg="1"/>
      <p:bldP spid="74783" grpId="0" animBg="1"/>
      <p:bldP spid="74784" grpId="0" animBg="1"/>
      <p:bldP spid="7478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灯片编号占位符 5">
            <a:extLst>
              <a:ext uri="{FF2B5EF4-FFF2-40B4-BE49-F238E27FC236}">
                <a16:creationId xmlns:a16="http://schemas.microsoft.com/office/drawing/2014/main" id="{60990B5A-7FDC-4483-A63D-558DB6A95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F7373-0341-43D3-B4B0-ED796C997086}" type="slidenum">
              <a:rPr lang="en-US" altLang="zh-CN"/>
              <a:pPr/>
              <a:t>23</a:t>
            </a:fld>
            <a:endParaRPr lang="en-US" altLang="zh-CN"/>
          </a:p>
        </p:txBody>
      </p:sp>
      <p:sp>
        <p:nvSpPr>
          <p:cNvPr id="75778" name="Rectangle 2">
            <a:extLst>
              <a:ext uri="{FF2B5EF4-FFF2-40B4-BE49-F238E27FC236}">
                <a16:creationId xmlns:a16="http://schemas.microsoft.com/office/drawing/2014/main" id="{3DB54347-C0C8-4F33-98A3-61139C3F2AF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Initializing the Routing Table</a:t>
            </a:r>
          </a:p>
        </p:txBody>
      </p:sp>
      <p:sp>
        <p:nvSpPr>
          <p:cNvPr id="75779" name="Rectangle 3">
            <a:extLst>
              <a:ext uri="{FF2B5EF4-FFF2-40B4-BE49-F238E27FC236}">
                <a16:creationId xmlns:a16="http://schemas.microsoft.com/office/drawing/2014/main" id="{58467273-D169-4E58-A81E-127D451B99F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zh-CN" dirty="0"/>
              <a:t>Only the directly attached networks</a:t>
            </a:r>
          </a:p>
          <a:p>
            <a:pPr lvl="1">
              <a:lnSpc>
                <a:spcPct val="90000"/>
              </a:lnSpc>
            </a:pPr>
            <a:r>
              <a:rPr lang="en-US" altLang="zh-CN" dirty="0"/>
              <a:t>RFC 1058:  metric = 1</a:t>
            </a:r>
          </a:p>
          <a:p>
            <a:pPr lvl="1">
              <a:lnSpc>
                <a:spcPct val="90000"/>
              </a:lnSpc>
            </a:pPr>
            <a:r>
              <a:rPr lang="en-US" altLang="zh-CN" dirty="0"/>
              <a:t>In most routers:  metric = 0</a:t>
            </a:r>
          </a:p>
          <a:p>
            <a:pPr>
              <a:lnSpc>
                <a:spcPct val="90000"/>
              </a:lnSpc>
            </a:pPr>
            <a:r>
              <a:rPr lang="en-US" altLang="zh-CN" dirty="0"/>
              <a:t>Examples of some router’s routing table</a:t>
            </a:r>
          </a:p>
          <a:p>
            <a:pPr lvl="1">
              <a:lnSpc>
                <a:spcPct val="90000"/>
              </a:lnSpc>
            </a:pPr>
            <a:r>
              <a:rPr lang="en-US" altLang="zh-CN" dirty="0"/>
              <a:t>Cisco router</a:t>
            </a:r>
          </a:p>
          <a:p>
            <a:pPr lvl="1">
              <a:lnSpc>
                <a:spcPct val="90000"/>
              </a:lnSpc>
              <a:spcBef>
                <a:spcPct val="30000"/>
              </a:spcBef>
              <a:buFont typeface="Wingdings" panose="05000000000000000000" pitchFamily="2" charset="2"/>
              <a:buNone/>
            </a:pPr>
            <a:r>
              <a:rPr lang="en-US" altLang="zh-CN" sz="2400" dirty="0">
                <a:solidFill>
                  <a:schemeClr val="folHlink"/>
                </a:solidFill>
              </a:rPr>
              <a:t>C</a:t>
            </a:r>
            <a:r>
              <a:rPr lang="en-US" altLang="zh-CN" sz="2400" dirty="0">
                <a:solidFill>
                  <a:srgbClr val="00FFFF"/>
                </a:solidFill>
              </a:rPr>
              <a:t>    10.1.1.0 is directly connected, FastEthernet0/0</a:t>
            </a:r>
          </a:p>
          <a:p>
            <a:pPr lvl="1">
              <a:lnSpc>
                <a:spcPct val="90000"/>
              </a:lnSpc>
              <a:buFont typeface="Wingdings" panose="05000000000000000000" pitchFamily="2" charset="2"/>
              <a:buNone/>
            </a:pPr>
            <a:endParaRPr lang="en-US" altLang="zh-CN" sz="2400" dirty="0"/>
          </a:p>
          <a:p>
            <a:pPr lvl="1">
              <a:lnSpc>
                <a:spcPct val="90000"/>
              </a:lnSpc>
            </a:pPr>
            <a:r>
              <a:rPr lang="zh-CN" altLang="en-US" dirty="0"/>
              <a:t>华为 </a:t>
            </a:r>
            <a:r>
              <a:rPr lang="en-US" altLang="zh-CN" dirty="0"/>
              <a:t>router</a:t>
            </a:r>
          </a:p>
          <a:p>
            <a:pPr lvl="1">
              <a:lnSpc>
                <a:spcPct val="90000"/>
              </a:lnSpc>
              <a:spcBef>
                <a:spcPct val="30000"/>
              </a:spcBef>
              <a:buFont typeface="Wingdings" panose="05000000000000000000" pitchFamily="2" charset="2"/>
              <a:buNone/>
            </a:pPr>
            <a:r>
              <a:rPr lang="en-US" altLang="zh-CN" sz="2400" dirty="0" err="1">
                <a:solidFill>
                  <a:srgbClr val="00FFFF"/>
                </a:solidFill>
              </a:rPr>
              <a:t>Dst</a:t>
            </a:r>
            <a:r>
              <a:rPr lang="en-US" altLang="zh-CN" sz="2400" dirty="0">
                <a:solidFill>
                  <a:srgbClr val="00FFFF"/>
                </a:solidFill>
              </a:rPr>
              <a:t>/Mask       Proto    Pref   Metric   </a:t>
            </a:r>
            <a:r>
              <a:rPr lang="en-US" altLang="zh-CN" sz="2400" dirty="0" err="1">
                <a:solidFill>
                  <a:srgbClr val="00FFFF"/>
                </a:solidFill>
              </a:rPr>
              <a:t>Nexthop</a:t>
            </a:r>
            <a:r>
              <a:rPr lang="en-US" altLang="zh-CN" sz="2400" dirty="0">
                <a:solidFill>
                  <a:srgbClr val="00FFFF"/>
                </a:solidFill>
              </a:rPr>
              <a:t>         Interface</a:t>
            </a:r>
          </a:p>
          <a:p>
            <a:pPr lvl="1">
              <a:lnSpc>
                <a:spcPct val="90000"/>
              </a:lnSpc>
              <a:spcBef>
                <a:spcPct val="30000"/>
              </a:spcBef>
              <a:buFont typeface="Wingdings" panose="05000000000000000000" pitchFamily="2" charset="2"/>
              <a:buNone/>
            </a:pPr>
            <a:r>
              <a:rPr lang="en-US" altLang="zh-CN" sz="2400" dirty="0">
                <a:solidFill>
                  <a:srgbClr val="00FFFF"/>
                </a:solidFill>
              </a:rPr>
              <a:t>10.1.1.0/24   </a:t>
            </a:r>
            <a:r>
              <a:rPr lang="en-US" altLang="zh-CN" sz="2400" dirty="0">
                <a:solidFill>
                  <a:schemeClr val="folHlink"/>
                </a:solidFill>
              </a:rPr>
              <a:t>Direct</a:t>
            </a:r>
            <a:r>
              <a:rPr lang="en-US" altLang="zh-CN" sz="2400" dirty="0">
                <a:solidFill>
                  <a:srgbClr val="00FFFF"/>
                </a:solidFill>
              </a:rPr>
              <a:t>   0       </a:t>
            </a:r>
            <a:r>
              <a:rPr lang="en-US" altLang="zh-CN" sz="2400" dirty="0">
                <a:solidFill>
                  <a:schemeClr val="folHlink"/>
                </a:solidFill>
              </a:rPr>
              <a:t>0</a:t>
            </a:r>
            <a:r>
              <a:rPr lang="en-US" altLang="zh-CN" sz="2400" dirty="0">
                <a:solidFill>
                  <a:srgbClr val="00FFFF"/>
                </a:solidFill>
              </a:rPr>
              <a:t>            10.1.1.254    Ethernet0</a:t>
            </a:r>
          </a:p>
        </p:txBody>
      </p:sp>
      <p:sp>
        <p:nvSpPr>
          <p:cNvPr id="75780" name="Text Box 4">
            <a:extLst>
              <a:ext uri="{FF2B5EF4-FFF2-40B4-BE49-F238E27FC236}">
                <a16:creationId xmlns:a16="http://schemas.microsoft.com/office/drawing/2014/main" id="{D2328345-E821-4CBB-BA70-ABF35CE63F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0575" y="4124325"/>
            <a:ext cx="63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rgbClr val="00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……</a:t>
            </a:r>
          </a:p>
        </p:txBody>
      </p:sp>
      <p:sp>
        <p:nvSpPr>
          <p:cNvPr id="75781" name="Text Box 5">
            <a:extLst>
              <a:ext uri="{FF2B5EF4-FFF2-40B4-BE49-F238E27FC236}">
                <a16:creationId xmlns:a16="http://schemas.microsoft.com/office/drawing/2014/main" id="{264D01F5-469B-4521-8FAE-A11BF6034F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0575" y="5876925"/>
            <a:ext cx="63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rgbClr val="00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……</a:t>
            </a:r>
          </a:p>
        </p:txBody>
      </p:sp>
      <p:sp>
        <p:nvSpPr>
          <p:cNvPr id="75783" name="AutoShape 7">
            <a:extLst>
              <a:ext uri="{FF2B5EF4-FFF2-40B4-BE49-F238E27FC236}">
                <a16:creationId xmlns:a16="http://schemas.microsoft.com/office/drawing/2014/main" id="{33D03761-CB5F-4EF6-AC31-C3C1D4B564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08625" y="1995488"/>
            <a:ext cx="3425825" cy="569912"/>
          </a:xfrm>
          <a:prstGeom prst="roundRect">
            <a:avLst>
              <a:gd name="adj" fmla="val 16667"/>
            </a:avLst>
          </a:prstGeom>
          <a:solidFill>
            <a:srgbClr val="660066"/>
          </a:solidFill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26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RFC 1058: section 3.6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57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78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9712992D-E156-4D4F-AE46-B3D3B40B0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EAD7D-23E5-4AC9-BC1C-ABAE4495F319}" type="slidenum">
              <a:rPr lang="en-US" altLang="zh-CN"/>
              <a:pPr/>
              <a:t>24</a:t>
            </a:fld>
            <a:endParaRPr lang="en-US" altLang="zh-CN"/>
          </a:p>
        </p:txBody>
      </p:sp>
      <p:sp>
        <p:nvSpPr>
          <p:cNvPr id="78850" name="Rectangle 2">
            <a:extLst>
              <a:ext uri="{FF2B5EF4-FFF2-40B4-BE49-F238E27FC236}">
                <a16:creationId xmlns:a16="http://schemas.microsoft.com/office/drawing/2014/main" id="{967AB4B4-D747-426D-83FF-EC4CAFE42BC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/>
              <a:t>RFC 1058: Sending RIP Responses</a:t>
            </a:r>
          </a:p>
        </p:txBody>
      </p:sp>
      <p:sp>
        <p:nvSpPr>
          <p:cNvPr id="78851" name="Rectangle 3">
            <a:extLst>
              <a:ext uri="{FF2B5EF4-FFF2-40B4-BE49-F238E27FC236}">
                <a16:creationId xmlns:a16="http://schemas.microsoft.com/office/drawing/2014/main" id="{16E481A5-7E08-477A-9CE6-6FB121AB6D1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zh-CN" sz="2800"/>
              <a:t>Source IP address</a:t>
            </a:r>
          </a:p>
          <a:p>
            <a:pPr lvl="1">
              <a:lnSpc>
                <a:spcPct val="90000"/>
              </a:lnSpc>
            </a:pPr>
            <a:r>
              <a:rPr lang="en-US" altLang="zh-CN" sz="2400"/>
              <a:t>The IP address of the sending interface</a:t>
            </a:r>
          </a:p>
          <a:p>
            <a:pPr lvl="1">
              <a:lnSpc>
                <a:spcPct val="90000"/>
              </a:lnSpc>
            </a:pPr>
            <a:r>
              <a:rPr lang="en-US" altLang="zh-CN" sz="2400" i="1"/>
              <a:t>Consider: multiple IP addresses on a single physical interface</a:t>
            </a:r>
          </a:p>
          <a:p>
            <a:pPr>
              <a:lnSpc>
                <a:spcPct val="90000"/>
              </a:lnSpc>
            </a:pPr>
            <a:r>
              <a:rPr lang="en-US" altLang="zh-CN" sz="2800"/>
              <a:t>The entries</a:t>
            </a:r>
          </a:p>
          <a:p>
            <a:pPr lvl="1">
              <a:lnSpc>
                <a:spcPct val="90000"/>
              </a:lnSpc>
            </a:pPr>
            <a:r>
              <a:rPr lang="en-US" altLang="zh-CN" sz="2400"/>
              <a:t>Answer to a request:  the requested routes</a:t>
            </a:r>
          </a:p>
          <a:p>
            <a:pPr lvl="1">
              <a:lnSpc>
                <a:spcPct val="90000"/>
              </a:lnSpc>
            </a:pPr>
            <a:r>
              <a:rPr lang="en-US" altLang="zh-CN" sz="2400"/>
              <a:t>Regular update:  the whole routing table</a:t>
            </a:r>
          </a:p>
          <a:p>
            <a:pPr lvl="1">
              <a:lnSpc>
                <a:spcPct val="90000"/>
              </a:lnSpc>
            </a:pPr>
            <a:r>
              <a:rPr lang="en-US" altLang="zh-CN" sz="2400"/>
              <a:t>Triggered update:  only the changed routes</a:t>
            </a:r>
          </a:p>
          <a:p>
            <a:pPr lvl="1">
              <a:lnSpc>
                <a:spcPct val="90000"/>
              </a:lnSpc>
            </a:pPr>
            <a:r>
              <a:rPr lang="en-US" altLang="zh-CN" sz="2400" i="1"/>
              <a:t>Note: the max datagram size is 512 bytes</a:t>
            </a:r>
          </a:p>
          <a:p>
            <a:pPr>
              <a:lnSpc>
                <a:spcPct val="90000"/>
              </a:lnSpc>
            </a:pPr>
            <a:r>
              <a:rPr lang="en-US" altLang="zh-CN" sz="2800"/>
              <a:t>In each entry</a:t>
            </a:r>
          </a:p>
          <a:p>
            <a:pPr lvl="1">
              <a:lnSpc>
                <a:spcPct val="90000"/>
              </a:lnSpc>
            </a:pPr>
            <a:r>
              <a:rPr lang="en-US" altLang="zh-CN" sz="2400"/>
              <a:t>Address:  host addr,  subnet addr,  network addr,  0.0.0.0</a:t>
            </a:r>
          </a:p>
          <a:p>
            <a:pPr lvl="1">
              <a:lnSpc>
                <a:spcPct val="90000"/>
              </a:lnSpc>
            </a:pPr>
            <a:r>
              <a:rPr lang="en-US" altLang="zh-CN" sz="2400">
                <a:solidFill>
                  <a:srgbClr val="00FFFF"/>
                </a:solidFill>
              </a:rPr>
              <a:t>Metric: from the routing table without change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A975565C-4906-4959-91A1-21E3BAC6B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EA53B7-3C4F-4297-A78A-09E19594D1CE}" type="slidenum">
              <a:rPr lang="en-US" altLang="zh-CN"/>
              <a:pPr/>
              <a:t>25</a:t>
            </a:fld>
            <a:endParaRPr lang="en-US" altLang="zh-CN"/>
          </a:p>
        </p:txBody>
      </p:sp>
      <p:sp>
        <p:nvSpPr>
          <p:cNvPr id="77826" name="Rectangle 2">
            <a:extLst>
              <a:ext uri="{FF2B5EF4-FFF2-40B4-BE49-F238E27FC236}">
                <a16:creationId xmlns:a16="http://schemas.microsoft.com/office/drawing/2014/main" id="{F915313D-BDDD-4D42-9BF6-1079ED64407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/>
              <a:t>RFC 1058: </a:t>
            </a:r>
            <a:br>
              <a:rPr lang="en-US" altLang="zh-CN" sz="3600"/>
            </a:br>
            <a:r>
              <a:rPr lang="en-US" altLang="zh-CN" sz="3600"/>
              <a:t>Updating the Routing Table</a:t>
            </a:r>
          </a:p>
        </p:txBody>
      </p:sp>
      <p:sp>
        <p:nvSpPr>
          <p:cNvPr id="77827" name="Rectangle 3">
            <a:extLst>
              <a:ext uri="{FF2B5EF4-FFF2-40B4-BE49-F238E27FC236}">
                <a16:creationId xmlns:a16="http://schemas.microsoft.com/office/drawing/2014/main" id="{F389A65A-F5DE-4701-BC9C-BB3B0E797EB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800" dirty="0"/>
              <a:t>When receive a response RIP message</a:t>
            </a:r>
          </a:p>
          <a:p>
            <a:pPr>
              <a:lnSpc>
                <a:spcPct val="90000"/>
              </a:lnSpc>
            </a:pPr>
            <a:r>
              <a:rPr lang="en-US" altLang="zh-CN" sz="2800" dirty="0"/>
              <a:t>First to check for validity</a:t>
            </a:r>
          </a:p>
          <a:p>
            <a:pPr marL="871538" lvl="1" indent="-414338">
              <a:lnSpc>
                <a:spcPct val="90000"/>
              </a:lnSpc>
            </a:pPr>
            <a:r>
              <a:rPr lang="en-US" altLang="zh-CN" sz="2400" dirty="0"/>
              <a:t>Port number, source IP address</a:t>
            </a:r>
          </a:p>
          <a:p>
            <a:pPr>
              <a:lnSpc>
                <a:spcPct val="90000"/>
              </a:lnSpc>
            </a:pPr>
            <a:r>
              <a:rPr lang="en-US" altLang="zh-CN" sz="2800" dirty="0"/>
              <a:t>Then to process the entries in it one by one</a:t>
            </a:r>
          </a:p>
          <a:p>
            <a:pPr marL="871538" lvl="1" indent="-414338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400" dirty="0"/>
              <a:t>1.  Ignore the entry whose metric, address or unused fields are invalid</a:t>
            </a:r>
          </a:p>
          <a:p>
            <a:pPr marL="871538" lvl="1" indent="-414338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400" dirty="0">
                <a:solidFill>
                  <a:srgbClr val="00FFFF"/>
                </a:solidFill>
              </a:rPr>
              <a:t>2.  Update the entry’s metric = min ( metric + 1, 16 )</a:t>
            </a:r>
          </a:p>
          <a:p>
            <a:pPr marL="871538" lvl="1" indent="-414338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400" dirty="0"/>
              <a:t>3.  If the entry address is not in the RT, then add it</a:t>
            </a:r>
          </a:p>
          <a:p>
            <a:pPr marL="871538" lvl="1" indent="-414338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400" dirty="0"/>
              <a:t>4.  Else if the next-hop in the RT is same with source IP address, then replace the route in the RT with this entry</a:t>
            </a:r>
          </a:p>
          <a:p>
            <a:pPr marL="871538" lvl="1" indent="-414338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400" dirty="0"/>
              <a:t>5.  Else if the new metric is lower than the one in the RT, then replace the route in the RT with this entry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日期占位符 1">
            <a:extLst>
              <a:ext uri="{FF2B5EF4-FFF2-40B4-BE49-F238E27FC236}">
                <a16:creationId xmlns:a16="http://schemas.microsoft.com/office/drawing/2014/main" id="{850A0601-15D4-46FC-82EC-B7FB9A252C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zh-CN" altLang="en-US"/>
              <a:t>yn@uestc.edu.cn</a:t>
            </a:r>
            <a:endParaRPr lang="en-US" altLang="zh-CN"/>
          </a:p>
        </p:txBody>
      </p:sp>
      <p:sp>
        <p:nvSpPr>
          <p:cNvPr id="7" name="灯片编号占位符 3">
            <a:extLst>
              <a:ext uri="{FF2B5EF4-FFF2-40B4-BE49-F238E27FC236}">
                <a16:creationId xmlns:a16="http://schemas.microsoft.com/office/drawing/2014/main" id="{0457F9FB-9F45-44F7-BA1E-891371039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9DB29-2CD0-413D-AE36-329155F3DEB6}" type="slidenum">
              <a:rPr lang="en-US" altLang="zh-CN"/>
              <a:pPr/>
              <a:t>26</a:t>
            </a:fld>
            <a:endParaRPr lang="en-US" altLang="zh-CN"/>
          </a:p>
        </p:txBody>
      </p:sp>
      <p:sp>
        <p:nvSpPr>
          <p:cNvPr id="20482" name="Rectangle 2">
            <a:extLst>
              <a:ext uri="{FF2B5EF4-FFF2-40B4-BE49-F238E27FC236}">
                <a16:creationId xmlns:a16="http://schemas.microsoft.com/office/drawing/2014/main" id="{7763F8D4-D3FF-4088-B751-E42446CC93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20483" name="Picture 3">
            <a:extLst>
              <a:ext uri="{FF2B5EF4-FFF2-40B4-BE49-F238E27FC236}">
                <a16:creationId xmlns:a16="http://schemas.microsoft.com/office/drawing/2014/main" id="{5AAEE460-BD87-4821-A65F-A3C0362C2295}"/>
              </a:ext>
            </a:extLst>
          </p:cNvPr>
          <p:cNvPicPr>
            <a:picLocks noGrp="1" noChangeAspect="1" noChangeArrowheads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96"/>
          <a:stretch>
            <a:fillRect/>
          </a:stretch>
        </p:blipFill>
        <p:spPr>
          <a:xfrm>
            <a:off x="0" y="131763"/>
            <a:ext cx="9109075" cy="6537325"/>
          </a:xfrm>
          <a:noFill/>
          <a:ln/>
        </p:spPr>
      </p:pic>
      <p:sp>
        <p:nvSpPr>
          <p:cNvPr id="20484" name="Oval 4">
            <a:extLst>
              <a:ext uri="{FF2B5EF4-FFF2-40B4-BE49-F238E27FC236}">
                <a16:creationId xmlns:a16="http://schemas.microsoft.com/office/drawing/2014/main" id="{ED664122-DA8F-4383-8853-407E84B26B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7450" y="260350"/>
            <a:ext cx="4392613" cy="2952750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0485" name="Text Box 5">
            <a:extLst>
              <a:ext uri="{FF2B5EF4-FFF2-40B4-BE49-F238E27FC236}">
                <a16:creationId xmlns:a16="http://schemas.microsoft.com/office/drawing/2014/main" id="{6BF3B269-552A-4AA5-9B72-366CEDDE88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95963" y="11113"/>
            <a:ext cx="3311525" cy="2841625"/>
          </a:xfrm>
          <a:prstGeom prst="rect">
            <a:avLst/>
          </a:prstGeom>
          <a:solidFill>
            <a:srgbClr val="A50021"/>
          </a:solidFill>
          <a:ln w="9525">
            <a:solidFill>
              <a:srgbClr val="CC0000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>
            <a:spAutoFit/>
          </a:bodyPr>
          <a:lstStyle>
            <a:lvl1pPr marL="263525" indent="-263525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429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15000"/>
              </a:spcBef>
              <a:buSzPct val="70000"/>
              <a:buFont typeface="Wingdings" panose="05000000000000000000" pitchFamily="2" charset="2"/>
              <a:buChar char="n"/>
            </a:pPr>
            <a:r>
              <a:rPr lang="en-US" altLang="zh-CN" sz="2800">
                <a:effectLst>
                  <a:outerShdw blurRad="38100" dist="38100" dir="2700000" algn="tl">
                    <a:srgbClr val="000000"/>
                  </a:outerShdw>
                </a:effectLst>
                <a:latin typeface="Franklin Gothic Medium" panose="020B0603020102020204" pitchFamily="34" charset="0"/>
                <a:ea typeface="楷体_GB2312" pitchFamily="49" charset="-122"/>
              </a:rPr>
              <a:t>RFC1058</a:t>
            </a:r>
            <a:r>
              <a:rPr lang="zh-CN" altLang="en-US" sz="2800">
                <a:effectLst>
                  <a:outerShdw blurRad="38100" dist="38100" dir="2700000" algn="tl">
                    <a:srgbClr val="000000"/>
                  </a:outerShdw>
                </a:effectLst>
                <a:latin typeface="Franklin Gothic Medium" panose="020B0603020102020204" pitchFamily="34" charset="0"/>
                <a:ea typeface="楷体_GB2312" pitchFamily="49" charset="-122"/>
              </a:rPr>
              <a:t>：</a:t>
            </a:r>
          </a:p>
          <a:p>
            <a:pPr>
              <a:spcBef>
                <a:spcPct val="10000"/>
              </a:spcBef>
              <a:buSzPct val="70000"/>
              <a:buFont typeface="Wingdings" panose="05000000000000000000" pitchFamily="2" charset="2"/>
              <a:buNone/>
            </a:pPr>
            <a:r>
              <a:rPr lang="zh-CN" altLang="en-US" sz="2600">
                <a:effectLst>
                  <a:outerShdw blurRad="38100" dist="38100" dir="2700000" algn="tl">
                    <a:srgbClr val="000000"/>
                  </a:outerShdw>
                </a:effectLst>
                <a:latin typeface="Franklin Gothic Medium" panose="020B0603020102020204" pitchFamily="34" charset="0"/>
                <a:ea typeface="楷体_GB2312" pitchFamily="49" charset="-122"/>
              </a:rPr>
              <a:t>   发送时 </a:t>
            </a:r>
            <a:r>
              <a:rPr lang="en-US" altLang="zh-CN" sz="2600">
                <a:effectLst>
                  <a:outerShdw blurRad="38100" dist="38100" dir="2700000" algn="tl">
                    <a:srgbClr val="000000"/>
                  </a:outerShdw>
                </a:effectLst>
                <a:latin typeface="Franklin Gothic Medium" panose="020B0603020102020204" pitchFamily="34" charset="0"/>
                <a:ea typeface="楷体_GB2312" pitchFamily="49" charset="-122"/>
              </a:rPr>
              <a:t>unchanged</a:t>
            </a:r>
          </a:p>
          <a:p>
            <a:pPr>
              <a:spcBef>
                <a:spcPct val="10000"/>
              </a:spcBef>
              <a:buSzPct val="70000"/>
              <a:buFont typeface="Wingdings" panose="05000000000000000000" pitchFamily="2" charset="2"/>
              <a:buNone/>
            </a:pPr>
            <a:r>
              <a:rPr lang="en-US" altLang="zh-CN" sz="2600">
                <a:effectLst>
                  <a:outerShdw blurRad="38100" dist="38100" dir="2700000" algn="tl">
                    <a:srgbClr val="000000"/>
                  </a:outerShdw>
                </a:effectLst>
                <a:latin typeface="Franklin Gothic Medium" panose="020B0603020102020204" pitchFamily="34" charset="0"/>
                <a:ea typeface="楷体_GB2312" pitchFamily="49" charset="-122"/>
              </a:rPr>
              <a:t>	</a:t>
            </a:r>
            <a:r>
              <a:rPr lang="zh-CN" altLang="en-US" sz="2600">
                <a:effectLst>
                  <a:outerShdw blurRad="38100" dist="38100" dir="2700000" algn="tl">
                    <a:srgbClr val="000000"/>
                  </a:outerShdw>
                </a:effectLst>
                <a:latin typeface="Franklin Gothic Medium" panose="020B0603020102020204" pitchFamily="34" charset="0"/>
                <a:ea typeface="楷体_GB2312" pitchFamily="49" charset="-122"/>
              </a:rPr>
              <a:t>接收时 </a:t>
            </a:r>
            <a:r>
              <a:rPr lang="en-US" altLang="zh-CN" sz="2600">
                <a:effectLst>
                  <a:outerShdw blurRad="38100" dist="38100" dir="2700000" algn="tl">
                    <a:srgbClr val="000000"/>
                  </a:outerShdw>
                </a:effectLst>
                <a:latin typeface="Franklin Gothic Medium" panose="020B0603020102020204" pitchFamily="34" charset="0"/>
                <a:ea typeface="楷体_GB2312" pitchFamily="49" charset="-122"/>
              </a:rPr>
              <a:t>Metric + 1</a:t>
            </a:r>
          </a:p>
          <a:p>
            <a:pPr>
              <a:spcBef>
                <a:spcPct val="25000"/>
              </a:spcBef>
              <a:buSzPct val="70000"/>
              <a:buFont typeface="Wingdings" panose="05000000000000000000" pitchFamily="2" charset="2"/>
              <a:buChar char="n"/>
            </a:pPr>
            <a:r>
              <a:rPr lang="zh-CN" altLang="en-US" sz="2800">
                <a:effectLst>
                  <a:outerShdw blurRad="38100" dist="38100" dir="2700000" algn="tl">
                    <a:srgbClr val="000000"/>
                  </a:outerShdw>
                </a:effectLst>
                <a:latin typeface="Franklin Gothic Medium" panose="020B0603020102020204" pitchFamily="34" charset="0"/>
                <a:ea typeface="楷体_GB2312" pitchFamily="49" charset="-122"/>
              </a:rPr>
              <a:t>某些实现：</a:t>
            </a:r>
          </a:p>
          <a:p>
            <a:pPr>
              <a:spcBef>
                <a:spcPct val="10000"/>
              </a:spcBef>
              <a:buSzPct val="70000"/>
              <a:buFont typeface="Wingdings" panose="05000000000000000000" pitchFamily="2" charset="2"/>
              <a:buNone/>
            </a:pPr>
            <a:r>
              <a:rPr lang="zh-CN" altLang="en-US" sz="2800">
                <a:effectLst>
                  <a:outerShdw blurRad="38100" dist="38100" dir="2700000" algn="tl">
                    <a:srgbClr val="000000"/>
                  </a:outerShdw>
                </a:effectLst>
                <a:latin typeface="Franklin Gothic Medium" panose="020B0603020102020204" pitchFamily="34" charset="0"/>
                <a:ea typeface="楷体_GB2312" pitchFamily="49" charset="-122"/>
              </a:rPr>
              <a:t>   </a:t>
            </a:r>
            <a:r>
              <a:rPr lang="zh-CN" altLang="en-US" sz="2600">
                <a:effectLst>
                  <a:outerShdw blurRad="38100" dist="38100" dir="2700000" algn="tl">
                    <a:srgbClr val="000000"/>
                  </a:outerShdw>
                </a:effectLst>
                <a:latin typeface="Franklin Gothic Medium" panose="020B0603020102020204" pitchFamily="34" charset="0"/>
                <a:ea typeface="楷体_GB2312" pitchFamily="49" charset="-122"/>
              </a:rPr>
              <a:t>发送时 </a:t>
            </a:r>
            <a:r>
              <a:rPr lang="en-US" altLang="zh-CN" sz="2600">
                <a:effectLst>
                  <a:outerShdw blurRad="38100" dist="38100" dir="2700000" algn="tl">
                    <a:srgbClr val="000000"/>
                  </a:outerShdw>
                </a:effectLst>
                <a:latin typeface="Franklin Gothic Medium" panose="020B0603020102020204" pitchFamily="34" charset="0"/>
                <a:ea typeface="楷体_GB2312" pitchFamily="49" charset="-122"/>
              </a:rPr>
              <a:t>Metric + 1</a:t>
            </a:r>
          </a:p>
          <a:p>
            <a:pPr>
              <a:spcBef>
                <a:spcPct val="10000"/>
              </a:spcBef>
              <a:buSzPct val="70000"/>
              <a:buFont typeface="Wingdings" panose="05000000000000000000" pitchFamily="2" charset="2"/>
              <a:buNone/>
            </a:pPr>
            <a:r>
              <a:rPr lang="en-US" altLang="zh-CN" sz="2600">
                <a:effectLst>
                  <a:outerShdw blurRad="38100" dist="38100" dir="2700000" algn="tl">
                    <a:srgbClr val="000000"/>
                  </a:outerShdw>
                </a:effectLst>
                <a:latin typeface="Franklin Gothic Medium" panose="020B0603020102020204" pitchFamily="34" charset="0"/>
                <a:ea typeface="楷体_GB2312" pitchFamily="49" charset="-122"/>
              </a:rPr>
              <a:t>	</a:t>
            </a:r>
            <a:r>
              <a:rPr lang="zh-CN" altLang="en-US" sz="2600">
                <a:effectLst>
                  <a:outerShdw blurRad="38100" dist="38100" dir="2700000" algn="tl">
                    <a:srgbClr val="000000"/>
                  </a:outerShdw>
                </a:effectLst>
                <a:latin typeface="Franklin Gothic Medium" panose="020B0603020102020204" pitchFamily="34" charset="0"/>
                <a:ea typeface="楷体_GB2312" pitchFamily="49" charset="-122"/>
              </a:rPr>
              <a:t>接收时 </a:t>
            </a:r>
            <a:r>
              <a:rPr lang="en-US" altLang="zh-CN" sz="2600">
                <a:effectLst>
                  <a:outerShdw blurRad="38100" dist="38100" dir="2700000" algn="tl">
                    <a:srgbClr val="000000"/>
                  </a:outerShdw>
                </a:effectLst>
                <a:latin typeface="Franklin Gothic Medium" panose="020B0603020102020204" pitchFamily="34" charset="0"/>
                <a:ea typeface="楷体_GB2312" pitchFamily="49" charset="-122"/>
              </a:rPr>
              <a:t>unchanged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0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04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8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灯片编号占位符 5">
            <a:extLst>
              <a:ext uri="{FF2B5EF4-FFF2-40B4-BE49-F238E27FC236}">
                <a16:creationId xmlns:a16="http://schemas.microsoft.com/office/drawing/2014/main" id="{1E2760B6-2D76-4C67-8000-7259CEC36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F16103-0CBD-4F49-A016-D544C9D5B89E}" type="slidenum">
              <a:rPr lang="en-US" altLang="zh-CN"/>
              <a:pPr/>
              <a:t>27</a:t>
            </a:fld>
            <a:endParaRPr lang="en-US" altLang="zh-CN"/>
          </a:p>
        </p:txBody>
      </p:sp>
      <p:sp>
        <p:nvSpPr>
          <p:cNvPr id="21506" name="Freeform 2">
            <a:extLst>
              <a:ext uri="{FF2B5EF4-FFF2-40B4-BE49-F238E27FC236}">
                <a16:creationId xmlns:a16="http://schemas.microsoft.com/office/drawing/2014/main" id="{CE5426A8-B6D1-4A11-B8CA-303100093C24}"/>
              </a:ext>
            </a:extLst>
          </p:cNvPr>
          <p:cNvSpPr>
            <a:spLocks/>
          </p:cNvSpPr>
          <p:nvPr/>
        </p:nvSpPr>
        <p:spPr bwMode="auto">
          <a:xfrm>
            <a:off x="3635375" y="2709863"/>
            <a:ext cx="1873250" cy="1150937"/>
          </a:xfrm>
          <a:custGeom>
            <a:avLst/>
            <a:gdLst>
              <a:gd name="T0" fmla="*/ 363 w 1225"/>
              <a:gd name="T1" fmla="*/ 0 h 680"/>
              <a:gd name="T2" fmla="*/ 0 w 1225"/>
              <a:gd name="T3" fmla="*/ 680 h 680"/>
              <a:gd name="T4" fmla="*/ 1225 w 1225"/>
              <a:gd name="T5" fmla="*/ 680 h 680"/>
              <a:gd name="T6" fmla="*/ 862 w 1225"/>
              <a:gd name="T7" fmla="*/ 0 h 680"/>
              <a:gd name="T8" fmla="*/ 363 w 1225"/>
              <a:gd name="T9" fmla="*/ 0 h 6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25" h="680">
                <a:moveTo>
                  <a:pt x="363" y="0"/>
                </a:moveTo>
                <a:lnTo>
                  <a:pt x="0" y="680"/>
                </a:lnTo>
                <a:lnTo>
                  <a:pt x="1225" y="680"/>
                </a:lnTo>
                <a:lnTo>
                  <a:pt x="862" y="0"/>
                </a:lnTo>
                <a:lnTo>
                  <a:pt x="363" y="0"/>
                </a:lnTo>
                <a:close/>
              </a:path>
            </a:pathLst>
          </a:custGeom>
          <a:gradFill rotWithShape="1">
            <a:gsLst>
              <a:gs pos="0">
                <a:srgbClr val="C7DCDF">
                  <a:alpha val="39999"/>
                </a:srgbClr>
              </a:gs>
              <a:gs pos="100000">
                <a:schemeClr val="accent1">
                  <a:alpha val="39999"/>
                </a:scheme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1507" name="Freeform 3">
            <a:extLst>
              <a:ext uri="{FF2B5EF4-FFF2-40B4-BE49-F238E27FC236}">
                <a16:creationId xmlns:a16="http://schemas.microsoft.com/office/drawing/2014/main" id="{88BDB4E6-AB06-4714-B631-F10CE9A41564}"/>
              </a:ext>
            </a:extLst>
          </p:cNvPr>
          <p:cNvSpPr>
            <a:spLocks/>
          </p:cNvSpPr>
          <p:nvPr/>
        </p:nvSpPr>
        <p:spPr bwMode="auto">
          <a:xfrm flipH="1">
            <a:off x="6588125" y="2781300"/>
            <a:ext cx="1944688" cy="1079500"/>
          </a:xfrm>
          <a:custGeom>
            <a:avLst/>
            <a:gdLst>
              <a:gd name="T0" fmla="*/ 635 w 1225"/>
              <a:gd name="T1" fmla="*/ 0 h 635"/>
              <a:gd name="T2" fmla="*/ 0 w 1225"/>
              <a:gd name="T3" fmla="*/ 635 h 635"/>
              <a:gd name="T4" fmla="*/ 1225 w 1225"/>
              <a:gd name="T5" fmla="*/ 635 h 635"/>
              <a:gd name="T6" fmla="*/ 1134 w 1225"/>
              <a:gd name="T7" fmla="*/ 0 h 635"/>
              <a:gd name="T8" fmla="*/ 635 w 1225"/>
              <a:gd name="T9" fmla="*/ 0 h 6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25" h="635">
                <a:moveTo>
                  <a:pt x="635" y="0"/>
                </a:moveTo>
                <a:lnTo>
                  <a:pt x="0" y="635"/>
                </a:lnTo>
                <a:lnTo>
                  <a:pt x="1225" y="635"/>
                </a:lnTo>
                <a:lnTo>
                  <a:pt x="1134" y="0"/>
                </a:lnTo>
                <a:lnTo>
                  <a:pt x="635" y="0"/>
                </a:lnTo>
                <a:close/>
              </a:path>
            </a:pathLst>
          </a:custGeom>
          <a:gradFill rotWithShape="1">
            <a:gsLst>
              <a:gs pos="0">
                <a:srgbClr val="C7DCDF">
                  <a:alpha val="39999"/>
                </a:srgbClr>
              </a:gs>
              <a:gs pos="100000">
                <a:schemeClr val="accent1">
                  <a:alpha val="39999"/>
                </a:scheme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1508" name="Freeform 4">
            <a:extLst>
              <a:ext uri="{FF2B5EF4-FFF2-40B4-BE49-F238E27FC236}">
                <a16:creationId xmlns:a16="http://schemas.microsoft.com/office/drawing/2014/main" id="{6A102D6C-8E01-47AA-B9B0-C98633882FD7}"/>
              </a:ext>
            </a:extLst>
          </p:cNvPr>
          <p:cNvSpPr>
            <a:spLocks/>
          </p:cNvSpPr>
          <p:nvPr/>
        </p:nvSpPr>
        <p:spPr bwMode="auto">
          <a:xfrm>
            <a:off x="611188" y="2781300"/>
            <a:ext cx="1944687" cy="1079500"/>
          </a:xfrm>
          <a:custGeom>
            <a:avLst/>
            <a:gdLst>
              <a:gd name="T0" fmla="*/ 635 w 1225"/>
              <a:gd name="T1" fmla="*/ 0 h 635"/>
              <a:gd name="T2" fmla="*/ 0 w 1225"/>
              <a:gd name="T3" fmla="*/ 635 h 635"/>
              <a:gd name="T4" fmla="*/ 1225 w 1225"/>
              <a:gd name="T5" fmla="*/ 635 h 635"/>
              <a:gd name="T6" fmla="*/ 1134 w 1225"/>
              <a:gd name="T7" fmla="*/ 0 h 635"/>
              <a:gd name="T8" fmla="*/ 635 w 1225"/>
              <a:gd name="T9" fmla="*/ 0 h 6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25" h="635">
                <a:moveTo>
                  <a:pt x="635" y="0"/>
                </a:moveTo>
                <a:lnTo>
                  <a:pt x="0" y="635"/>
                </a:lnTo>
                <a:lnTo>
                  <a:pt x="1225" y="635"/>
                </a:lnTo>
                <a:lnTo>
                  <a:pt x="1134" y="0"/>
                </a:lnTo>
                <a:lnTo>
                  <a:pt x="635" y="0"/>
                </a:lnTo>
                <a:close/>
              </a:path>
            </a:pathLst>
          </a:custGeom>
          <a:gradFill rotWithShape="1">
            <a:gsLst>
              <a:gs pos="0">
                <a:srgbClr val="C7DCDF">
                  <a:alpha val="39999"/>
                </a:srgbClr>
              </a:gs>
              <a:gs pos="100000">
                <a:schemeClr val="accent1">
                  <a:alpha val="39999"/>
                </a:scheme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1509" name="Rectangle 5">
            <a:extLst>
              <a:ext uri="{FF2B5EF4-FFF2-40B4-BE49-F238E27FC236}">
                <a16:creationId xmlns:a16="http://schemas.microsoft.com/office/drawing/2014/main" id="{EAAB00BF-5A54-4BBE-9100-291EF1B52B0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Network Discovery</a:t>
            </a:r>
          </a:p>
        </p:txBody>
      </p:sp>
      <p:pic>
        <p:nvPicPr>
          <p:cNvPr id="21510" name="Picture 6">
            <a:extLst>
              <a:ext uri="{FF2B5EF4-FFF2-40B4-BE49-F238E27FC236}">
                <a16:creationId xmlns:a16="http://schemas.microsoft.com/office/drawing/2014/main" id="{660829C9-E08E-4EB1-8B81-6797948347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6550" y="2373313"/>
            <a:ext cx="892175" cy="49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</p:pic>
      <p:cxnSp>
        <p:nvCxnSpPr>
          <p:cNvPr id="21511" name="AutoShape 7">
            <a:extLst>
              <a:ext uri="{FF2B5EF4-FFF2-40B4-BE49-F238E27FC236}">
                <a16:creationId xmlns:a16="http://schemas.microsoft.com/office/drawing/2014/main" id="{743BAC3E-FA20-455B-9F7B-33FF627C4223}"/>
              </a:ext>
            </a:extLst>
          </p:cNvPr>
          <p:cNvCxnSpPr>
            <a:cxnSpLocks noChangeShapeType="1"/>
            <a:stCxn id="21658" idx="3"/>
            <a:endCxn id="21510" idx="1"/>
          </p:cNvCxnSpPr>
          <p:nvPr/>
        </p:nvCxnSpPr>
        <p:spPr bwMode="auto">
          <a:xfrm>
            <a:off x="2444750" y="2620963"/>
            <a:ext cx="1701800" cy="0"/>
          </a:xfrm>
          <a:prstGeom prst="straightConnector1">
            <a:avLst/>
          </a:prstGeom>
          <a:noFill/>
          <a:ln w="38100">
            <a:solidFill>
              <a:srgbClr val="00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512" name="AutoShape 8">
            <a:extLst>
              <a:ext uri="{FF2B5EF4-FFF2-40B4-BE49-F238E27FC236}">
                <a16:creationId xmlns:a16="http://schemas.microsoft.com/office/drawing/2014/main" id="{7C82F7ED-01CE-44F2-AC96-01AE4D69AE94}"/>
              </a:ext>
            </a:extLst>
          </p:cNvPr>
          <p:cNvCxnSpPr>
            <a:cxnSpLocks noChangeShapeType="1"/>
            <a:stCxn id="21510" idx="3"/>
            <a:endCxn id="21659" idx="1"/>
          </p:cNvCxnSpPr>
          <p:nvPr/>
        </p:nvCxnSpPr>
        <p:spPr bwMode="auto">
          <a:xfrm>
            <a:off x="5038725" y="2620963"/>
            <a:ext cx="1692275" cy="0"/>
          </a:xfrm>
          <a:prstGeom prst="straightConnector1">
            <a:avLst/>
          </a:prstGeom>
          <a:noFill/>
          <a:ln w="38100">
            <a:solidFill>
              <a:srgbClr val="00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1513" name="Line 9">
            <a:extLst>
              <a:ext uri="{FF2B5EF4-FFF2-40B4-BE49-F238E27FC236}">
                <a16:creationId xmlns:a16="http://schemas.microsoft.com/office/drawing/2014/main" id="{3036F887-7243-4FA0-A23F-1147CE73A24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39750" y="2590800"/>
            <a:ext cx="1079500" cy="0"/>
          </a:xfrm>
          <a:prstGeom prst="line">
            <a:avLst/>
          </a:prstGeom>
          <a:noFill/>
          <a:ln w="38100">
            <a:solidFill>
              <a:srgbClr val="00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1514" name="Line 10">
            <a:extLst>
              <a:ext uri="{FF2B5EF4-FFF2-40B4-BE49-F238E27FC236}">
                <a16:creationId xmlns:a16="http://schemas.microsoft.com/office/drawing/2014/main" id="{0E8C1609-EEA6-45C6-97FF-4CFF8052A48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488238" y="2590800"/>
            <a:ext cx="1079500" cy="0"/>
          </a:xfrm>
          <a:prstGeom prst="line">
            <a:avLst/>
          </a:prstGeom>
          <a:noFill/>
          <a:ln w="38100">
            <a:solidFill>
              <a:srgbClr val="00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1515" name="Text Box 11">
            <a:extLst>
              <a:ext uri="{FF2B5EF4-FFF2-40B4-BE49-F238E27FC236}">
                <a16:creationId xmlns:a16="http://schemas.microsoft.com/office/drawing/2014/main" id="{7C194D2F-50C6-442C-B11E-BA66CFC4FE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30388" y="1989138"/>
            <a:ext cx="3683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effectLst>
                  <a:outerShdw blurRad="38100" dist="38100" dir="2700000" algn="tl">
                    <a:srgbClr val="000000"/>
                  </a:outerShdw>
                </a:effectLst>
              </a:rPr>
              <a:t>A</a:t>
            </a:r>
          </a:p>
        </p:txBody>
      </p:sp>
      <p:sp>
        <p:nvSpPr>
          <p:cNvPr id="21516" name="Text Box 12">
            <a:extLst>
              <a:ext uri="{FF2B5EF4-FFF2-40B4-BE49-F238E27FC236}">
                <a16:creationId xmlns:a16="http://schemas.microsoft.com/office/drawing/2014/main" id="{4594DA7A-409A-4CB2-8614-DE3597CF63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91025" y="1989138"/>
            <a:ext cx="3683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effectLst>
                  <a:outerShdw blurRad="38100" dist="38100" dir="2700000" algn="tl">
                    <a:srgbClr val="000000"/>
                  </a:outerShdw>
                </a:effectLst>
              </a:rPr>
              <a:t>B</a:t>
            </a:r>
          </a:p>
        </p:txBody>
      </p:sp>
      <p:sp>
        <p:nvSpPr>
          <p:cNvPr id="21517" name="Text Box 13">
            <a:extLst>
              <a:ext uri="{FF2B5EF4-FFF2-40B4-BE49-F238E27FC236}">
                <a16:creationId xmlns:a16="http://schemas.microsoft.com/office/drawing/2014/main" id="{3A8FF103-F3C5-493A-A259-8FC9A96FEC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10400" y="1989138"/>
            <a:ext cx="3603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effectLst>
                  <a:outerShdw blurRad="38100" dist="38100" dir="2700000" algn="tl">
                    <a:srgbClr val="000000"/>
                  </a:outerShdw>
                </a:effectLst>
              </a:rPr>
              <a:t>C</a:t>
            </a:r>
          </a:p>
        </p:txBody>
      </p:sp>
      <p:sp>
        <p:nvSpPr>
          <p:cNvPr id="21518" name="Text Box 14">
            <a:extLst>
              <a:ext uri="{FF2B5EF4-FFF2-40B4-BE49-F238E27FC236}">
                <a16:creationId xmlns:a16="http://schemas.microsoft.com/office/drawing/2014/main" id="{007BBF4B-F9C4-4A60-A721-606F08EF20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4063" y="2062163"/>
            <a:ext cx="495300" cy="466725"/>
          </a:xfrm>
          <a:prstGeom prst="rect">
            <a:avLst/>
          </a:prstGeom>
          <a:solidFill>
            <a:srgbClr val="F9EB69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54000" rIns="54000">
            <a:spAutoFit/>
          </a:bodyPr>
          <a:lstStyle/>
          <a:p>
            <a:r>
              <a:rPr lang="en-US" altLang="zh-CN">
                <a:solidFill>
                  <a:schemeClr val="bg2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N1</a:t>
            </a:r>
          </a:p>
        </p:txBody>
      </p:sp>
      <p:sp>
        <p:nvSpPr>
          <p:cNvPr id="21519" name="Text Box 15">
            <a:extLst>
              <a:ext uri="{FF2B5EF4-FFF2-40B4-BE49-F238E27FC236}">
                <a16:creationId xmlns:a16="http://schemas.microsoft.com/office/drawing/2014/main" id="{511873BF-AD43-412A-8C2A-A9C67C452A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63875" y="2062163"/>
            <a:ext cx="495300" cy="466725"/>
          </a:xfrm>
          <a:prstGeom prst="rect">
            <a:avLst/>
          </a:prstGeom>
          <a:solidFill>
            <a:srgbClr val="F9EB69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54000" rIns="54000">
            <a:spAutoFit/>
          </a:bodyPr>
          <a:lstStyle/>
          <a:p>
            <a:r>
              <a:rPr lang="en-US" altLang="zh-CN">
                <a:solidFill>
                  <a:schemeClr val="bg2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N2</a:t>
            </a:r>
          </a:p>
        </p:txBody>
      </p:sp>
      <p:sp>
        <p:nvSpPr>
          <p:cNvPr id="21520" name="Text Box 16">
            <a:extLst>
              <a:ext uri="{FF2B5EF4-FFF2-40B4-BE49-F238E27FC236}">
                <a16:creationId xmlns:a16="http://schemas.microsoft.com/office/drawing/2014/main" id="{010930F6-7531-4365-8E80-C27A8B8DD7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80063" y="2062163"/>
            <a:ext cx="495300" cy="466725"/>
          </a:xfrm>
          <a:prstGeom prst="rect">
            <a:avLst/>
          </a:prstGeom>
          <a:solidFill>
            <a:srgbClr val="F9EB69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54000" rIns="54000">
            <a:spAutoFit/>
          </a:bodyPr>
          <a:lstStyle/>
          <a:p>
            <a:r>
              <a:rPr lang="en-US" altLang="zh-CN">
                <a:solidFill>
                  <a:schemeClr val="bg2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N3</a:t>
            </a:r>
          </a:p>
        </p:txBody>
      </p:sp>
      <p:sp>
        <p:nvSpPr>
          <p:cNvPr id="21521" name="Text Box 17">
            <a:extLst>
              <a:ext uri="{FF2B5EF4-FFF2-40B4-BE49-F238E27FC236}">
                <a16:creationId xmlns:a16="http://schemas.microsoft.com/office/drawing/2014/main" id="{93E3FE4F-740C-41A8-899C-B06A7732AA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93050" y="2062163"/>
            <a:ext cx="495300" cy="466725"/>
          </a:xfrm>
          <a:prstGeom prst="rect">
            <a:avLst/>
          </a:prstGeom>
          <a:solidFill>
            <a:srgbClr val="F9EB69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54000" rIns="54000">
            <a:spAutoFit/>
          </a:bodyPr>
          <a:lstStyle/>
          <a:p>
            <a:r>
              <a:rPr lang="en-US" altLang="zh-CN">
                <a:solidFill>
                  <a:schemeClr val="bg2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N4</a:t>
            </a:r>
          </a:p>
        </p:txBody>
      </p:sp>
      <p:sp>
        <p:nvSpPr>
          <p:cNvPr id="21522" name="Text Box 18">
            <a:extLst>
              <a:ext uri="{FF2B5EF4-FFF2-40B4-BE49-F238E27FC236}">
                <a16:creationId xmlns:a16="http://schemas.microsoft.com/office/drawing/2014/main" id="{626F1B30-5862-4383-AA02-C57B7B4A36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8888" y="2565400"/>
            <a:ext cx="3635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effectLst>
                  <a:outerShdw blurRad="38100" dist="38100" dir="2700000" algn="tl">
                    <a:srgbClr val="000000"/>
                  </a:outerShdw>
                </a:effectLst>
              </a:rPr>
              <a:t>1</a:t>
            </a:r>
          </a:p>
        </p:txBody>
      </p:sp>
      <p:sp>
        <p:nvSpPr>
          <p:cNvPr id="21523" name="Text Box 19">
            <a:extLst>
              <a:ext uri="{FF2B5EF4-FFF2-40B4-BE49-F238E27FC236}">
                <a16:creationId xmlns:a16="http://schemas.microsoft.com/office/drawing/2014/main" id="{BF52A24F-C358-4DAD-9871-F4BB15A0C2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38388" y="2565400"/>
            <a:ext cx="3635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effectLst>
                  <a:outerShdw blurRad="38100" dist="38100" dir="2700000" algn="tl">
                    <a:srgbClr val="000000"/>
                  </a:outerShdw>
                </a:effectLst>
              </a:rPr>
              <a:t>2</a:t>
            </a:r>
          </a:p>
        </p:txBody>
      </p:sp>
      <p:sp>
        <p:nvSpPr>
          <p:cNvPr id="21524" name="Text Box 20">
            <a:extLst>
              <a:ext uri="{FF2B5EF4-FFF2-40B4-BE49-F238E27FC236}">
                <a16:creationId xmlns:a16="http://schemas.microsoft.com/office/drawing/2014/main" id="{D00993CF-B2DF-4515-9F3E-370465019E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2565400"/>
            <a:ext cx="3635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effectLst>
                  <a:outerShdw blurRad="38100" dist="38100" dir="2700000" algn="tl">
                    <a:srgbClr val="000000"/>
                  </a:outerShdw>
                </a:effectLst>
              </a:rPr>
              <a:t>1</a:t>
            </a:r>
          </a:p>
        </p:txBody>
      </p:sp>
      <p:sp>
        <p:nvSpPr>
          <p:cNvPr id="21525" name="Text Box 21">
            <a:extLst>
              <a:ext uri="{FF2B5EF4-FFF2-40B4-BE49-F238E27FC236}">
                <a16:creationId xmlns:a16="http://schemas.microsoft.com/office/drawing/2014/main" id="{729D8AAB-FFBA-4A5F-B72B-93340CDCF9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64113" y="2565400"/>
            <a:ext cx="3635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effectLst>
                  <a:outerShdw blurRad="38100" dist="38100" dir="2700000" algn="tl">
                    <a:srgbClr val="000000"/>
                  </a:outerShdw>
                </a:effectLst>
              </a:rPr>
              <a:t>2</a:t>
            </a:r>
          </a:p>
        </p:txBody>
      </p:sp>
      <p:sp>
        <p:nvSpPr>
          <p:cNvPr id="21526" name="Text Box 22">
            <a:extLst>
              <a:ext uri="{FF2B5EF4-FFF2-40B4-BE49-F238E27FC236}">
                <a16:creationId xmlns:a16="http://schemas.microsoft.com/office/drawing/2014/main" id="{1EF57853-0745-4B97-9F0F-2FD4D9E7C4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42075" y="2565400"/>
            <a:ext cx="3635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effectLst>
                  <a:outerShdw blurRad="38100" dist="38100" dir="2700000" algn="tl">
                    <a:srgbClr val="000000"/>
                  </a:outerShdw>
                </a:effectLst>
              </a:rPr>
              <a:t>1</a:t>
            </a:r>
          </a:p>
        </p:txBody>
      </p:sp>
      <p:sp>
        <p:nvSpPr>
          <p:cNvPr id="21527" name="Text Box 23">
            <a:extLst>
              <a:ext uri="{FF2B5EF4-FFF2-40B4-BE49-F238E27FC236}">
                <a16:creationId xmlns:a16="http://schemas.microsoft.com/office/drawing/2014/main" id="{289CDE8F-49E2-4A58-BD83-AC06FAE413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21575" y="2565400"/>
            <a:ext cx="3635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effectLst>
                  <a:outerShdw blurRad="38100" dist="38100" dir="2700000" algn="tl">
                    <a:srgbClr val="000000"/>
                  </a:outerShdw>
                </a:effectLst>
              </a:rPr>
              <a:t>2</a:t>
            </a:r>
          </a:p>
        </p:txBody>
      </p:sp>
      <p:graphicFrame>
        <p:nvGraphicFramePr>
          <p:cNvPr id="21528" name="Group 24">
            <a:extLst>
              <a:ext uri="{FF2B5EF4-FFF2-40B4-BE49-F238E27FC236}">
                <a16:creationId xmlns:a16="http://schemas.microsoft.com/office/drawing/2014/main" id="{886D197F-EE96-4D81-8B09-B854A37A6127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586538" y="3860800"/>
          <a:ext cx="1943100" cy="2592388"/>
        </p:xfrm>
        <a:graphic>
          <a:graphicData uri="http://schemas.openxmlformats.org/drawingml/2006/table">
            <a:tbl>
              <a:tblPr/>
              <a:tblGrid>
                <a:gridCol w="566737">
                  <a:extLst>
                    <a:ext uri="{9D8B030D-6E8A-4147-A177-3AD203B41FA5}">
                      <a16:colId xmlns:a16="http://schemas.microsoft.com/office/drawing/2014/main" val="2848056980"/>
                    </a:ext>
                  </a:extLst>
                </a:gridCol>
                <a:gridCol w="544513">
                  <a:extLst>
                    <a:ext uri="{9D8B030D-6E8A-4147-A177-3AD203B41FA5}">
                      <a16:colId xmlns:a16="http://schemas.microsoft.com/office/drawing/2014/main" val="2580068232"/>
                    </a:ext>
                  </a:extLst>
                </a:gridCol>
                <a:gridCol w="417512">
                  <a:extLst>
                    <a:ext uri="{9D8B030D-6E8A-4147-A177-3AD203B41FA5}">
                      <a16:colId xmlns:a16="http://schemas.microsoft.com/office/drawing/2014/main" val="1279936857"/>
                    </a:ext>
                  </a:extLst>
                </a:gridCol>
                <a:gridCol w="414338">
                  <a:extLst>
                    <a:ext uri="{9D8B030D-6E8A-4147-A177-3AD203B41FA5}">
                      <a16:colId xmlns:a16="http://schemas.microsoft.com/office/drawing/2014/main" val="2421012299"/>
                    </a:ext>
                  </a:extLst>
                </a:gridCol>
              </a:tblGrid>
              <a:tr h="519113">
                <a:tc>
                  <a:txBody>
                    <a:bodyPr/>
                    <a:lstStyle>
                      <a:lvl1pPr>
                        <a:spcBef>
                          <a:spcPct val="3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ranklin Gothic Medium" panose="020B0603020102020204" pitchFamily="34" charset="0"/>
                          <a:ea typeface="宋体" panose="02010600030101010101" pitchFamily="2" charset="-122"/>
                        </a:rPr>
                        <a:t>N3</a:t>
                      </a:r>
                    </a:p>
                  </a:txBody>
                  <a:tcPr marL="90000" marR="90000" marT="46800" marB="4680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9999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3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ranklin Gothic Medium" panose="020B0603020102020204" pitchFamily="34" charset="0"/>
                          <a:ea typeface="宋体" panose="02010600030101010101" pitchFamily="2" charset="-122"/>
                        </a:rPr>
                        <a:t>-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9999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3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ranklin Gothic Medium" panose="020B0603020102020204" pitchFamily="34" charset="0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9999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3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ranklin Gothic Medium" panose="020B0603020102020204" pitchFamily="34" charset="0"/>
                          <a:ea typeface="宋体" panose="02010600030101010101" pitchFamily="2" charset="-122"/>
                        </a:rPr>
                        <a:t>0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9999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4738226"/>
                  </a:ext>
                </a:extLst>
              </a:tr>
              <a:tr h="517525">
                <a:tc>
                  <a:txBody>
                    <a:bodyPr/>
                    <a:lstStyle>
                      <a:lvl1pPr>
                        <a:spcBef>
                          <a:spcPct val="3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ranklin Gothic Medium" panose="020B0603020102020204" pitchFamily="34" charset="0"/>
                          <a:ea typeface="宋体" panose="02010600030101010101" pitchFamily="2" charset="-122"/>
                        </a:rPr>
                        <a:t>N4</a:t>
                      </a:r>
                    </a:p>
                  </a:txBody>
                  <a:tcPr marL="90000" marR="90000" marT="46800" marB="4680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9999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3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ranklin Gothic Medium" panose="020B0603020102020204" pitchFamily="34" charset="0"/>
                          <a:ea typeface="宋体" panose="02010600030101010101" pitchFamily="2" charset="-122"/>
                        </a:rPr>
                        <a:t>-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9999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3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ranklin Gothic Medium" panose="020B0603020102020204" pitchFamily="34" charset="0"/>
                          <a:ea typeface="宋体" panose="02010600030101010101" pitchFamily="2" charset="-122"/>
                        </a:rPr>
                        <a:t>2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9999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3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ranklin Gothic Medium" panose="020B0603020102020204" pitchFamily="34" charset="0"/>
                          <a:ea typeface="宋体" panose="02010600030101010101" pitchFamily="2" charset="-122"/>
                        </a:rPr>
                        <a:t>0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9999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9232491"/>
                  </a:ext>
                </a:extLst>
              </a:tr>
              <a:tr h="520700">
                <a:tc>
                  <a:txBody>
                    <a:bodyPr/>
                    <a:lstStyle>
                      <a:lvl1pPr>
                        <a:spcBef>
                          <a:spcPct val="3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ranklin Gothic Medium" panose="020B06030201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9999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3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ranklin Gothic Medium" panose="020B06030201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9999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3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ranklin Gothic Medium" panose="020B06030201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9999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3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ranklin Gothic Medium" panose="020B06030201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9999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9204859"/>
                  </a:ext>
                </a:extLst>
              </a:tr>
              <a:tr h="517525">
                <a:tc>
                  <a:txBody>
                    <a:bodyPr/>
                    <a:lstStyle>
                      <a:lvl1pPr>
                        <a:spcBef>
                          <a:spcPct val="3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ranklin Gothic Medium" panose="020B06030201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9999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3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ranklin Gothic Medium" panose="020B06030201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9999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3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ranklin Gothic Medium" panose="020B06030201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9999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3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ranklin Gothic Medium" panose="020B06030201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9999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13058"/>
                  </a:ext>
                </a:extLst>
              </a:tr>
              <a:tr h="517525">
                <a:tc>
                  <a:txBody>
                    <a:bodyPr/>
                    <a:lstStyle>
                      <a:lvl1pPr>
                        <a:spcBef>
                          <a:spcPct val="3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ranklin Gothic Medium" panose="020B06030201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9999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3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ranklin Gothic Medium" panose="020B06030201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9999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3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ranklin Gothic Medium" panose="020B06030201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9999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3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ranklin Gothic Medium" panose="020B06030201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9999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3360305"/>
                  </a:ext>
                </a:extLst>
              </a:tr>
            </a:tbl>
          </a:graphicData>
        </a:graphic>
      </p:graphicFrame>
      <p:graphicFrame>
        <p:nvGraphicFramePr>
          <p:cNvPr id="21560" name="Group 56">
            <a:extLst>
              <a:ext uri="{FF2B5EF4-FFF2-40B4-BE49-F238E27FC236}">
                <a16:creationId xmlns:a16="http://schemas.microsoft.com/office/drawing/2014/main" id="{465043CD-9726-4476-ACB6-D65588DFFC6D}"/>
              </a:ext>
            </a:extLst>
          </p:cNvPr>
          <p:cNvGraphicFramePr>
            <a:graphicFrameLocks noGrp="1"/>
          </p:cNvGraphicFramePr>
          <p:nvPr/>
        </p:nvGraphicFramePr>
        <p:xfrm>
          <a:off x="611188" y="3860800"/>
          <a:ext cx="1943100" cy="2592388"/>
        </p:xfrm>
        <a:graphic>
          <a:graphicData uri="http://schemas.openxmlformats.org/drawingml/2006/table">
            <a:tbl>
              <a:tblPr/>
              <a:tblGrid>
                <a:gridCol w="566737">
                  <a:extLst>
                    <a:ext uri="{9D8B030D-6E8A-4147-A177-3AD203B41FA5}">
                      <a16:colId xmlns:a16="http://schemas.microsoft.com/office/drawing/2014/main" val="641150303"/>
                    </a:ext>
                  </a:extLst>
                </a:gridCol>
                <a:gridCol w="542925">
                  <a:extLst>
                    <a:ext uri="{9D8B030D-6E8A-4147-A177-3AD203B41FA5}">
                      <a16:colId xmlns:a16="http://schemas.microsoft.com/office/drawing/2014/main" val="269369674"/>
                    </a:ext>
                  </a:extLst>
                </a:gridCol>
                <a:gridCol w="417513">
                  <a:extLst>
                    <a:ext uri="{9D8B030D-6E8A-4147-A177-3AD203B41FA5}">
                      <a16:colId xmlns:a16="http://schemas.microsoft.com/office/drawing/2014/main" val="1129804503"/>
                    </a:ext>
                  </a:extLst>
                </a:gridCol>
                <a:gridCol w="415925">
                  <a:extLst>
                    <a:ext uri="{9D8B030D-6E8A-4147-A177-3AD203B41FA5}">
                      <a16:colId xmlns:a16="http://schemas.microsoft.com/office/drawing/2014/main" val="1069916028"/>
                    </a:ext>
                  </a:extLst>
                </a:gridCol>
              </a:tblGrid>
              <a:tr h="519113">
                <a:tc>
                  <a:txBody>
                    <a:bodyPr/>
                    <a:lstStyle>
                      <a:lvl1pPr>
                        <a:spcBef>
                          <a:spcPct val="3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ranklin Gothic Medium" panose="020B0603020102020204" pitchFamily="34" charset="0"/>
                          <a:ea typeface="宋体" panose="02010600030101010101" pitchFamily="2" charset="-122"/>
                        </a:rPr>
                        <a:t>N1</a:t>
                      </a:r>
                    </a:p>
                  </a:txBody>
                  <a:tcPr marL="90000" marR="90000" marT="46800" marB="4680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9999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3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ranklin Gothic Medium" panose="020B0603020102020204" pitchFamily="34" charset="0"/>
                          <a:ea typeface="宋体" panose="02010600030101010101" pitchFamily="2" charset="-122"/>
                        </a:rPr>
                        <a:t>-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9999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3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ranklin Gothic Medium" panose="020B0603020102020204" pitchFamily="34" charset="0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9999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3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ranklin Gothic Medium" panose="020B0603020102020204" pitchFamily="34" charset="0"/>
                          <a:ea typeface="宋体" panose="02010600030101010101" pitchFamily="2" charset="-122"/>
                        </a:rPr>
                        <a:t>0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9999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7451663"/>
                  </a:ext>
                </a:extLst>
              </a:tr>
              <a:tr h="517525">
                <a:tc>
                  <a:txBody>
                    <a:bodyPr/>
                    <a:lstStyle>
                      <a:lvl1pPr>
                        <a:spcBef>
                          <a:spcPct val="3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ranklin Gothic Medium" panose="020B0603020102020204" pitchFamily="34" charset="0"/>
                          <a:ea typeface="宋体" panose="02010600030101010101" pitchFamily="2" charset="-122"/>
                        </a:rPr>
                        <a:t>N2</a:t>
                      </a:r>
                    </a:p>
                  </a:txBody>
                  <a:tcPr marL="90000" marR="90000" marT="46800" marB="4680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9999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3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ranklin Gothic Medium" panose="020B0603020102020204" pitchFamily="34" charset="0"/>
                          <a:ea typeface="宋体" panose="02010600030101010101" pitchFamily="2" charset="-122"/>
                        </a:rPr>
                        <a:t>-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9999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3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ranklin Gothic Medium" panose="020B0603020102020204" pitchFamily="34" charset="0"/>
                          <a:ea typeface="宋体" panose="02010600030101010101" pitchFamily="2" charset="-122"/>
                        </a:rPr>
                        <a:t>2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9999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3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ranklin Gothic Medium" panose="020B0603020102020204" pitchFamily="34" charset="0"/>
                          <a:ea typeface="宋体" panose="02010600030101010101" pitchFamily="2" charset="-122"/>
                        </a:rPr>
                        <a:t>0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9999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7154170"/>
                  </a:ext>
                </a:extLst>
              </a:tr>
              <a:tr h="520700">
                <a:tc>
                  <a:txBody>
                    <a:bodyPr/>
                    <a:lstStyle>
                      <a:lvl1pPr>
                        <a:spcBef>
                          <a:spcPct val="3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2400" b="1" i="0" u="none" strike="noStrike" cap="none" normalizeH="0" baseline="0">
                        <a:ln>
                          <a:noFill/>
                        </a:ln>
                        <a:solidFill>
                          <a:srgbClr val="FF9900"/>
                        </a:solidFill>
                        <a:effectLst/>
                        <a:latin typeface="Franklin Gothic Medium" panose="020B06030201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9999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3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ranklin Gothic Medium" panose="020B06030201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9999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3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ranklin Gothic Medium" panose="020B06030201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9999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3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ranklin Gothic Medium" panose="020B06030201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9999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1833415"/>
                  </a:ext>
                </a:extLst>
              </a:tr>
              <a:tr h="517525">
                <a:tc>
                  <a:txBody>
                    <a:bodyPr/>
                    <a:lstStyle>
                      <a:lvl1pPr>
                        <a:spcBef>
                          <a:spcPct val="3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ranklin Gothic Medium" panose="020B06030201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9999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3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ranklin Gothic Medium" panose="020B06030201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9999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3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ranklin Gothic Medium" panose="020B06030201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9999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3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ranklin Gothic Medium" panose="020B06030201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9999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974479"/>
                  </a:ext>
                </a:extLst>
              </a:tr>
              <a:tr h="517525">
                <a:tc>
                  <a:txBody>
                    <a:bodyPr/>
                    <a:lstStyle>
                      <a:lvl1pPr>
                        <a:spcBef>
                          <a:spcPct val="3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ranklin Gothic Medium" panose="020B06030201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9999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3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ranklin Gothic Medium" panose="020B06030201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9999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3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ranklin Gothic Medium" panose="020B06030201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9999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3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ranklin Gothic Medium" panose="020B06030201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9999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4514488"/>
                  </a:ext>
                </a:extLst>
              </a:tr>
            </a:tbl>
          </a:graphicData>
        </a:graphic>
      </p:graphicFrame>
      <p:graphicFrame>
        <p:nvGraphicFramePr>
          <p:cNvPr id="21592" name="Group 88">
            <a:extLst>
              <a:ext uri="{FF2B5EF4-FFF2-40B4-BE49-F238E27FC236}">
                <a16:creationId xmlns:a16="http://schemas.microsoft.com/office/drawing/2014/main" id="{CBA9EB53-503A-4BF7-AA8A-7D3D6A96C9F0}"/>
              </a:ext>
            </a:extLst>
          </p:cNvPr>
          <p:cNvGraphicFramePr>
            <a:graphicFrameLocks noGrp="1"/>
          </p:cNvGraphicFramePr>
          <p:nvPr/>
        </p:nvGraphicFramePr>
        <p:xfrm>
          <a:off x="3603625" y="3860800"/>
          <a:ext cx="1935163" cy="2592388"/>
        </p:xfrm>
        <a:graphic>
          <a:graphicData uri="http://schemas.openxmlformats.org/drawingml/2006/table">
            <a:tbl>
              <a:tblPr/>
              <a:tblGrid>
                <a:gridCol w="558800">
                  <a:extLst>
                    <a:ext uri="{9D8B030D-6E8A-4147-A177-3AD203B41FA5}">
                      <a16:colId xmlns:a16="http://schemas.microsoft.com/office/drawing/2014/main" val="787694177"/>
                    </a:ext>
                  </a:extLst>
                </a:gridCol>
                <a:gridCol w="542925">
                  <a:extLst>
                    <a:ext uri="{9D8B030D-6E8A-4147-A177-3AD203B41FA5}">
                      <a16:colId xmlns:a16="http://schemas.microsoft.com/office/drawing/2014/main" val="2461323179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1968919325"/>
                    </a:ext>
                  </a:extLst>
                </a:gridCol>
                <a:gridCol w="414338">
                  <a:extLst>
                    <a:ext uri="{9D8B030D-6E8A-4147-A177-3AD203B41FA5}">
                      <a16:colId xmlns:a16="http://schemas.microsoft.com/office/drawing/2014/main" val="1242809944"/>
                    </a:ext>
                  </a:extLst>
                </a:gridCol>
              </a:tblGrid>
              <a:tr h="519113">
                <a:tc>
                  <a:txBody>
                    <a:bodyPr/>
                    <a:lstStyle>
                      <a:lvl1pPr>
                        <a:spcBef>
                          <a:spcPct val="3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ranklin Gothic Medium" panose="020B0603020102020204" pitchFamily="34" charset="0"/>
                          <a:ea typeface="楷体_GB2312" pitchFamily="49" charset="-122"/>
                        </a:rPr>
                        <a:t>N2</a:t>
                      </a:r>
                    </a:p>
                  </a:txBody>
                  <a:tcPr marL="90000" marR="90000" marT="46800" marB="4680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9999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3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ranklin Gothic Medium" panose="020B0603020102020204" pitchFamily="34" charset="0"/>
                          <a:ea typeface="楷体_GB2312" pitchFamily="49" charset="-122"/>
                        </a:rPr>
                        <a:t>-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9999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3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ranklin Gothic Medium" panose="020B0603020102020204" pitchFamily="34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9999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3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ranklin Gothic Medium" panose="020B0603020102020204" pitchFamily="34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9999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3594196"/>
                  </a:ext>
                </a:extLst>
              </a:tr>
              <a:tr h="517525">
                <a:tc>
                  <a:txBody>
                    <a:bodyPr/>
                    <a:lstStyle>
                      <a:lvl1pPr>
                        <a:spcBef>
                          <a:spcPct val="3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ranklin Gothic Medium" panose="020B0603020102020204" pitchFamily="34" charset="0"/>
                          <a:ea typeface="楷体_GB2312" pitchFamily="49" charset="-122"/>
                        </a:rPr>
                        <a:t>N3</a:t>
                      </a:r>
                    </a:p>
                  </a:txBody>
                  <a:tcPr marL="90000" marR="90000" marT="46800" marB="4680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9999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3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ranklin Gothic Medium" panose="020B0603020102020204" pitchFamily="34" charset="0"/>
                          <a:ea typeface="楷体_GB2312" pitchFamily="49" charset="-122"/>
                        </a:rPr>
                        <a:t>-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9999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3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ranklin Gothic Medium" panose="020B0603020102020204" pitchFamily="34" charset="0"/>
                          <a:ea typeface="楷体_GB2312" pitchFamily="49" charset="-122"/>
                        </a:rPr>
                        <a:t>2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9999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3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ranklin Gothic Medium" panose="020B0603020102020204" pitchFamily="34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9999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7171200"/>
                  </a:ext>
                </a:extLst>
              </a:tr>
              <a:tr h="520700">
                <a:tc>
                  <a:txBody>
                    <a:bodyPr/>
                    <a:lstStyle>
                      <a:lvl1pPr>
                        <a:spcBef>
                          <a:spcPct val="3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ranklin Gothic Medium" panose="020B0603020102020204" pitchFamily="34" charset="0"/>
                        <a:ea typeface="楷体_GB2312" pitchFamily="49" charset="-122"/>
                      </a:endParaRPr>
                    </a:p>
                  </a:txBody>
                  <a:tcPr marL="90000" marR="90000" marT="46800" marB="4680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9999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3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ranklin Gothic Medium" panose="020B0603020102020204" pitchFamily="34" charset="0"/>
                        <a:ea typeface="楷体_GB2312" pitchFamily="49" charset="-122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9999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3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ranklin Gothic Medium" panose="020B0603020102020204" pitchFamily="34" charset="0"/>
                        <a:ea typeface="楷体_GB2312" pitchFamily="49" charset="-122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9999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3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ranklin Gothic Medium" panose="020B0603020102020204" pitchFamily="34" charset="0"/>
                        <a:ea typeface="楷体_GB2312" pitchFamily="49" charset="-122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9999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5715447"/>
                  </a:ext>
                </a:extLst>
              </a:tr>
              <a:tr h="517525">
                <a:tc>
                  <a:txBody>
                    <a:bodyPr/>
                    <a:lstStyle>
                      <a:lvl1pPr>
                        <a:spcBef>
                          <a:spcPct val="3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ranklin Gothic Medium" panose="020B0603020102020204" pitchFamily="34" charset="0"/>
                        <a:ea typeface="楷体_GB2312" pitchFamily="49" charset="-122"/>
                      </a:endParaRPr>
                    </a:p>
                  </a:txBody>
                  <a:tcPr marL="90000" marR="90000" marT="46800" marB="4680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9999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3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ranklin Gothic Medium" panose="020B0603020102020204" pitchFamily="34" charset="0"/>
                        <a:ea typeface="楷体_GB2312" pitchFamily="49" charset="-122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9999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3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ranklin Gothic Medium" panose="020B0603020102020204" pitchFamily="34" charset="0"/>
                        <a:ea typeface="楷体_GB2312" pitchFamily="49" charset="-122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9999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3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ranklin Gothic Medium" panose="020B0603020102020204" pitchFamily="34" charset="0"/>
                        <a:ea typeface="楷体_GB2312" pitchFamily="49" charset="-122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9999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9349927"/>
                  </a:ext>
                </a:extLst>
              </a:tr>
              <a:tr h="517525">
                <a:tc>
                  <a:txBody>
                    <a:bodyPr/>
                    <a:lstStyle>
                      <a:lvl1pPr>
                        <a:spcBef>
                          <a:spcPct val="3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ranklin Gothic Medium" panose="020B0603020102020204" pitchFamily="34" charset="0"/>
                        <a:ea typeface="楷体_GB2312" pitchFamily="49" charset="-122"/>
                      </a:endParaRPr>
                    </a:p>
                  </a:txBody>
                  <a:tcPr marL="90000" marR="90000" marT="46800" marB="4680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9999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3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ranklin Gothic Medium" panose="020B0603020102020204" pitchFamily="34" charset="0"/>
                        <a:ea typeface="楷体_GB2312" pitchFamily="49" charset="-122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9999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3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ranklin Gothic Medium" panose="020B0603020102020204" pitchFamily="34" charset="0"/>
                        <a:ea typeface="楷体_GB2312" pitchFamily="49" charset="-122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9999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3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ranklin Gothic Medium" panose="020B0603020102020204" pitchFamily="34" charset="0"/>
                        <a:ea typeface="楷体_GB2312" pitchFamily="49" charset="-122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9999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7798065"/>
                  </a:ext>
                </a:extLst>
              </a:tr>
            </a:tbl>
          </a:graphicData>
        </a:graphic>
      </p:graphicFrame>
      <p:sp>
        <p:nvSpPr>
          <p:cNvPr id="21624" name="Text Box 120">
            <a:extLst>
              <a:ext uri="{FF2B5EF4-FFF2-40B4-BE49-F238E27FC236}">
                <a16:creationId xmlns:a16="http://schemas.microsoft.com/office/drawing/2014/main" id="{77516BFC-CB4E-4F25-BB08-53DE14E2DE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313" y="1344613"/>
            <a:ext cx="16129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2800">
                <a:effectLst>
                  <a:outerShdw blurRad="38100" dist="38100" dir="2700000" algn="tl">
                    <a:srgbClr val="000000"/>
                  </a:outerShdw>
                </a:effectLst>
              </a:rPr>
              <a:t>路由表：</a:t>
            </a:r>
          </a:p>
        </p:txBody>
      </p:sp>
      <p:graphicFrame>
        <p:nvGraphicFramePr>
          <p:cNvPr id="21625" name="Group 121">
            <a:extLst>
              <a:ext uri="{FF2B5EF4-FFF2-40B4-BE49-F238E27FC236}">
                <a16:creationId xmlns:a16="http://schemas.microsoft.com/office/drawing/2014/main" id="{844506EF-2D1A-40BA-9995-D396B035552E}"/>
              </a:ext>
            </a:extLst>
          </p:cNvPr>
          <p:cNvGraphicFramePr>
            <a:graphicFrameLocks noGrp="1"/>
          </p:cNvGraphicFramePr>
          <p:nvPr/>
        </p:nvGraphicFramePr>
        <p:xfrm>
          <a:off x="2124075" y="1358900"/>
          <a:ext cx="6408738" cy="557213"/>
        </p:xfrm>
        <a:graphic>
          <a:graphicData uri="http://schemas.openxmlformats.org/drawingml/2006/table">
            <a:tbl>
              <a:tblPr/>
              <a:tblGrid>
                <a:gridCol w="1682750">
                  <a:extLst>
                    <a:ext uri="{9D8B030D-6E8A-4147-A177-3AD203B41FA5}">
                      <a16:colId xmlns:a16="http://schemas.microsoft.com/office/drawing/2014/main" val="880709575"/>
                    </a:ext>
                  </a:extLst>
                </a:gridCol>
                <a:gridCol w="1558925">
                  <a:extLst>
                    <a:ext uri="{9D8B030D-6E8A-4147-A177-3AD203B41FA5}">
                      <a16:colId xmlns:a16="http://schemas.microsoft.com/office/drawing/2014/main" val="2139914139"/>
                    </a:ext>
                  </a:extLst>
                </a:gridCol>
                <a:gridCol w="1689100">
                  <a:extLst>
                    <a:ext uri="{9D8B030D-6E8A-4147-A177-3AD203B41FA5}">
                      <a16:colId xmlns:a16="http://schemas.microsoft.com/office/drawing/2014/main" val="1885857568"/>
                    </a:ext>
                  </a:extLst>
                </a:gridCol>
                <a:gridCol w="1477963">
                  <a:extLst>
                    <a:ext uri="{9D8B030D-6E8A-4147-A177-3AD203B41FA5}">
                      <a16:colId xmlns:a16="http://schemas.microsoft.com/office/drawing/2014/main" val="486439469"/>
                    </a:ext>
                  </a:extLst>
                </a:gridCol>
              </a:tblGrid>
              <a:tr h="557213">
                <a:tc>
                  <a:txBody>
                    <a:bodyPr/>
                    <a:lstStyle>
                      <a:lvl1pPr>
                        <a:spcBef>
                          <a:spcPct val="3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ranklin Gothic Medium" panose="020B0603020102020204" pitchFamily="34" charset="0"/>
                          <a:ea typeface="楷体_GB2312" pitchFamily="49" charset="-122"/>
                        </a:rPr>
                        <a:t>目的网络</a:t>
                      </a:r>
                    </a:p>
                  </a:txBody>
                  <a:tcPr marL="90000" marR="90000" marT="46800" marB="4680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66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3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ranklin Gothic Medium" panose="020B0603020102020204" pitchFamily="34" charset="0"/>
                          <a:ea typeface="楷体_GB2312" pitchFamily="49" charset="-122"/>
                        </a:rPr>
                        <a:t>下一跳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66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3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ranklin Gothic Medium" panose="020B0603020102020204" pitchFamily="34" charset="0"/>
                          <a:ea typeface="楷体_GB2312" pitchFamily="49" charset="-122"/>
                        </a:rPr>
                        <a:t>发送接口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66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3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ranklin Gothic Medium" panose="020B0603020102020204" pitchFamily="34" charset="0"/>
                          <a:ea typeface="楷体_GB2312" pitchFamily="49" charset="-122"/>
                        </a:rPr>
                        <a:t>Metric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66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9116578"/>
                  </a:ext>
                </a:extLst>
              </a:tr>
            </a:tbl>
          </a:graphicData>
        </a:graphic>
      </p:graphicFrame>
      <p:sp>
        <p:nvSpPr>
          <p:cNvPr id="21637" name="Line 133">
            <a:extLst>
              <a:ext uri="{FF2B5EF4-FFF2-40B4-BE49-F238E27FC236}">
                <a16:creationId xmlns:a16="http://schemas.microsoft.com/office/drawing/2014/main" id="{ADFDF59C-CD3D-47AC-89BF-CD4037096D3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555875" y="4635500"/>
            <a:ext cx="1079500" cy="0"/>
          </a:xfrm>
          <a:prstGeom prst="line">
            <a:avLst/>
          </a:prstGeom>
          <a:noFill/>
          <a:ln w="57150">
            <a:solidFill>
              <a:srgbClr val="FFCC00"/>
            </a:solidFill>
            <a:round/>
            <a:headEnd type="stealth" w="lg" len="lg"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1638" name="Line 134">
            <a:extLst>
              <a:ext uri="{FF2B5EF4-FFF2-40B4-BE49-F238E27FC236}">
                <a16:creationId xmlns:a16="http://schemas.microsoft.com/office/drawing/2014/main" id="{272CBC5E-1E72-4D89-8832-8437608B985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08625" y="4635500"/>
            <a:ext cx="1079500" cy="0"/>
          </a:xfrm>
          <a:prstGeom prst="line">
            <a:avLst/>
          </a:prstGeom>
          <a:noFill/>
          <a:ln w="57150">
            <a:solidFill>
              <a:srgbClr val="FFCC00"/>
            </a:solidFill>
            <a:round/>
            <a:headEnd type="stealth" w="lg" len="lg"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1639" name="Rectangle 135">
            <a:extLst>
              <a:ext uri="{FF2B5EF4-FFF2-40B4-BE49-F238E27FC236}">
                <a16:creationId xmlns:a16="http://schemas.microsoft.com/office/drawing/2014/main" id="{FC1FBC71-04D1-4F56-BA05-9A0FF28AC4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24525" y="4076700"/>
            <a:ext cx="5461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3200">
                <a:solidFill>
                  <a:srgbClr val="FFCC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Wingdings 2" panose="05020102010507070707" pitchFamily="18" charset="2"/>
              </a:rPr>
              <a:t></a:t>
            </a:r>
          </a:p>
        </p:txBody>
      </p:sp>
      <p:sp>
        <p:nvSpPr>
          <p:cNvPr id="21640" name="Rectangle 136">
            <a:extLst>
              <a:ext uri="{FF2B5EF4-FFF2-40B4-BE49-F238E27FC236}">
                <a16:creationId xmlns:a16="http://schemas.microsoft.com/office/drawing/2014/main" id="{F0DF6757-673D-4BFF-948F-2477957329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71775" y="4076700"/>
            <a:ext cx="5461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3200">
                <a:solidFill>
                  <a:srgbClr val="FFCC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Wingdings 2" panose="05020102010507070707" pitchFamily="18" charset="2"/>
              </a:rPr>
              <a:t></a:t>
            </a:r>
          </a:p>
        </p:txBody>
      </p:sp>
      <p:sp>
        <p:nvSpPr>
          <p:cNvPr id="21641" name="Text Box 137">
            <a:extLst>
              <a:ext uri="{FF2B5EF4-FFF2-40B4-BE49-F238E27FC236}">
                <a16:creationId xmlns:a16="http://schemas.microsoft.com/office/drawing/2014/main" id="{83F9F989-41C5-4CAE-B105-9076EED970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188" y="4940300"/>
            <a:ext cx="5619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rgbClr val="FFCC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N3</a:t>
            </a:r>
          </a:p>
        </p:txBody>
      </p:sp>
      <p:sp>
        <p:nvSpPr>
          <p:cNvPr id="21642" name="Text Box 138">
            <a:extLst>
              <a:ext uri="{FF2B5EF4-FFF2-40B4-BE49-F238E27FC236}">
                <a16:creationId xmlns:a16="http://schemas.microsoft.com/office/drawing/2014/main" id="{B57635AE-587B-47E7-8322-81345D01A7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98863" y="4940300"/>
            <a:ext cx="5619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rgbClr val="FFCC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N1</a:t>
            </a:r>
          </a:p>
        </p:txBody>
      </p:sp>
      <p:sp>
        <p:nvSpPr>
          <p:cNvPr id="21643" name="Text Box 139">
            <a:extLst>
              <a:ext uri="{FF2B5EF4-FFF2-40B4-BE49-F238E27FC236}">
                <a16:creationId xmlns:a16="http://schemas.microsoft.com/office/drawing/2014/main" id="{EA3E8F62-96C6-4EB4-88A1-FAE935005F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84950" y="4940300"/>
            <a:ext cx="5619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rgbClr val="FFCC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N2</a:t>
            </a:r>
          </a:p>
        </p:txBody>
      </p:sp>
      <p:sp>
        <p:nvSpPr>
          <p:cNvPr id="21644" name="Text Box 140">
            <a:extLst>
              <a:ext uri="{FF2B5EF4-FFF2-40B4-BE49-F238E27FC236}">
                <a16:creationId xmlns:a16="http://schemas.microsoft.com/office/drawing/2014/main" id="{5604B971-138D-4E69-875D-6739D58005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87450" y="4940300"/>
            <a:ext cx="5492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rgbClr val="FFCC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B1</a:t>
            </a:r>
          </a:p>
        </p:txBody>
      </p:sp>
      <p:sp>
        <p:nvSpPr>
          <p:cNvPr id="21645" name="Text Box 141">
            <a:extLst>
              <a:ext uri="{FF2B5EF4-FFF2-40B4-BE49-F238E27FC236}">
                <a16:creationId xmlns:a16="http://schemas.microsoft.com/office/drawing/2014/main" id="{7D607A57-0661-4755-A7A3-9F252D80D1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44663" y="4940300"/>
            <a:ext cx="3635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rgbClr val="FFCC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2</a:t>
            </a:r>
          </a:p>
        </p:txBody>
      </p:sp>
      <p:sp>
        <p:nvSpPr>
          <p:cNvPr id="21646" name="Text Box 142">
            <a:extLst>
              <a:ext uri="{FF2B5EF4-FFF2-40B4-BE49-F238E27FC236}">
                <a16:creationId xmlns:a16="http://schemas.microsoft.com/office/drawing/2014/main" id="{57F295AF-67D5-45CB-BBDB-A604859E5B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76463" y="4940300"/>
            <a:ext cx="3635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rgbClr val="FFCC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1</a:t>
            </a:r>
          </a:p>
        </p:txBody>
      </p:sp>
      <p:sp>
        <p:nvSpPr>
          <p:cNvPr id="21647" name="Text Box 143">
            <a:extLst>
              <a:ext uri="{FF2B5EF4-FFF2-40B4-BE49-F238E27FC236}">
                <a16:creationId xmlns:a16="http://schemas.microsoft.com/office/drawing/2014/main" id="{339B19E0-07D7-48A0-BAD2-7D79ADF393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68775" y="4940300"/>
            <a:ext cx="5476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rgbClr val="FFCC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A2</a:t>
            </a:r>
          </a:p>
        </p:txBody>
      </p:sp>
      <p:sp>
        <p:nvSpPr>
          <p:cNvPr id="21648" name="Text Box 144">
            <a:extLst>
              <a:ext uri="{FF2B5EF4-FFF2-40B4-BE49-F238E27FC236}">
                <a16:creationId xmlns:a16="http://schemas.microsoft.com/office/drawing/2014/main" id="{2A738F46-08A6-459C-945E-C5C79C15D0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32338" y="4940300"/>
            <a:ext cx="3635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rgbClr val="FFCC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1</a:t>
            </a:r>
          </a:p>
        </p:txBody>
      </p:sp>
      <p:sp>
        <p:nvSpPr>
          <p:cNvPr id="21649" name="Text Box 145">
            <a:extLst>
              <a:ext uri="{FF2B5EF4-FFF2-40B4-BE49-F238E27FC236}">
                <a16:creationId xmlns:a16="http://schemas.microsoft.com/office/drawing/2014/main" id="{EBC763B2-6C14-458C-8264-B239B0D268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48263" y="4940300"/>
            <a:ext cx="3635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rgbClr val="FFCC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1</a:t>
            </a:r>
          </a:p>
        </p:txBody>
      </p:sp>
      <p:sp>
        <p:nvSpPr>
          <p:cNvPr id="21650" name="Text Box 146">
            <a:extLst>
              <a:ext uri="{FF2B5EF4-FFF2-40B4-BE49-F238E27FC236}">
                <a16:creationId xmlns:a16="http://schemas.microsoft.com/office/drawing/2014/main" id="{1F8760E5-5DCC-4C0C-ADB4-CA360F5230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64388" y="4940300"/>
            <a:ext cx="5492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rgbClr val="FFCC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B2</a:t>
            </a:r>
          </a:p>
        </p:txBody>
      </p:sp>
      <p:sp>
        <p:nvSpPr>
          <p:cNvPr id="21651" name="Text Box 147">
            <a:extLst>
              <a:ext uri="{FF2B5EF4-FFF2-40B4-BE49-F238E27FC236}">
                <a16:creationId xmlns:a16="http://schemas.microsoft.com/office/drawing/2014/main" id="{9626C184-8985-4C1F-B0B7-75A976760A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18425" y="4940300"/>
            <a:ext cx="3635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rgbClr val="FFCC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1</a:t>
            </a:r>
          </a:p>
        </p:txBody>
      </p:sp>
      <p:sp>
        <p:nvSpPr>
          <p:cNvPr id="21652" name="Text Box 148">
            <a:extLst>
              <a:ext uri="{FF2B5EF4-FFF2-40B4-BE49-F238E27FC236}">
                <a16:creationId xmlns:a16="http://schemas.microsoft.com/office/drawing/2014/main" id="{417D2D42-384B-4631-A8EA-96351722B0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50225" y="4940300"/>
            <a:ext cx="3635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rgbClr val="FFCC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1</a:t>
            </a:r>
          </a:p>
        </p:txBody>
      </p:sp>
      <p:sp>
        <p:nvSpPr>
          <p:cNvPr id="21653" name="Text Box 149">
            <a:extLst>
              <a:ext uri="{FF2B5EF4-FFF2-40B4-BE49-F238E27FC236}">
                <a16:creationId xmlns:a16="http://schemas.microsoft.com/office/drawing/2014/main" id="{AAC863DA-1B05-4818-AB9D-CD9C3FC71A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70363" y="5476875"/>
            <a:ext cx="5397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rgbClr val="FFCC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C1</a:t>
            </a:r>
          </a:p>
        </p:txBody>
      </p:sp>
      <p:sp>
        <p:nvSpPr>
          <p:cNvPr id="21654" name="Text Box 150">
            <a:extLst>
              <a:ext uri="{FF2B5EF4-FFF2-40B4-BE49-F238E27FC236}">
                <a16:creationId xmlns:a16="http://schemas.microsoft.com/office/drawing/2014/main" id="{10E5440F-5E4B-4DCF-8FDB-86AC640050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32338" y="5476875"/>
            <a:ext cx="3635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rgbClr val="FFCC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2</a:t>
            </a:r>
          </a:p>
        </p:txBody>
      </p:sp>
      <p:sp>
        <p:nvSpPr>
          <p:cNvPr id="21655" name="Text Box 151">
            <a:extLst>
              <a:ext uri="{FF2B5EF4-FFF2-40B4-BE49-F238E27FC236}">
                <a16:creationId xmlns:a16="http://schemas.microsoft.com/office/drawing/2014/main" id="{186C3AAC-0D29-4A2D-ACE6-18848529A3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49850" y="5476875"/>
            <a:ext cx="3635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rgbClr val="FFCC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1</a:t>
            </a:r>
          </a:p>
        </p:txBody>
      </p:sp>
      <p:sp>
        <p:nvSpPr>
          <p:cNvPr id="21656" name="Text Box 152">
            <a:extLst>
              <a:ext uri="{FF2B5EF4-FFF2-40B4-BE49-F238E27FC236}">
                <a16:creationId xmlns:a16="http://schemas.microsoft.com/office/drawing/2014/main" id="{1A9B6F54-FCD3-4721-B270-8364ED32D4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98863" y="5476875"/>
            <a:ext cx="5619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rgbClr val="FFCC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N4</a:t>
            </a:r>
          </a:p>
        </p:txBody>
      </p:sp>
      <p:sp>
        <p:nvSpPr>
          <p:cNvPr id="21657" name="Text Box 153">
            <a:extLst>
              <a:ext uri="{FF2B5EF4-FFF2-40B4-BE49-F238E27FC236}">
                <a16:creationId xmlns:a16="http://schemas.microsoft.com/office/drawing/2014/main" id="{3DF53667-77A0-4934-89C2-C0BB25B3FB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313" y="2997200"/>
            <a:ext cx="2362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zh-CN">
                <a:solidFill>
                  <a:srgbClr val="FFCC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A: (N1, 1) (N2, 1)</a:t>
            </a:r>
          </a:p>
        </p:txBody>
      </p:sp>
      <p:pic>
        <p:nvPicPr>
          <p:cNvPr id="21658" name="Picture 154">
            <a:extLst>
              <a:ext uri="{FF2B5EF4-FFF2-40B4-BE49-F238E27FC236}">
                <a16:creationId xmlns:a16="http://schemas.microsoft.com/office/drawing/2014/main" id="{9384D660-6C9E-4C22-9C3A-2D7768619A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575" y="2373313"/>
            <a:ext cx="892175" cy="49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</p:pic>
      <p:pic>
        <p:nvPicPr>
          <p:cNvPr id="21659" name="Picture 155">
            <a:extLst>
              <a:ext uri="{FF2B5EF4-FFF2-40B4-BE49-F238E27FC236}">
                <a16:creationId xmlns:a16="http://schemas.microsoft.com/office/drawing/2014/main" id="{434D1F65-3428-45F9-A3E5-58F2456D24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1000" y="2373313"/>
            <a:ext cx="892175" cy="49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</p:pic>
      <p:sp>
        <p:nvSpPr>
          <p:cNvPr id="21660" name="Text Box 156">
            <a:extLst>
              <a:ext uri="{FF2B5EF4-FFF2-40B4-BE49-F238E27FC236}">
                <a16:creationId xmlns:a16="http://schemas.microsoft.com/office/drawing/2014/main" id="{C1EEA1C4-2CFE-407E-95C5-EA35F8D56E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19475" y="3332163"/>
            <a:ext cx="2362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zh-CN">
                <a:solidFill>
                  <a:srgbClr val="FFCC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B: (N2, 1) (N3, 1)</a:t>
            </a:r>
          </a:p>
        </p:txBody>
      </p:sp>
      <p:sp>
        <p:nvSpPr>
          <p:cNvPr id="21661" name="Rectangle 157">
            <a:extLst>
              <a:ext uri="{FF2B5EF4-FFF2-40B4-BE49-F238E27FC236}">
                <a16:creationId xmlns:a16="http://schemas.microsoft.com/office/drawing/2014/main" id="{539A7507-BA7A-487A-948D-83E4EA588E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8738" y="2997200"/>
            <a:ext cx="24114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zh-CN">
                <a:solidFill>
                  <a:srgbClr val="FFCC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C:</a:t>
            </a:r>
            <a:r>
              <a:rPr lang="en-US" altLang="zh-CN" sz="1800">
                <a:solidFill>
                  <a:srgbClr val="FFCC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en-US" altLang="zh-CN">
                <a:solidFill>
                  <a:srgbClr val="FFCC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(N3, 1) (N4, 1)</a:t>
            </a:r>
          </a:p>
        </p:txBody>
      </p:sp>
      <p:sp>
        <p:nvSpPr>
          <p:cNvPr id="21662" name="Text Box 158">
            <a:extLst>
              <a:ext uri="{FF2B5EF4-FFF2-40B4-BE49-F238E27FC236}">
                <a16:creationId xmlns:a16="http://schemas.microsoft.com/office/drawing/2014/main" id="{676C1A34-3F60-46A0-8F43-E01BFAEE9C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19475" y="3332163"/>
            <a:ext cx="2362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zh-CN">
                <a:solidFill>
                  <a:srgbClr val="FFCC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B: (N2, 1) (N3, 1)</a:t>
            </a:r>
          </a:p>
        </p:txBody>
      </p:sp>
      <p:sp>
        <p:nvSpPr>
          <p:cNvPr id="21663" name="Line 159">
            <a:extLst>
              <a:ext uri="{FF2B5EF4-FFF2-40B4-BE49-F238E27FC236}">
                <a16:creationId xmlns:a16="http://schemas.microsoft.com/office/drawing/2014/main" id="{76EEDD8A-51F6-48AD-8069-43056BC776F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555875" y="5640388"/>
            <a:ext cx="1079500" cy="0"/>
          </a:xfrm>
          <a:prstGeom prst="line">
            <a:avLst/>
          </a:prstGeom>
          <a:noFill/>
          <a:ln w="57150">
            <a:solidFill>
              <a:srgbClr val="FF00FF"/>
            </a:solidFill>
            <a:round/>
            <a:headEnd type="stealth" w="lg" len="lg"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1664" name="Line 160">
            <a:extLst>
              <a:ext uri="{FF2B5EF4-FFF2-40B4-BE49-F238E27FC236}">
                <a16:creationId xmlns:a16="http://schemas.microsoft.com/office/drawing/2014/main" id="{234CE174-3300-43D6-9BFD-64DB9995E59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08625" y="5640388"/>
            <a:ext cx="1079500" cy="0"/>
          </a:xfrm>
          <a:prstGeom prst="line">
            <a:avLst/>
          </a:prstGeom>
          <a:noFill/>
          <a:ln w="57150">
            <a:solidFill>
              <a:srgbClr val="FF00FF"/>
            </a:solidFill>
            <a:round/>
            <a:headEnd type="stealth" w="lg" len="lg"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1665" name="Rectangle 161">
            <a:extLst>
              <a:ext uri="{FF2B5EF4-FFF2-40B4-BE49-F238E27FC236}">
                <a16:creationId xmlns:a16="http://schemas.microsoft.com/office/drawing/2014/main" id="{2E34D173-A40D-4108-924E-53B93950D0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24525" y="5081588"/>
            <a:ext cx="54610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3200">
                <a:solidFill>
                  <a:srgbClr val="FF00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Wingdings 2" panose="05020102010507070707" pitchFamily="18" charset="2"/>
              </a:rPr>
              <a:t></a:t>
            </a:r>
          </a:p>
        </p:txBody>
      </p:sp>
      <p:sp>
        <p:nvSpPr>
          <p:cNvPr id="21666" name="Rectangle 162">
            <a:extLst>
              <a:ext uri="{FF2B5EF4-FFF2-40B4-BE49-F238E27FC236}">
                <a16:creationId xmlns:a16="http://schemas.microsoft.com/office/drawing/2014/main" id="{C5BCDB48-0593-400F-9703-90E8970870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71775" y="5081588"/>
            <a:ext cx="54610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3200">
                <a:solidFill>
                  <a:srgbClr val="FF00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Wingdings 2" panose="05020102010507070707" pitchFamily="18" charset="2"/>
              </a:rPr>
              <a:t></a:t>
            </a:r>
          </a:p>
        </p:txBody>
      </p:sp>
      <p:sp>
        <p:nvSpPr>
          <p:cNvPr id="21667" name="Text Box 163">
            <a:extLst>
              <a:ext uri="{FF2B5EF4-FFF2-40B4-BE49-F238E27FC236}">
                <a16:creationId xmlns:a16="http://schemas.microsoft.com/office/drawing/2014/main" id="{22EB2830-7C19-4B65-ADE6-802F36ADEC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188" y="5449888"/>
            <a:ext cx="5619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rgbClr val="FF00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N4</a:t>
            </a:r>
          </a:p>
        </p:txBody>
      </p:sp>
      <p:sp>
        <p:nvSpPr>
          <p:cNvPr id="21668" name="Text Box 164">
            <a:extLst>
              <a:ext uri="{FF2B5EF4-FFF2-40B4-BE49-F238E27FC236}">
                <a16:creationId xmlns:a16="http://schemas.microsoft.com/office/drawing/2014/main" id="{EB0D0D9B-2CEA-4486-A726-AC3D3AB1E8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87450" y="5449888"/>
            <a:ext cx="5492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rgbClr val="FF00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B1</a:t>
            </a:r>
          </a:p>
        </p:txBody>
      </p:sp>
      <p:sp>
        <p:nvSpPr>
          <p:cNvPr id="21669" name="Text Box 165">
            <a:extLst>
              <a:ext uri="{FF2B5EF4-FFF2-40B4-BE49-F238E27FC236}">
                <a16:creationId xmlns:a16="http://schemas.microsoft.com/office/drawing/2014/main" id="{80620B54-A31F-4D6B-AAF9-0F8AD76E41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44663" y="5449888"/>
            <a:ext cx="3635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rgbClr val="FF00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2</a:t>
            </a:r>
          </a:p>
        </p:txBody>
      </p:sp>
      <p:sp>
        <p:nvSpPr>
          <p:cNvPr id="21670" name="Text Box 166">
            <a:extLst>
              <a:ext uri="{FF2B5EF4-FFF2-40B4-BE49-F238E27FC236}">
                <a16:creationId xmlns:a16="http://schemas.microsoft.com/office/drawing/2014/main" id="{F8D373DB-4D07-42EA-8AE0-7169C91BD2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76463" y="5449888"/>
            <a:ext cx="3635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rgbClr val="FF00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2</a:t>
            </a:r>
          </a:p>
        </p:txBody>
      </p:sp>
      <p:sp>
        <p:nvSpPr>
          <p:cNvPr id="21671" name="Text Box 167">
            <a:extLst>
              <a:ext uri="{FF2B5EF4-FFF2-40B4-BE49-F238E27FC236}">
                <a16:creationId xmlns:a16="http://schemas.microsoft.com/office/drawing/2014/main" id="{E616C1FF-0845-497D-BEB1-D542AF95AC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88125" y="5449888"/>
            <a:ext cx="5619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rgbClr val="FF00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N1</a:t>
            </a:r>
          </a:p>
        </p:txBody>
      </p:sp>
      <p:sp>
        <p:nvSpPr>
          <p:cNvPr id="21672" name="Text Box 168">
            <a:extLst>
              <a:ext uri="{FF2B5EF4-FFF2-40B4-BE49-F238E27FC236}">
                <a16:creationId xmlns:a16="http://schemas.microsoft.com/office/drawing/2014/main" id="{3411EAF9-5835-4ECB-8BF1-27AC743004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67563" y="5449888"/>
            <a:ext cx="5492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rgbClr val="FF00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B2</a:t>
            </a:r>
          </a:p>
        </p:txBody>
      </p:sp>
      <p:sp>
        <p:nvSpPr>
          <p:cNvPr id="21673" name="Text Box 169">
            <a:extLst>
              <a:ext uri="{FF2B5EF4-FFF2-40B4-BE49-F238E27FC236}">
                <a16:creationId xmlns:a16="http://schemas.microsoft.com/office/drawing/2014/main" id="{7510A03F-FF68-40F9-9D39-E853AA9DDD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21600" y="5449888"/>
            <a:ext cx="3635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rgbClr val="FF00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1</a:t>
            </a:r>
          </a:p>
        </p:txBody>
      </p:sp>
      <p:sp>
        <p:nvSpPr>
          <p:cNvPr id="21674" name="Text Box 170">
            <a:extLst>
              <a:ext uri="{FF2B5EF4-FFF2-40B4-BE49-F238E27FC236}">
                <a16:creationId xmlns:a16="http://schemas.microsoft.com/office/drawing/2014/main" id="{A05AC3D0-8706-4268-BC57-40E27D8508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53400" y="5449888"/>
            <a:ext cx="3635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rgbClr val="FF00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2</a:t>
            </a:r>
          </a:p>
        </p:txBody>
      </p:sp>
      <p:sp>
        <p:nvSpPr>
          <p:cNvPr id="21675" name="Text Box 171">
            <a:extLst>
              <a:ext uri="{FF2B5EF4-FFF2-40B4-BE49-F238E27FC236}">
                <a16:creationId xmlns:a16="http://schemas.microsoft.com/office/drawing/2014/main" id="{CBEC3FB5-3915-4395-8103-039A1B7D9C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188" y="2997200"/>
            <a:ext cx="30940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zh-CN">
                <a:solidFill>
                  <a:srgbClr val="FF00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A: (N1,1) (N2,1) (N3,2)</a:t>
            </a:r>
          </a:p>
        </p:txBody>
      </p:sp>
      <p:sp>
        <p:nvSpPr>
          <p:cNvPr id="21676" name="Text Box 172">
            <a:extLst>
              <a:ext uri="{FF2B5EF4-FFF2-40B4-BE49-F238E27FC236}">
                <a16:creationId xmlns:a16="http://schemas.microsoft.com/office/drawing/2014/main" id="{6102D256-B6BF-43E8-B8AF-79AB04A77F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00438" y="2967038"/>
            <a:ext cx="2211387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zh-CN">
                <a:solidFill>
                  <a:srgbClr val="FF00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B: (N2,1) (N3,1)</a:t>
            </a:r>
          </a:p>
          <a:p>
            <a:pPr algn="ctr"/>
            <a:r>
              <a:rPr lang="en-US" altLang="zh-CN">
                <a:solidFill>
                  <a:srgbClr val="FF00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   (N1,2) (N4,2)</a:t>
            </a:r>
          </a:p>
        </p:txBody>
      </p:sp>
      <p:sp>
        <p:nvSpPr>
          <p:cNvPr id="21677" name="Rectangle 173">
            <a:extLst>
              <a:ext uri="{FF2B5EF4-FFF2-40B4-BE49-F238E27FC236}">
                <a16:creationId xmlns:a16="http://schemas.microsoft.com/office/drawing/2014/main" id="{62ABA806-BC65-484C-97A3-4DBACD4C19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83300" y="2997200"/>
            <a:ext cx="30670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zh-CN">
                <a:solidFill>
                  <a:srgbClr val="FF00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C:</a:t>
            </a:r>
            <a:r>
              <a:rPr lang="en-US" altLang="zh-CN" sz="1800">
                <a:solidFill>
                  <a:srgbClr val="FF00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en-US" altLang="zh-CN">
                <a:solidFill>
                  <a:srgbClr val="FF00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(N3,1) (N4,1) (N2,2)</a:t>
            </a:r>
          </a:p>
        </p:txBody>
      </p:sp>
      <p:sp>
        <p:nvSpPr>
          <p:cNvPr id="21678" name="Text Box 174">
            <a:extLst>
              <a:ext uri="{FF2B5EF4-FFF2-40B4-BE49-F238E27FC236}">
                <a16:creationId xmlns:a16="http://schemas.microsoft.com/office/drawing/2014/main" id="{3A16F35D-1709-4635-94F3-6ECDAAAFFA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00438" y="2967038"/>
            <a:ext cx="2211387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zh-CN">
                <a:solidFill>
                  <a:srgbClr val="FF00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B: (N2,1) (N3,1)</a:t>
            </a:r>
          </a:p>
          <a:p>
            <a:pPr algn="ctr"/>
            <a:r>
              <a:rPr lang="en-US" altLang="zh-CN">
                <a:solidFill>
                  <a:srgbClr val="FF00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   (N1,2) (N4,2)</a:t>
            </a:r>
          </a:p>
        </p:txBody>
      </p:sp>
      <p:sp>
        <p:nvSpPr>
          <p:cNvPr id="21679" name="Line 175">
            <a:extLst>
              <a:ext uri="{FF2B5EF4-FFF2-40B4-BE49-F238E27FC236}">
                <a16:creationId xmlns:a16="http://schemas.microsoft.com/office/drawing/2014/main" id="{764C957A-C186-4020-AB8E-534C78AB9C6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08625" y="6308725"/>
            <a:ext cx="1079500" cy="0"/>
          </a:xfrm>
          <a:prstGeom prst="line">
            <a:avLst/>
          </a:prstGeom>
          <a:noFill/>
          <a:ln w="57150">
            <a:solidFill>
              <a:srgbClr val="00FFFF"/>
            </a:solidFill>
            <a:round/>
            <a:headEnd type="stealth" w="lg" len="lg"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1680" name="Rectangle 176">
            <a:extLst>
              <a:ext uri="{FF2B5EF4-FFF2-40B4-BE49-F238E27FC236}">
                <a16:creationId xmlns:a16="http://schemas.microsoft.com/office/drawing/2014/main" id="{0707EC88-E220-47EA-AD38-9E316B2583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24525" y="5802313"/>
            <a:ext cx="54610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3200">
                <a:solidFill>
                  <a:srgbClr val="00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Wingdings 2" panose="05020102010507070707" pitchFamily="18" charset="2"/>
              </a:rPr>
              <a:t></a:t>
            </a:r>
          </a:p>
        </p:txBody>
      </p:sp>
      <p:sp>
        <p:nvSpPr>
          <p:cNvPr id="21681" name="Rectangle 177">
            <a:extLst>
              <a:ext uri="{FF2B5EF4-FFF2-40B4-BE49-F238E27FC236}">
                <a16:creationId xmlns:a16="http://schemas.microsoft.com/office/drawing/2014/main" id="{CBF4224B-4F47-4113-95C4-F170AC532F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71775" y="5802313"/>
            <a:ext cx="54610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3200">
                <a:solidFill>
                  <a:srgbClr val="00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Wingdings 2" panose="05020102010507070707" pitchFamily="18" charset="2"/>
              </a:rPr>
              <a:t></a:t>
            </a:r>
          </a:p>
        </p:txBody>
      </p:sp>
      <p:sp>
        <p:nvSpPr>
          <p:cNvPr id="21682" name="Line 178">
            <a:extLst>
              <a:ext uri="{FF2B5EF4-FFF2-40B4-BE49-F238E27FC236}">
                <a16:creationId xmlns:a16="http://schemas.microsoft.com/office/drawing/2014/main" id="{646995D9-EC09-49BD-9B8C-E164FF4E445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555875" y="6308725"/>
            <a:ext cx="1079500" cy="0"/>
          </a:xfrm>
          <a:prstGeom prst="line">
            <a:avLst/>
          </a:prstGeom>
          <a:noFill/>
          <a:ln w="57150">
            <a:solidFill>
              <a:srgbClr val="00FFFF"/>
            </a:solidFill>
            <a:round/>
            <a:headEnd type="stealth" w="lg" len="lg"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1683" name="Text Box 179">
            <a:extLst>
              <a:ext uri="{FF2B5EF4-FFF2-40B4-BE49-F238E27FC236}">
                <a16:creationId xmlns:a16="http://schemas.microsoft.com/office/drawing/2014/main" id="{739C833D-A51D-4F1A-AFDF-9E6AA34C12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950" y="3032125"/>
            <a:ext cx="30988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zh-CN" sz="2000">
                <a:solidFill>
                  <a:srgbClr val="00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A:(N1,1)(N2,1)(N3,2)(N4,3)</a:t>
            </a:r>
          </a:p>
        </p:txBody>
      </p:sp>
      <p:sp>
        <p:nvSpPr>
          <p:cNvPr id="21684" name="Text Box 180">
            <a:extLst>
              <a:ext uri="{FF2B5EF4-FFF2-40B4-BE49-F238E27FC236}">
                <a16:creationId xmlns:a16="http://schemas.microsoft.com/office/drawing/2014/main" id="{2E6F2A8B-F1AE-4AD6-9FED-FCEBCF5EDF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71888" y="3016250"/>
            <a:ext cx="1876425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zh-CN" sz="2000">
                <a:solidFill>
                  <a:srgbClr val="00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B: (N2,1) (N3,1)</a:t>
            </a:r>
          </a:p>
          <a:p>
            <a:pPr algn="ctr"/>
            <a:r>
              <a:rPr lang="en-US" altLang="zh-CN" sz="2000">
                <a:solidFill>
                  <a:srgbClr val="00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   (N1,2) (N4,2)</a:t>
            </a:r>
          </a:p>
        </p:txBody>
      </p:sp>
      <p:sp>
        <p:nvSpPr>
          <p:cNvPr id="21685" name="Rectangle 181">
            <a:extLst>
              <a:ext uri="{FF2B5EF4-FFF2-40B4-BE49-F238E27FC236}">
                <a16:creationId xmlns:a16="http://schemas.microsoft.com/office/drawing/2014/main" id="{21DDB055-1438-460D-8E5F-EF1DAD0BC3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76950" y="3032125"/>
            <a:ext cx="30924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zh-CN" sz="2000">
                <a:solidFill>
                  <a:srgbClr val="00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C:(N3,1)(N4,1)(N2,2)(N1,2)</a:t>
            </a:r>
          </a:p>
        </p:txBody>
      </p:sp>
      <p:sp>
        <p:nvSpPr>
          <p:cNvPr id="21686" name="Text Box 182">
            <a:extLst>
              <a:ext uri="{FF2B5EF4-FFF2-40B4-BE49-F238E27FC236}">
                <a16:creationId xmlns:a16="http://schemas.microsoft.com/office/drawing/2014/main" id="{2F2BF542-6949-4B5A-95BD-EC84E50754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71888" y="3014663"/>
            <a:ext cx="1876425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zh-CN" sz="2000">
                <a:solidFill>
                  <a:srgbClr val="00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B: (N2,1) (N3,1)</a:t>
            </a:r>
          </a:p>
          <a:p>
            <a:pPr algn="ctr"/>
            <a:r>
              <a:rPr lang="en-US" altLang="zh-CN" sz="2000">
                <a:solidFill>
                  <a:srgbClr val="00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   (N1,2) (N4,2)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16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16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15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15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215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215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215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15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215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215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215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215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215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215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215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215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215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500"/>
                                        <p:tgtEl>
                                          <p:spTgt spid="21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0" dur="500"/>
                                        <p:tgtEl>
                                          <p:spTgt spid="215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500"/>
                                        <p:tgtEl>
                                          <p:spTgt spid="21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6" dur="500"/>
                                        <p:tgtEl>
                                          <p:spTgt spid="215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 nodeType="clickPar">
                      <p:stCondLst>
                        <p:cond delay="indefinite"/>
                      </p:stCondLst>
                      <p:childTnLst>
                        <p:par>
                          <p:cTn id="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1" dur="500"/>
                                        <p:tgtEl>
                                          <p:spTgt spid="216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4" dur="500"/>
                                        <p:tgtEl>
                                          <p:spTgt spid="216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7" dur="500"/>
                                        <p:tgtEl>
                                          <p:spTgt spid="216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0" dur="500"/>
                                        <p:tgtEl>
                                          <p:spTgt spid="216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 nodeType="clickPar">
                      <p:stCondLst>
                        <p:cond delay="indefinite"/>
                      </p:stCondLst>
                      <p:childTnLst>
                        <p:par>
                          <p:cTn id="9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5" dur="500"/>
                                        <p:tgtEl>
                                          <p:spTgt spid="216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216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216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2" dur="500"/>
                                        <p:tgtEl>
                                          <p:spTgt spid="216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216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216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8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-3.7037E-6 L 0.31962 -3.7037E-6 " pathEditMode="relative" rAng="0" ptsTypes="AA">
                                      <p:cBhvr>
                                        <p:cTn id="109" dur="2000" fill="hold"/>
                                        <p:tgtEl>
                                          <p:spTgt spid="216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972" y="0"/>
                                    </p:animMotion>
                                  </p:childTnLst>
                                </p:cTn>
                              </p:par>
                              <p:par>
                                <p:cTn id="110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E-6 4.81481E-6 L -0.32605 4.81481E-6 " pathEditMode="relative" rAng="0" ptsTypes="AA">
                                      <p:cBhvr>
                                        <p:cTn id="111" dur="2000" fill="hold"/>
                                        <p:tgtEl>
                                          <p:spTgt spid="216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302" y="0"/>
                                    </p:animMotion>
                                  </p:childTnLst>
                                </p:cTn>
                              </p:par>
                              <p:par>
                                <p:cTn id="112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 0.0 L 0.33073 0.0 " pathEditMode="relative" rAng="0" ptsTypes="AA">
                                      <p:cBhvr>
                                        <p:cTn id="113" dur="2000" fill="hold"/>
                                        <p:tgtEl>
                                          <p:spTgt spid="216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0"/>
                                    </p:animMotion>
                                  </p:childTnLst>
                                </p:cTn>
                              </p:par>
                              <p:par>
                                <p:cTn id="114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-3.7037E-6 L -0.33264 0.05255 " pathEditMode="relative" rAng="0" ptsTypes="AA">
                                      <p:cBhvr>
                                        <p:cTn id="115" dur="2000" fill="hold"/>
                                        <p:tgtEl>
                                          <p:spTgt spid="216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632" y="26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 nodeType="clickPar">
                      <p:stCondLst>
                        <p:cond delay="indefinite"/>
                      </p:stCondLst>
                      <p:childTnLst>
                        <p:par>
                          <p:cTn id="1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0" dur="500"/>
                                        <p:tgtEl>
                                          <p:spTgt spid="216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 nodeType="clickPar">
                      <p:stCondLst>
                        <p:cond delay="indefinite"/>
                      </p:stCondLst>
                      <p:childTnLst>
                        <p:par>
                          <p:cTn id="1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5" dur="500"/>
                                        <p:tgtEl>
                                          <p:spTgt spid="216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 nodeType="clickPar">
                      <p:stCondLst>
                        <p:cond delay="indefinite"/>
                      </p:stCondLst>
                      <p:childTnLst>
                        <p:par>
                          <p:cTn id="1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0" dur="500"/>
                                        <p:tgtEl>
                                          <p:spTgt spid="216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 nodeType="clickPar">
                      <p:stCondLst>
                        <p:cond delay="indefinite"/>
                      </p:stCondLst>
                      <p:childTnLst>
                        <p:par>
                          <p:cTn id="1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5" dur="500"/>
                                        <p:tgtEl>
                                          <p:spTgt spid="216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 nodeType="clickPar">
                      <p:stCondLst>
                        <p:cond delay="indefinite"/>
                      </p:stCondLst>
                      <p:childTnLst>
                        <p:par>
                          <p:cTn id="1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0" dur="500"/>
                                        <p:tgtEl>
                                          <p:spTgt spid="216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3" dur="500"/>
                                        <p:tgtEl>
                                          <p:spTgt spid="216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6" dur="500"/>
                                        <p:tgtEl>
                                          <p:spTgt spid="216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9" dur="500"/>
                                        <p:tgtEl>
                                          <p:spTgt spid="216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2" dur="500"/>
                                        <p:tgtEl>
                                          <p:spTgt spid="216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5" dur="500"/>
                                        <p:tgtEl>
                                          <p:spTgt spid="216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8" dur="500"/>
                                        <p:tgtEl>
                                          <p:spTgt spid="216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1" dur="500"/>
                                        <p:tgtEl>
                                          <p:spTgt spid="216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4" dur="500"/>
                                        <p:tgtEl>
                                          <p:spTgt spid="216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7" dur="500"/>
                                        <p:tgtEl>
                                          <p:spTgt spid="216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0" dur="500"/>
                                        <p:tgtEl>
                                          <p:spTgt spid="216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3" dur="500"/>
                                        <p:tgtEl>
                                          <p:spTgt spid="216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 nodeType="clickPar">
                      <p:stCondLst>
                        <p:cond delay="indefinite"/>
                      </p:stCondLst>
                      <p:childTnLst>
                        <p:par>
                          <p:cTn id="17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6" presetID="9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77" dur="500"/>
                                        <p:tgtEl>
                                          <p:spTgt spid="216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9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80" dur="500"/>
                                        <p:tgtEl>
                                          <p:spTgt spid="216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2" presetID="9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83" dur="500"/>
                                        <p:tgtEl>
                                          <p:spTgt spid="216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9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86" dur="500"/>
                                        <p:tgtEl>
                                          <p:spTgt spid="216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8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1" dur="500"/>
                                        <p:tgtEl>
                                          <p:spTgt spid="216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4" dur="500"/>
                                        <p:tgtEl>
                                          <p:spTgt spid="216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7" dur="500"/>
                                        <p:tgtEl>
                                          <p:spTgt spid="216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0" dur="500"/>
                                        <p:tgtEl>
                                          <p:spTgt spid="216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0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4" dur="500"/>
                                        <p:tgtEl>
                                          <p:spTgt spid="216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5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7" dur="500" fill="hold"/>
                                        <p:tgtEl>
                                          <p:spTgt spid="216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8" dur="500" fill="hold"/>
                                        <p:tgtEl>
                                          <p:spTgt spid="216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1" dur="500"/>
                                        <p:tgtEl>
                                          <p:spTgt spid="216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2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4" dur="500" fill="hold"/>
                                        <p:tgtEl>
                                          <p:spTgt spid="216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5" dur="500" fill="hold"/>
                                        <p:tgtEl>
                                          <p:spTgt spid="216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17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-3.7037E-6 L 0.31962 -3.7037E-6 " pathEditMode="relative" rAng="0" ptsTypes="AA">
                                      <p:cBhvr>
                                        <p:cTn id="218" dur="2000" fill="hold"/>
                                        <p:tgtEl>
                                          <p:spTgt spid="216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972" y="0"/>
                                    </p:animMotion>
                                  </p:childTnLst>
                                </p:cTn>
                              </p:par>
                              <p:par>
                                <p:cTn id="21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E-6 4.81481E-6 L -0.32605 4.81481E-6 " pathEditMode="relative" rAng="0" ptsTypes="AA">
                                      <p:cBhvr>
                                        <p:cTn id="220" dur="2000" fill="hold"/>
                                        <p:tgtEl>
                                          <p:spTgt spid="216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302" y="0"/>
                                    </p:animMotion>
                                  </p:childTnLst>
                                </p:cTn>
                              </p:par>
                              <p:par>
                                <p:cTn id="22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 0.0 L 0.33073 0.0 " pathEditMode="relative" rAng="0" ptsTypes="AA">
                                      <p:cBhvr>
                                        <p:cTn id="222" dur="2000" fill="hold"/>
                                        <p:tgtEl>
                                          <p:spTgt spid="216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0"/>
                                    </p:animMotion>
                                  </p:childTnLst>
                                </p:cTn>
                              </p:par>
                              <p:par>
                                <p:cTn id="22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-3.7037E-6 L -0.33264 0.05255 " pathEditMode="relative" rAng="0" ptsTypes="AA">
                                      <p:cBhvr>
                                        <p:cTn id="224" dur="2000" fill="hold"/>
                                        <p:tgtEl>
                                          <p:spTgt spid="216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632" y="26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5" fill="hold" nodeType="clickPar">
                      <p:stCondLst>
                        <p:cond delay="indefinite"/>
                      </p:stCondLst>
                      <p:childTnLst>
                        <p:par>
                          <p:cTn id="2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9" dur="500"/>
                                        <p:tgtEl>
                                          <p:spTgt spid="216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0" fill="hold" nodeType="clickPar">
                      <p:stCondLst>
                        <p:cond delay="indefinite"/>
                      </p:stCondLst>
                      <p:childTnLst>
                        <p:par>
                          <p:cTn id="2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4" dur="500"/>
                                        <p:tgtEl>
                                          <p:spTgt spid="216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5" fill="hold" nodeType="clickPar">
                      <p:stCondLst>
                        <p:cond delay="indefinite"/>
                      </p:stCondLst>
                      <p:childTnLst>
                        <p:par>
                          <p:cTn id="2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9" dur="500"/>
                                        <p:tgtEl>
                                          <p:spTgt spid="216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0" fill="hold" nodeType="clickPar">
                      <p:stCondLst>
                        <p:cond delay="indefinite"/>
                      </p:stCondLst>
                      <p:childTnLst>
                        <p:par>
                          <p:cTn id="2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4" dur="500"/>
                                        <p:tgtEl>
                                          <p:spTgt spid="216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5" fill="hold" nodeType="clickPar">
                      <p:stCondLst>
                        <p:cond delay="indefinite"/>
                      </p:stCondLst>
                      <p:childTnLst>
                        <p:par>
                          <p:cTn id="2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9" dur="500"/>
                                        <p:tgtEl>
                                          <p:spTgt spid="216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2" dur="500"/>
                                        <p:tgtEl>
                                          <p:spTgt spid="216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5" dur="500"/>
                                        <p:tgtEl>
                                          <p:spTgt spid="216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8" dur="500"/>
                                        <p:tgtEl>
                                          <p:spTgt spid="216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9" fill="hold" nodeType="clickPar">
                      <p:stCondLst>
                        <p:cond delay="indefinite"/>
                      </p:stCondLst>
                      <p:childTnLst>
                        <p:par>
                          <p:cTn id="2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1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62" dur="500"/>
                                        <p:tgtEl>
                                          <p:spTgt spid="216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4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65" dur="500"/>
                                        <p:tgtEl>
                                          <p:spTgt spid="216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7" presetID="9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68" dur="500"/>
                                        <p:tgtEl>
                                          <p:spTgt spid="216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0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1" dur="500"/>
                                        <p:tgtEl>
                                          <p:spTgt spid="216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7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6" dur="500"/>
                                        <p:tgtEl>
                                          <p:spTgt spid="216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9" dur="500"/>
                                        <p:tgtEl>
                                          <p:spTgt spid="216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2" dur="500"/>
                                        <p:tgtEl>
                                          <p:spTgt spid="216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5" dur="500"/>
                                        <p:tgtEl>
                                          <p:spTgt spid="216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6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8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9" dur="500"/>
                                        <p:tgtEl>
                                          <p:spTgt spid="216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2" dur="500"/>
                                        <p:tgtEl>
                                          <p:spTgt spid="216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3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5" dur="500" fill="hold"/>
                                        <p:tgtEl>
                                          <p:spTgt spid="216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6" dur="500" fill="hold"/>
                                        <p:tgtEl>
                                          <p:spTgt spid="216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7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9" dur="500" fill="hold"/>
                                        <p:tgtEl>
                                          <p:spTgt spid="216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0" dur="500" fill="hold"/>
                                        <p:tgtEl>
                                          <p:spTgt spid="216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1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302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-3.7037E-6 L 0.31962 -3.7037E-6 " pathEditMode="relative" rAng="0" ptsTypes="AA">
                                      <p:cBhvr>
                                        <p:cTn id="303" dur="2000" fill="hold"/>
                                        <p:tgtEl>
                                          <p:spTgt spid="216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972" y="0"/>
                                    </p:animMotion>
                                  </p:childTnLst>
                                </p:cTn>
                              </p:par>
                              <p:par>
                                <p:cTn id="304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E-6 4.81481E-6 L -0.32605 4.81481E-6 " pathEditMode="relative" rAng="0" ptsTypes="AA">
                                      <p:cBhvr>
                                        <p:cTn id="305" dur="2000" fill="hold"/>
                                        <p:tgtEl>
                                          <p:spTgt spid="216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302" y="0"/>
                                    </p:animMotion>
                                  </p:childTnLst>
                                </p:cTn>
                              </p:par>
                              <p:par>
                                <p:cTn id="306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 0.0 L 0.33073 0.0 " pathEditMode="relative" rAng="0" ptsTypes="AA">
                                      <p:cBhvr>
                                        <p:cTn id="307" dur="2000" fill="hold"/>
                                        <p:tgtEl>
                                          <p:spTgt spid="216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0"/>
                                    </p:animMotion>
                                  </p:childTnLst>
                                </p:cTn>
                              </p:par>
                              <p:par>
                                <p:cTn id="308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-3.7037E-6 L -0.33264 0.05255 " pathEditMode="relative" rAng="0" ptsTypes="AA">
                                      <p:cBhvr>
                                        <p:cTn id="309" dur="2000" fill="hold"/>
                                        <p:tgtEl>
                                          <p:spTgt spid="216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632" y="26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0" fill="hold" nodeType="clickPar">
                      <p:stCondLst>
                        <p:cond delay="indefinite"/>
                      </p:stCondLst>
                      <p:childTnLst>
                        <p:par>
                          <p:cTn id="3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2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13" dur="500"/>
                                        <p:tgtEl>
                                          <p:spTgt spid="216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5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16" dur="500"/>
                                        <p:tgtEl>
                                          <p:spTgt spid="216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8" presetID="9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19" dur="500"/>
                                        <p:tgtEl>
                                          <p:spTgt spid="216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1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22" dur="500"/>
                                        <p:tgtEl>
                                          <p:spTgt spid="216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15" grpId="0"/>
      <p:bldP spid="21516" grpId="0"/>
      <p:bldP spid="21624" grpId="0"/>
      <p:bldP spid="21639" grpId="0"/>
      <p:bldP spid="21640" grpId="0"/>
      <p:bldP spid="21641" grpId="0"/>
      <p:bldP spid="21642" grpId="0"/>
      <p:bldP spid="21643" grpId="0"/>
      <p:bldP spid="21644" grpId="0"/>
      <p:bldP spid="21645" grpId="0"/>
      <p:bldP spid="21646" grpId="0"/>
      <p:bldP spid="21647" grpId="0"/>
      <p:bldP spid="21648" grpId="0"/>
      <p:bldP spid="21649" grpId="0"/>
      <p:bldP spid="21650" grpId="0"/>
      <p:bldP spid="21651" grpId="0"/>
      <p:bldP spid="21652" grpId="0"/>
      <p:bldP spid="21653" grpId="0"/>
      <p:bldP spid="21654" grpId="0"/>
      <p:bldP spid="21655" grpId="0"/>
      <p:bldP spid="21656" grpId="0"/>
      <p:bldP spid="21657" grpId="0"/>
      <p:bldP spid="21657" grpId="1"/>
      <p:bldP spid="21657" grpId="2"/>
      <p:bldP spid="21660" grpId="0"/>
      <p:bldP spid="21660" grpId="1"/>
      <p:bldP spid="21660" grpId="2"/>
      <p:bldP spid="21661" grpId="0"/>
      <p:bldP spid="21661" grpId="1"/>
      <p:bldP spid="21661" grpId="2"/>
      <p:bldP spid="21662" grpId="0"/>
      <p:bldP spid="21662" grpId="1"/>
      <p:bldP spid="21662" grpId="2"/>
      <p:bldP spid="21665" grpId="0"/>
      <p:bldP spid="21666" grpId="0"/>
      <p:bldP spid="21667" grpId="0"/>
      <p:bldP spid="21668" grpId="0"/>
      <p:bldP spid="21669" grpId="0"/>
      <p:bldP spid="21670" grpId="0"/>
      <p:bldP spid="21671" grpId="0"/>
      <p:bldP spid="21672" grpId="0"/>
      <p:bldP spid="21673" grpId="0"/>
      <p:bldP spid="21674" grpId="0"/>
      <p:bldP spid="21675" grpId="0"/>
      <p:bldP spid="21675" grpId="1"/>
      <p:bldP spid="21675" grpId="2"/>
      <p:bldP spid="21676" grpId="0"/>
      <p:bldP spid="21676" grpId="1"/>
      <p:bldP spid="21677" grpId="0"/>
      <p:bldP spid="21677" grpId="1"/>
      <p:bldP spid="21678" grpId="0"/>
      <p:bldP spid="21678" grpId="1"/>
      <p:bldP spid="21680" grpId="0"/>
      <p:bldP spid="21681" grpId="0"/>
      <p:bldP spid="21683" grpId="0"/>
      <p:bldP spid="21683" grpId="1"/>
      <p:bldP spid="21683" grpId="2"/>
      <p:bldP spid="21684" grpId="0"/>
      <p:bldP spid="21684" grpId="1"/>
      <p:bldP spid="21685" grpId="0"/>
      <p:bldP spid="21685" grpId="1"/>
      <p:bldP spid="21686" grpId="0"/>
      <p:bldP spid="21686" grpId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灯片编号占位符 5">
            <a:extLst>
              <a:ext uri="{FF2B5EF4-FFF2-40B4-BE49-F238E27FC236}">
                <a16:creationId xmlns:a16="http://schemas.microsoft.com/office/drawing/2014/main" id="{E2E490D2-2DC3-4477-AF3D-A45EADD01C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69D78-5B17-4185-873B-041BFD7E282D}" type="slidenum">
              <a:rPr lang="en-US" altLang="zh-CN"/>
              <a:pPr/>
              <a:t>28</a:t>
            </a:fld>
            <a:endParaRPr lang="en-US" altLang="zh-CN"/>
          </a:p>
        </p:txBody>
      </p:sp>
      <p:sp>
        <p:nvSpPr>
          <p:cNvPr id="22530" name="Freeform 2">
            <a:extLst>
              <a:ext uri="{FF2B5EF4-FFF2-40B4-BE49-F238E27FC236}">
                <a16:creationId xmlns:a16="http://schemas.microsoft.com/office/drawing/2014/main" id="{ACD0431C-38FE-4F78-BCCA-F833A430F10E}"/>
              </a:ext>
            </a:extLst>
          </p:cNvPr>
          <p:cNvSpPr>
            <a:spLocks/>
          </p:cNvSpPr>
          <p:nvPr/>
        </p:nvSpPr>
        <p:spPr bwMode="auto">
          <a:xfrm>
            <a:off x="3635375" y="2278063"/>
            <a:ext cx="1873250" cy="1150937"/>
          </a:xfrm>
          <a:custGeom>
            <a:avLst/>
            <a:gdLst>
              <a:gd name="T0" fmla="*/ 363 w 1225"/>
              <a:gd name="T1" fmla="*/ 0 h 680"/>
              <a:gd name="T2" fmla="*/ 0 w 1225"/>
              <a:gd name="T3" fmla="*/ 680 h 680"/>
              <a:gd name="T4" fmla="*/ 1225 w 1225"/>
              <a:gd name="T5" fmla="*/ 680 h 680"/>
              <a:gd name="T6" fmla="*/ 862 w 1225"/>
              <a:gd name="T7" fmla="*/ 0 h 680"/>
              <a:gd name="T8" fmla="*/ 363 w 1225"/>
              <a:gd name="T9" fmla="*/ 0 h 6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25" h="680">
                <a:moveTo>
                  <a:pt x="363" y="0"/>
                </a:moveTo>
                <a:lnTo>
                  <a:pt x="0" y="680"/>
                </a:lnTo>
                <a:lnTo>
                  <a:pt x="1225" y="680"/>
                </a:lnTo>
                <a:lnTo>
                  <a:pt x="862" y="0"/>
                </a:lnTo>
                <a:lnTo>
                  <a:pt x="363" y="0"/>
                </a:lnTo>
                <a:close/>
              </a:path>
            </a:pathLst>
          </a:custGeom>
          <a:gradFill rotWithShape="1">
            <a:gsLst>
              <a:gs pos="0">
                <a:srgbClr val="C7DCDF">
                  <a:alpha val="39999"/>
                </a:srgbClr>
              </a:gs>
              <a:gs pos="100000">
                <a:schemeClr val="accent1">
                  <a:alpha val="39999"/>
                </a:scheme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2531" name="Freeform 3">
            <a:extLst>
              <a:ext uri="{FF2B5EF4-FFF2-40B4-BE49-F238E27FC236}">
                <a16:creationId xmlns:a16="http://schemas.microsoft.com/office/drawing/2014/main" id="{D8BF204F-3D97-4A02-AC35-8A039CC218A3}"/>
              </a:ext>
            </a:extLst>
          </p:cNvPr>
          <p:cNvSpPr>
            <a:spLocks/>
          </p:cNvSpPr>
          <p:nvPr/>
        </p:nvSpPr>
        <p:spPr bwMode="auto">
          <a:xfrm flipH="1">
            <a:off x="6588125" y="2349500"/>
            <a:ext cx="1944688" cy="1079500"/>
          </a:xfrm>
          <a:custGeom>
            <a:avLst/>
            <a:gdLst>
              <a:gd name="T0" fmla="*/ 635 w 1225"/>
              <a:gd name="T1" fmla="*/ 0 h 635"/>
              <a:gd name="T2" fmla="*/ 0 w 1225"/>
              <a:gd name="T3" fmla="*/ 635 h 635"/>
              <a:gd name="T4" fmla="*/ 1225 w 1225"/>
              <a:gd name="T5" fmla="*/ 635 h 635"/>
              <a:gd name="T6" fmla="*/ 1134 w 1225"/>
              <a:gd name="T7" fmla="*/ 0 h 635"/>
              <a:gd name="T8" fmla="*/ 635 w 1225"/>
              <a:gd name="T9" fmla="*/ 0 h 6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25" h="635">
                <a:moveTo>
                  <a:pt x="635" y="0"/>
                </a:moveTo>
                <a:lnTo>
                  <a:pt x="0" y="635"/>
                </a:lnTo>
                <a:lnTo>
                  <a:pt x="1225" y="635"/>
                </a:lnTo>
                <a:lnTo>
                  <a:pt x="1134" y="0"/>
                </a:lnTo>
                <a:lnTo>
                  <a:pt x="635" y="0"/>
                </a:lnTo>
                <a:close/>
              </a:path>
            </a:pathLst>
          </a:custGeom>
          <a:gradFill rotWithShape="1">
            <a:gsLst>
              <a:gs pos="0">
                <a:srgbClr val="C7DCDF">
                  <a:alpha val="39999"/>
                </a:srgbClr>
              </a:gs>
              <a:gs pos="100000">
                <a:schemeClr val="accent1">
                  <a:alpha val="39999"/>
                </a:scheme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2532" name="Freeform 4">
            <a:extLst>
              <a:ext uri="{FF2B5EF4-FFF2-40B4-BE49-F238E27FC236}">
                <a16:creationId xmlns:a16="http://schemas.microsoft.com/office/drawing/2014/main" id="{6FC7D32E-0496-416F-A26A-DE4F59F0ED3B}"/>
              </a:ext>
            </a:extLst>
          </p:cNvPr>
          <p:cNvSpPr>
            <a:spLocks/>
          </p:cNvSpPr>
          <p:nvPr/>
        </p:nvSpPr>
        <p:spPr bwMode="auto">
          <a:xfrm>
            <a:off x="611188" y="2349500"/>
            <a:ext cx="1944687" cy="1079500"/>
          </a:xfrm>
          <a:custGeom>
            <a:avLst/>
            <a:gdLst>
              <a:gd name="T0" fmla="*/ 635 w 1225"/>
              <a:gd name="T1" fmla="*/ 0 h 635"/>
              <a:gd name="T2" fmla="*/ 0 w 1225"/>
              <a:gd name="T3" fmla="*/ 635 h 635"/>
              <a:gd name="T4" fmla="*/ 1225 w 1225"/>
              <a:gd name="T5" fmla="*/ 635 h 635"/>
              <a:gd name="T6" fmla="*/ 1134 w 1225"/>
              <a:gd name="T7" fmla="*/ 0 h 635"/>
              <a:gd name="T8" fmla="*/ 635 w 1225"/>
              <a:gd name="T9" fmla="*/ 0 h 6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25" h="635">
                <a:moveTo>
                  <a:pt x="635" y="0"/>
                </a:moveTo>
                <a:lnTo>
                  <a:pt x="0" y="635"/>
                </a:lnTo>
                <a:lnTo>
                  <a:pt x="1225" y="635"/>
                </a:lnTo>
                <a:lnTo>
                  <a:pt x="1134" y="0"/>
                </a:lnTo>
                <a:lnTo>
                  <a:pt x="635" y="0"/>
                </a:lnTo>
                <a:close/>
              </a:path>
            </a:pathLst>
          </a:custGeom>
          <a:gradFill rotWithShape="1">
            <a:gsLst>
              <a:gs pos="0">
                <a:srgbClr val="C7DCDF">
                  <a:alpha val="39999"/>
                </a:srgbClr>
              </a:gs>
              <a:gs pos="100000">
                <a:schemeClr val="accent1">
                  <a:alpha val="39999"/>
                </a:scheme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2533" name="Rectangle 5">
            <a:extLst>
              <a:ext uri="{FF2B5EF4-FFF2-40B4-BE49-F238E27FC236}">
                <a16:creationId xmlns:a16="http://schemas.microsoft.com/office/drawing/2014/main" id="{26D8ECA4-1212-4958-8C96-C314E0F8BE4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Topology Change</a:t>
            </a:r>
          </a:p>
        </p:txBody>
      </p:sp>
      <p:pic>
        <p:nvPicPr>
          <p:cNvPr id="22534" name="Picture 6">
            <a:extLst>
              <a:ext uri="{FF2B5EF4-FFF2-40B4-BE49-F238E27FC236}">
                <a16:creationId xmlns:a16="http://schemas.microsoft.com/office/drawing/2014/main" id="{A658ADE9-F635-4E2C-A701-28414C6993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6550" y="1941513"/>
            <a:ext cx="892175" cy="49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</p:pic>
      <p:cxnSp>
        <p:nvCxnSpPr>
          <p:cNvPr id="22535" name="AutoShape 7">
            <a:extLst>
              <a:ext uri="{FF2B5EF4-FFF2-40B4-BE49-F238E27FC236}">
                <a16:creationId xmlns:a16="http://schemas.microsoft.com/office/drawing/2014/main" id="{6AB302E9-7A95-4003-91DF-F2805BCFF193}"/>
              </a:ext>
            </a:extLst>
          </p:cNvPr>
          <p:cNvCxnSpPr>
            <a:cxnSpLocks noChangeShapeType="1"/>
            <a:stCxn id="22668" idx="3"/>
            <a:endCxn id="22534" idx="1"/>
          </p:cNvCxnSpPr>
          <p:nvPr/>
        </p:nvCxnSpPr>
        <p:spPr bwMode="auto">
          <a:xfrm>
            <a:off x="2444750" y="2189163"/>
            <a:ext cx="1701800" cy="0"/>
          </a:xfrm>
          <a:prstGeom prst="straightConnector1">
            <a:avLst/>
          </a:prstGeom>
          <a:noFill/>
          <a:ln w="38100">
            <a:solidFill>
              <a:srgbClr val="00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536" name="AutoShape 8">
            <a:extLst>
              <a:ext uri="{FF2B5EF4-FFF2-40B4-BE49-F238E27FC236}">
                <a16:creationId xmlns:a16="http://schemas.microsoft.com/office/drawing/2014/main" id="{7924B6BE-0C01-4CA2-9846-6732FD85E141}"/>
              </a:ext>
            </a:extLst>
          </p:cNvPr>
          <p:cNvCxnSpPr>
            <a:cxnSpLocks noChangeShapeType="1"/>
            <a:stCxn id="22534" idx="3"/>
            <a:endCxn id="22669" idx="1"/>
          </p:cNvCxnSpPr>
          <p:nvPr/>
        </p:nvCxnSpPr>
        <p:spPr bwMode="auto">
          <a:xfrm>
            <a:off x="5038725" y="2189163"/>
            <a:ext cx="1692275" cy="0"/>
          </a:xfrm>
          <a:prstGeom prst="straightConnector1">
            <a:avLst/>
          </a:prstGeom>
          <a:noFill/>
          <a:ln w="38100">
            <a:solidFill>
              <a:srgbClr val="00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2537" name="Line 9">
            <a:extLst>
              <a:ext uri="{FF2B5EF4-FFF2-40B4-BE49-F238E27FC236}">
                <a16:creationId xmlns:a16="http://schemas.microsoft.com/office/drawing/2014/main" id="{A7D42EE5-8D62-4A56-8CC4-1A87FEFD227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39750" y="2159000"/>
            <a:ext cx="1079500" cy="0"/>
          </a:xfrm>
          <a:prstGeom prst="line">
            <a:avLst/>
          </a:prstGeom>
          <a:noFill/>
          <a:ln w="38100">
            <a:solidFill>
              <a:srgbClr val="00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2538" name="Line 10">
            <a:extLst>
              <a:ext uri="{FF2B5EF4-FFF2-40B4-BE49-F238E27FC236}">
                <a16:creationId xmlns:a16="http://schemas.microsoft.com/office/drawing/2014/main" id="{4148E12D-6723-407C-8FDC-B7DF7800118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488238" y="2159000"/>
            <a:ext cx="1079500" cy="0"/>
          </a:xfrm>
          <a:prstGeom prst="line">
            <a:avLst/>
          </a:prstGeom>
          <a:noFill/>
          <a:ln w="38100">
            <a:solidFill>
              <a:srgbClr val="00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2539" name="Text Box 11">
            <a:extLst>
              <a:ext uri="{FF2B5EF4-FFF2-40B4-BE49-F238E27FC236}">
                <a16:creationId xmlns:a16="http://schemas.microsoft.com/office/drawing/2014/main" id="{CA9673DD-11E8-4D26-A644-2BF8F9473D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30388" y="1557338"/>
            <a:ext cx="3683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effectLst>
                  <a:outerShdw blurRad="38100" dist="38100" dir="2700000" algn="tl">
                    <a:srgbClr val="000000"/>
                  </a:outerShdw>
                </a:effectLst>
              </a:rPr>
              <a:t>A</a:t>
            </a:r>
          </a:p>
        </p:txBody>
      </p:sp>
      <p:sp>
        <p:nvSpPr>
          <p:cNvPr id="22540" name="Text Box 12">
            <a:extLst>
              <a:ext uri="{FF2B5EF4-FFF2-40B4-BE49-F238E27FC236}">
                <a16:creationId xmlns:a16="http://schemas.microsoft.com/office/drawing/2014/main" id="{13726BAB-FA45-4C9C-88D0-1236911782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91025" y="1557338"/>
            <a:ext cx="3683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effectLst>
                  <a:outerShdw blurRad="38100" dist="38100" dir="2700000" algn="tl">
                    <a:srgbClr val="000000"/>
                  </a:outerShdw>
                </a:effectLst>
              </a:rPr>
              <a:t>B</a:t>
            </a:r>
          </a:p>
        </p:txBody>
      </p:sp>
      <p:sp>
        <p:nvSpPr>
          <p:cNvPr id="22541" name="Text Box 13">
            <a:extLst>
              <a:ext uri="{FF2B5EF4-FFF2-40B4-BE49-F238E27FC236}">
                <a16:creationId xmlns:a16="http://schemas.microsoft.com/office/drawing/2014/main" id="{6F432861-680C-47D0-BAA0-DC8A186742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10400" y="1557338"/>
            <a:ext cx="3603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effectLst>
                  <a:outerShdw blurRad="38100" dist="38100" dir="2700000" algn="tl">
                    <a:srgbClr val="000000"/>
                  </a:outerShdw>
                </a:effectLst>
              </a:rPr>
              <a:t>C</a:t>
            </a:r>
          </a:p>
        </p:txBody>
      </p:sp>
      <p:sp>
        <p:nvSpPr>
          <p:cNvPr id="22542" name="Text Box 14">
            <a:extLst>
              <a:ext uri="{FF2B5EF4-FFF2-40B4-BE49-F238E27FC236}">
                <a16:creationId xmlns:a16="http://schemas.microsoft.com/office/drawing/2014/main" id="{C458079F-CEB3-465B-B99A-7C7CDE818A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4063" y="1630363"/>
            <a:ext cx="495300" cy="466725"/>
          </a:xfrm>
          <a:prstGeom prst="rect">
            <a:avLst/>
          </a:prstGeom>
          <a:solidFill>
            <a:srgbClr val="F9EB69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54000" rIns="54000">
            <a:spAutoFit/>
          </a:bodyPr>
          <a:lstStyle/>
          <a:p>
            <a:r>
              <a:rPr lang="en-US" altLang="zh-CN">
                <a:solidFill>
                  <a:schemeClr val="bg2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N1</a:t>
            </a:r>
          </a:p>
        </p:txBody>
      </p:sp>
      <p:sp>
        <p:nvSpPr>
          <p:cNvPr id="22543" name="Text Box 15">
            <a:extLst>
              <a:ext uri="{FF2B5EF4-FFF2-40B4-BE49-F238E27FC236}">
                <a16:creationId xmlns:a16="http://schemas.microsoft.com/office/drawing/2014/main" id="{1F27ECCD-7A3B-41CA-9C68-98535CF160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63875" y="1630363"/>
            <a:ext cx="495300" cy="466725"/>
          </a:xfrm>
          <a:prstGeom prst="rect">
            <a:avLst/>
          </a:prstGeom>
          <a:solidFill>
            <a:srgbClr val="F9EB69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54000" rIns="54000">
            <a:spAutoFit/>
          </a:bodyPr>
          <a:lstStyle/>
          <a:p>
            <a:r>
              <a:rPr lang="en-US" altLang="zh-CN">
                <a:solidFill>
                  <a:schemeClr val="bg2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N2</a:t>
            </a:r>
          </a:p>
        </p:txBody>
      </p:sp>
      <p:sp>
        <p:nvSpPr>
          <p:cNvPr id="22544" name="Text Box 16">
            <a:extLst>
              <a:ext uri="{FF2B5EF4-FFF2-40B4-BE49-F238E27FC236}">
                <a16:creationId xmlns:a16="http://schemas.microsoft.com/office/drawing/2014/main" id="{71CFD8D4-C414-4130-B12D-2DD8B40872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80063" y="1630363"/>
            <a:ext cx="495300" cy="466725"/>
          </a:xfrm>
          <a:prstGeom prst="rect">
            <a:avLst/>
          </a:prstGeom>
          <a:solidFill>
            <a:srgbClr val="F9EB69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54000" rIns="54000">
            <a:spAutoFit/>
          </a:bodyPr>
          <a:lstStyle/>
          <a:p>
            <a:r>
              <a:rPr lang="en-US" altLang="zh-CN">
                <a:solidFill>
                  <a:schemeClr val="bg2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N3</a:t>
            </a:r>
          </a:p>
        </p:txBody>
      </p:sp>
      <p:sp>
        <p:nvSpPr>
          <p:cNvPr id="22545" name="Text Box 17">
            <a:extLst>
              <a:ext uri="{FF2B5EF4-FFF2-40B4-BE49-F238E27FC236}">
                <a16:creationId xmlns:a16="http://schemas.microsoft.com/office/drawing/2014/main" id="{DA2CB95A-8632-4199-915B-B98306EBC8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93050" y="1630363"/>
            <a:ext cx="495300" cy="466725"/>
          </a:xfrm>
          <a:prstGeom prst="rect">
            <a:avLst/>
          </a:prstGeom>
          <a:solidFill>
            <a:srgbClr val="F9EB69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54000" rIns="54000">
            <a:spAutoFit/>
          </a:bodyPr>
          <a:lstStyle/>
          <a:p>
            <a:r>
              <a:rPr lang="en-US" altLang="zh-CN">
                <a:solidFill>
                  <a:schemeClr val="bg2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N4</a:t>
            </a:r>
          </a:p>
        </p:txBody>
      </p:sp>
      <p:sp>
        <p:nvSpPr>
          <p:cNvPr id="22546" name="Text Box 18">
            <a:extLst>
              <a:ext uri="{FF2B5EF4-FFF2-40B4-BE49-F238E27FC236}">
                <a16:creationId xmlns:a16="http://schemas.microsoft.com/office/drawing/2014/main" id="{72459F67-C39D-449B-A2B7-D69382ECE9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8888" y="2133600"/>
            <a:ext cx="3635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effectLst>
                  <a:outerShdw blurRad="38100" dist="38100" dir="2700000" algn="tl">
                    <a:srgbClr val="000000"/>
                  </a:outerShdw>
                </a:effectLst>
              </a:rPr>
              <a:t>1</a:t>
            </a:r>
          </a:p>
        </p:txBody>
      </p:sp>
      <p:sp>
        <p:nvSpPr>
          <p:cNvPr id="22547" name="Text Box 19">
            <a:extLst>
              <a:ext uri="{FF2B5EF4-FFF2-40B4-BE49-F238E27FC236}">
                <a16:creationId xmlns:a16="http://schemas.microsoft.com/office/drawing/2014/main" id="{7318836C-75FD-428D-A252-0EB2D65672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38388" y="2133600"/>
            <a:ext cx="3635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effectLst>
                  <a:outerShdw blurRad="38100" dist="38100" dir="2700000" algn="tl">
                    <a:srgbClr val="000000"/>
                  </a:outerShdw>
                </a:effectLst>
              </a:rPr>
              <a:t>2</a:t>
            </a:r>
          </a:p>
        </p:txBody>
      </p:sp>
      <p:sp>
        <p:nvSpPr>
          <p:cNvPr id="22548" name="Text Box 20">
            <a:extLst>
              <a:ext uri="{FF2B5EF4-FFF2-40B4-BE49-F238E27FC236}">
                <a16:creationId xmlns:a16="http://schemas.microsoft.com/office/drawing/2014/main" id="{BC4826AE-4D66-4015-8023-0E28B60717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2133600"/>
            <a:ext cx="3635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effectLst>
                  <a:outerShdw blurRad="38100" dist="38100" dir="2700000" algn="tl">
                    <a:srgbClr val="000000"/>
                  </a:outerShdw>
                </a:effectLst>
              </a:rPr>
              <a:t>1</a:t>
            </a:r>
          </a:p>
        </p:txBody>
      </p:sp>
      <p:sp>
        <p:nvSpPr>
          <p:cNvPr id="22549" name="Text Box 21">
            <a:extLst>
              <a:ext uri="{FF2B5EF4-FFF2-40B4-BE49-F238E27FC236}">
                <a16:creationId xmlns:a16="http://schemas.microsoft.com/office/drawing/2014/main" id="{ED2F6D3C-1710-49AA-B677-2F1D3EA92D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64113" y="2133600"/>
            <a:ext cx="3635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effectLst>
                  <a:outerShdw blurRad="38100" dist="38100" dir="2700000" algn="tl">
                    <a:srgbClr val="000000"/>
                  </a:outerShdw>
                </a:effectLst>
              </a:rPr>
              <a:t>2</a:t>
            </a:r>
          </a:p>
        </p:txBody>
      </p:sp>
      <p:sp>
        <p:nvSpPr>
          <p:cNvPr id="22550" name="Text Box 22">
            <a:extLst>
              <a:ext uri="{FF2B5EF4-FFF2-40B4-BE49-F238E27FC236}">
                <a16:creationId xmlns:a16="http://schemas.microsoft.com/office/drawing/2014/main" id="{D6673F03-D2D8-4579-81AF-EBE45B575C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42075" y="2133600"/>
            <a:ext cx="3635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effectLst>
                  <a:outerShdw blurRad="38100" dist="38100" dir="2700000" algn="tl">
                    <a:srgbClr val="000000"/>
                  </a:outerShdw>
                </a:effectLst>
              </a:rPr>
              <a:t>1</a:t>
            </a:r>
          </a:p>
        </p:txBody>
      </p:sp>
      <p:sp>
        <p:nvSpPr>
          <p:cNvPr id="22551" name="Text Box 23">
            <a:extLst>
              <a:ext uri="{FF2B5EF4-FFF2-40B4-BE49-F238E27FC236}">
                <a16:creationId xmlns:a16="http://schemas.microsoft.com/office/drawing/2014/main" id="{2E237D69-79EF-4BCD-9F8B-8545A28D0F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21575" y="2133600"/>
            <a:ext cx="3635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effectLst>
                  <a:outerShdw blurRad="38100" dist="38100" dir="2700000" algn="tl">
                    <a:srgbClr val="000000"/>
                  </a:outerShdw>
                </a:effectLst>
              </a:rPr>
              <a:t>2</a:t>
            </a:r>
          </a:p>
        </p:txBody>
      </p:sp>
      <p:graphicFrame>
        <p:nvGraphicFramePr>
          <p:cNvPr id="22696" name="Group 168">
            <a:extLst>
              <a:ext uri="{FF2B5EF4-FFF2-40B4-BE49-F238E27FC236}">
                <a16:creationId xmlns:a16="http://schemas.microsoft.com/office/drawing/2014/main" id="{27B09D76-31EE-4047-9648-2DDEA54EF78A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586538" y="3429000"/>
          <a:ext cx="1943100" cy="2592388"/>
        </p:xfrm>
        <a:graphic>
          <a:graphicData uri="http://schemas.openxmlformats.org/drawingml/2006/table">
            <a:tbl>
              <a:tblPr/>
              <a:tblGrid>
                <a:gridCol w="566737">
                  <a:extLst>
                    <a:ext uri="{9D8B030D-6E8A-4147-A177-3AD203B41FA5}">
                      <a16:colId xmlns:a16="http://schemas.microsoft.com/office/drawing/2014/main" val="1727127997"/>
                    </a:ext>
                  </a:extLst>
                </a:gridCol>
                <a:gridCol w="544513">
                  <a:extLst>
                    <a:ext uri="{9D8B030D-6E8A-4147-A177-3AD203B41FA5}">
                      <a16:colId xmlns:a16="http://schemas.microsoft.com/office/drawing/2014/main" val="255680108"/>
                    </a:ext>
                  </a:extLst>
                </a:gridCol>
                <a:gridCol w="417512">
                  <a:extLst>
                    <a:ext uri="{9D8B030D-6E8A-4147-A177-3AD203B41FA5}">
                      <a16:colId xmlns:a16="http://schemas.microsoft.com/office/drawing/2014/main" val="2022657334"/>
                    </a:ext>
                  </a:extLst>
                </a:gridCol>
                <a:gridCol w="414338">
                  <a:extLst>
                    <a:ext uri="{9D8B030D-6E8A-4147-A177-3AD203B41FA5}">
                      <a16:colId xmlns:a16="http://schemas.microsoft.com/office/drawing/2014/main" val="2630270788"/>
                    </a:ext>
                  </a:extLst>
                </a:gridCol>
              </a:tblGrid>
              <a:tr h="519113">
                <a:tc>
                  <a:txBody>
                    <a:bodyPr/>
                    <a:lstStyle>
                      <a:lvl1pPr>
                        <a:spcBef>
                          <a:spcPct val="3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ranklin Gothic Medium" panose="020B0603020102020204" pitchFamily="34" charset="0"/>
                          <a:ea typeface="宋体" panose="02010600030101010101" pitchFamily="2" charset="-122"/>
                        </a:rPr>
                        <a:t>N3</a:t>
                      </a:r>
                    </a:p>
                  </a:txBody>
                  <a:tcPr marL="90000" marR="90000" marT="46800" marB="4680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9999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3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ranklin Gothic Medium" panose="020B0603020102020204" pitchFamily="34" charset="0"/>
                          <a:ea typeface="宋体" panose="02010600030101010101" pitchFamily="2" charset="-122"/>
                        </a:rPr>
                        <a:t>-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9999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3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ranklin Gothic Medium" panose="020B0603020102020204" pitchFamily="34" charset="0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9999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3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ranklin Gothic Medium" panose="020B0603020102020204" pitchFamily="34" charset="0"/>
                          <a:ea typeface="宋体" panose="02010600030101010101" pitchFamily="2" charset="-122"/>
                        </a:rPr>
                        <a:t>0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9999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6954940"/>
                  </a:ext>
                </a:extLst>
              </a:tr>
              <a:tr h="517525">
                <a:tc>
                  <a:txBody>
                    <a:bodyPr/>
                    <a:lstStyle>
                      <a:lvl1pPr>
                        <a:spcBef>
                          <a:spcPct val="3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ranklin Gothic Medium" panose="020B0603020102020204" pitchFamily="34" charset="0"/>
                          <a:ea typeface="宋体" panose="02010600030101010101" pitchFamily="2" charset="-122"/>
                        </a:rPr>
                        <a:t>N4</a:t>
                      </a:r>
                    </a:p>
                  </a:txBody>
                  <a:tcPr marL="90000" marR="90000" marT="46800" marB="4680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9999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3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ranklin Gothic Medium" panose="020B0603020102020204" pitchFamily="34" charset="0"/>
                          <a:ea typeface="宋体" panose="02010600030101010101" pitchFamily="2" charset="-122"/>
                        </a:rPr>
                        <a:t>-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9999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3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ranklin Gothic Medium" panose="020B0603020102020204" pitchFamily="34" charset="0"/>
                          <a:ea typeface="宋体" panose="02010600030101010101" pitchFamily="2" charset="-122"/>
                        </a:rPr>
                        <a:t>2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9999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3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ranklin Gothic Medium" panose="020B0603020102020204" pitchFamily="34" charset="0"/>
                          <a:ea typeface="宋体" panose="02010600030101010101" pitchFamily="2" charset="-122"/>
                        </a:rPr>
                        <a:t>0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9999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9485566"/>
                  </a:ext>
                </a:extLst>
              </a:tr>
              <a:tr h="520700">
                <a:tc>
                  <a:txBody>
                    <a:bodyPr/>
                    <a:lstStyle>
                      <a:lvl1pPr>
                        <a:spcBef>
                          <a:spcPct val="3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ranklin Gothic Medium" panose="020B06030201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9999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3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ranklin Gothic Medium" panose="020B06030201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9999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3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ranklin Gothic Medium" panose="020B06030201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9999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3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ranklin Gothic Medium" panose="020B06030201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9999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6199831"/>
                  </a:ext>
                </a:extLst>
              </a:tr>
              <a:tr h="517525">
                <a:tc>
                  <a:txBody>
                    <a:bodyPr/>
                    <a:lstStyle>
                      <a:lvl1pPr>
                        <a:spcBef>
                          <a:spcPct val="3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ranklin Gothic Medium" panose="020B06030201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9999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3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ranklin Gothic Medium" panose="020B06030201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9999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3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ranklin Gothic Medium" panose="020B06030201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9999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3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ranklin Gothic Medium" panose="020B06030201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9999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8107536"/>
                  </a:ext>
                </a:extLst>
              </a:tr>
              <a:tr h="517525">
                <a:tc>
                  <a:txBody>
                    <a:bodyPr/>
                    <a:lstStyle>
                      <a:lvl1pPr>
                        <a:spcBef>
                          <a:spcPct val="3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ranklin Gothic Medium" panose="020B06030201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9999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3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ranklin Gothic Medium" panose="020B06030201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9999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3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ranklin Gothic Medium" panose="020B06030201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9999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3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ranklin Gothic Medium" panose="020B06030201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9999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4818109"/>
                  </a:ext>
                </a:extLst>
              </a:tr>
            </a:tbl>
          </a:graphicData>
        </a:graphic>
      </p:graphicFrame>
      <p:graphicFrame>
        <p:nvGraphicFramePr>
          <p:cNvPr id="22584" name="Group 56">
            <a:extLst>
              <a:ext uri="{FF2B5EF4-FFF2-40B4-BE49-F238E27FC236}">
                <a16:creationId xmlns:a16="http://schemas.microsoft.com/office/drawing/2014/main" id="{AB233C91-FB0B-4A68-85BC-517BEE1ADFF2}"/>
              </a:ext>
            </a:extLst>
          </p:cNvPr>
          <p:cNvGraphicFramePr>
            <a:graphicFrameLocks noGrp="1"/>
          </p:cNvGraphicFramePr>
          <p:nvPr/>
        </p:nvGraphicFramePr>
        <p:xfrm>
          <a:off x="611188" y="3429000"/>
          <a:ext cx="1943100" cy="2592388"/>
        </p:xfrm>
        <a:graphic>
          <a:graphicData uri="http://schemas.openxmlformats.org/drawingml/2006/table">
            <a:tbl>
              <a:tblPr/>
              <a:tblGrid>
                <a:gridCol w="566737">
                  <a:extLst>
                    <a:ext uri="{9D8B030D-6E8A-4147-A177-3AD203B41FA5}">
                      <a16:colId xmlns:a16="http://schemas.microsoft.com/office/drawing/2014/main" val="919275638"/>
                    </a:ext>
                  </a:extLst>
                </a:gridCol>
                <a:gridCol w="542925">
                  <a:extLst>
                    <a:ext uri="{9D8B030D-6E8A-4147-A177-3AD203B41FA5}">
                      <a16:colId xmlns:a16="http://schemas.microsoft.com/office/drawing/2014/main" val="1982617446"/>
                    </a:ext>
                  </a:extLst>
                </a:gridCol>
                <a:gridCol w="417513">
                  <a:extLst>
                    <a:ext uri="{9D8B030D-6E8A-4147-A177-3AD203B41FA5}">
                      <a16:colId xmlns:a16="http://schemas.microsoft.com/office/drawing/2014/main" val="3855199713"/>
                    </a:ext>
                  </a:extLst>
                </a:gridCol>
                <a:gridCol w="415925">
                  <a:extLst>
                    <a:ext uri="{9D8B030D-6E8A-4147-A177-3AD203B41FA5}">
                      <a16:colId xmlns:a16="http://schemas.microsoft.com/office/drawing/2014/main" val="3620315633"/>
                    </a:ext>
                  </a:extLst>
                </a:gridCol>
              </a:tblGrid>
              <a:tr h="519113">
                <a:tc>
                  <a:txBody>
                    <a:bodyPr/>
                    <a:lstStyle>
                      <a:lvl1pPr>
                        <a:spcBef>
                          <a:spcPct val="3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ranklin Gothic Medium" panose="020B0603020102020204" pitchFamily="34" charset="0"/>
                          <a:ea typeface="楷体_GB2312" pitchFamily="49" charset="-122"/>
                        </a:rPr>
                        <a:t>N1</a:t>
                      </a:r>
                    </a:p>
                  </a:txBody>
                  <a:tcPr marL="90000" marR="90000" marT="46800" marB="4680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9999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3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ranklin Gothic Medium" panose="020B0603020102020204" pitchFamily="34" charset="0"/>
                          <a:ea typeface="楷体_GB2312" pitchFamily="49" charset="-122"/>
                        </a:rPr>
                        <a:t>-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9999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3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ranklin Gothic Medium" panose="020B0603020102020204" pitchFamily="34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9999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3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ranklin Gothic Medium" panose="020B0603020102020204" pitchFamily="34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9999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5362373"/>
                  </a:ext>
                </a:extLst>
              </a:tr>
              <a:tr h="517525">
                <a:tc>
                  <a:txBody>
                    <a:bodyPr/>
                    <a:lstStyle>
                      <a:lvl1pPr>
                        <a:spcBef>
                          <a:spcPct val="3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ranklin Gothic Medium" panose="020B0603020102020204" pitchFamily="34" charset="0"/>
                          <a:ea typeface="楷体_GB2312" pitchFamily="49" charset="-122"/>
                        </a:rPr>
                        <a:t>N2</a:t>
                      </a:r>
                    </a:p>
                  </a:txBody>
                  <a:tcPr marL="90000" marR="90000" marT="46800" marB="4680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9999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3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ranklin Gothic Medium" panose="020B0603020102020204" pitchFamily="34" charset="0"/>
                          <a:ea typeface="楷体_GB2312" pitchFamily="49" charset="-122"/>
                        </a:rPr>
                        <a:t>-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9999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3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ranklin Gothic Medium" panose="020B0603020102020204" pitchFamily="34" charset="0"/>
                          <a:ea typeface="楷体_GB2312" pitchFamily="49" charset="-122"/>
                        </a:rPr>
                        <a:t>2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9999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3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ranklin Gothic Medium" panose="020B0603020102020204" pitchFamily="34" charset="0"/>
                        <a:ea typeface="楷体_GB2312" pitchFamily="49" charset="-122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9999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0273842"/>
                  </a:ext>
                </a:extLst>
              </a:tr>
              <a:tr h="520700">
                <a:tc>
                  <a:txBody>
                    <a:bodyPr/>
                    <a:lstStyle>
                      <a:lvl1pPr>
                        <a:spcBef>
                          <a:spcPct val="3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2400" b="1" i="0" u="none" strike="noStrike" cap="none" normalizeH="0" baseline="0">
                        <a:ln>
                          <a:noFill/>
                        </a:ln>
                        <a:solidFill>
                          <a:srgbClr val="FF9900"/>
                        </a:solidFill>
                        <a:effectLst/>
                        <a:latin typeface="Franklin Gothic Medium" panose="020B0603020102020204" pitchFamily="34" charset="0"/>
                        <a:ea typeface="楷体_GB2312" pitchFamily="49" charset="-122"/>
                      </a:endParaRPr>
                    </a:p>
                  </a:txBody>
                  <a:tcPr marL="90000" marR="90000" marT="46800" marB="4680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9999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3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ranklin Gothic Medium" panose="020B0603020102020204" pitchFamily="34" charset="0"/>
                        <a:ea typeface="楷体_GB2312" pitchFamily="49" charset="-122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9999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3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ranklin Gothic Medium" panose="020B0603020102020204" pitchFamily="34" charset="0"/>
                        <a:ea typeface="楷体_GB2312" pitchFamily="49" charset="-122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9999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3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ranklin Gothic Medium" panose="020B0603020102020204" pitchFamily="34" charset="0"/>
                        <a:ea typeface="楷体_GB2312" pitchFamily="49" charset="-122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9999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9052720"/>
                  </a:ext>
                </a:extLst>
              </a:tr>
              <a:tr h="517525">
                <a:tc>
                  <a:txBody>
                    <a:bodyPr/>
                    <a:lstStyle>
                      <a:lvl1pPr>
                        <a:spcBef>
                          <a:spcPct val="3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ranklin Gothic Medium" panose="020B0603020102020204" pitchFamily="34" charset="0"/>
                        <a:ea typeface="楷体_GB2312" pitchFamily="49" charset="-122"/>
                      </a:endParaRPr>
                    </a:p>
                  </a:txBody>
                  <a:tcPr marL="90000" marR="90000" marT="46800" marB="4680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9999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3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ranklin Gothic Medium" panose="020B0603020102020204" pitchFamily="34" charset="0"/>
                        <a:ea typeface="楷体_GB2312" pitchFamily="49" charset="-122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9999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3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ranklin Gothic Medium" panose="020B0603020102020204" pitchFamily="34" charset="0"/>
                        <a:ea typeface="楷体_GB2312" pitchFamily="49" charset="-122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9999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3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ranklin Gothic Medium" panose="020B0603020102020204" pitchFamily="34" charset="0"/>
                        <a:ea typeface="楷体_GB2312" pitchFamily="49" charset="-122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9999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3457469"/>
                  </a:ext>
                </a:extLst>
              </a:tr>
              <a:tr h="517525">
                <a:tc>
                  <a:txBody>
                    <a:bodyPr/>
                    <a:lstStyle>
                      <a:lvl1pPr>
                        <a:spcBef>
                          <a:spcPct val="3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ranklin Gothic Medium" panose="020B0603020102020204" pitchFamily="34" charset="0"/>
                        <a:ea typeface="楷体_GB2312" pitchFamily="49" charset="-122"/>
                      </a:endParaRPr>
                    </a:p>
                  </a:txBody>
                  <a:tcPr marL="90000" marR="90000" marT="46800" marB="4680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9999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3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ranklin Gothic Medium" panose="020B0603020102020204" pitchFamily="34" charset="0"/>
                        <a:ea typeface="楷体_GB2312" pitchFamily="49" charset="-122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9999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3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ranklin Gothic Medium" panose="020B0603020102020204" pitchFamily="34" charset="0"/>
                        <a:ea typeface="楷体_GB2312" pitchFamily="49" charset="-122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9999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3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ranklin Gothic Medium" panose="020B0603020102020204" pitchFamily="34" charset="0"/>
                        <a:ea typeface="楷体_GB2312" pitchFamily="49" charset="-122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9999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3872547"/>
                  </a:ext>
                </a:extLst>
              </a:tr>
            </a:tbl>
          </a:graphicData>
        </a:graphic>
      </p:graphicFrame>
      <p:graphicFrame>
        <p:nvGraphicFramePr>
          <p:cNvPr id="22616" name="Group 88">
            <a:extLst>
              <a:ext uri="{FF2B5EF4-FFF2-40B4-BE49-F238E27FC236}">
                <a16:creationId xmlns:a16="http://schemas.microsoft.com/office/drawing/2014/main" id="{04E6A280-62D7-4B75-A172-183484EB81C0}"/>
              </a:ext>
            </a:extLst>
          </p:cNvPr>
          <p:cNvGraphicFramePr>
            <a:graphicFrameLocks noGrp="1"/>
          </p:cNvGraphicFramePr>
          <p:nvPr/>
        </p:nvGraphicFramePr>
        <p:xfrm>
          <a:off x="3603625" y="3429000"/>
          <a:ext cx="1935163" cy="2592388"/>
        </p:xfrm>
        <a:graphic>
          <a:graphicData uri="http://schemas.openxmlformats.org/drawingml/2006/table">
            <a:tbl>
              <a:tblPr/>
              <a:tblGrid>
                <a:gridCol w="558800">
                  <a:extLst>
                    <a:ext uri="{9D8B030D-6E8A-4147-A177-3AD203B41FA5}">
                      <a16:colId xmlns:a16="http://schemas.microsoft.com/office/drawing/2014/main" val="107353486"/>
                    </a:ext>
                  </a:extLst>
                </a:gridCol>
                <a:gridCol w="542925">
                  <a:extLst>
                    <a:ext uri="{9D8B030D-6E8A-4147-A177-3AD203B41FA5}">
                      <a16:colId xmlns:a16="http://schemas.microsoft.com/office/drawing/2014/main" val="1545767179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2986985046"/>
                    </a:ext>
                  </a:extLst>
                </a:gridCol>
                <a:gridCol w="414338">
                  <a:extLst>
                    <a:ext uri="{9D8B030D-6E8A-4147-A177-3AD203B41FA5}">
                      <a16:colId xmlns:a16="http://schemas.microsoft.com/office/drawing/2014/main" val="2652544718"/>
                    </a:ext>
                  </a:extLst>
                </a:gridCol>
              </a:tblGrid>
              <a:tr h="519113">
                <a:tc>
                  <a:txBody>
                    <a:bodyPr/>
                    <a:lstStyle>
                      <a:lvl1pPr>
                        <a:spcBef>
                          <a:spcPct val="3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ranklin Gothic Medium" panose="020B0603020102020204" pitchFamily="34" charset="0"/>
                          <a:ea typeface="楷体_GB2312" pitchFamily="49" charset="-122"/>
                        </a:rPr>
                        <a:t>N2</a:t>
                      </a:r>
                    </a:p>
                  </a:txBody>
                  <a:tcPr marL="90000" marR="90000" marT="46800" marB="4680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9999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3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ranklin Gothic Medium" panose="020B0603020102020204" pitchFamily="34" charset="0"/>
                          <a:ea typeface="楷体_GB2312" pitchFamily="49" charset="-122"/>
                        </a:rPr>
                        <a:t>-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9999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3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ranklin Gothic Medium" panose="020B0603020102020204" pitchFamily="34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9999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3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ranklin Gothic Medium" panose="020B0603020102020204" pitchFamily="34" charset="0"/>
                        <a:ea typeface="楷体_GB2312" pitchFamily="49" charset="-122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9999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4712598"/>
                  </a:ext>
                </a:extLst>
              </a:tr>
              <a:tr h="517525">
                <a:tc>
                  <a:txBody>
                    <a:bodyPr/>
                    <a:lstStyle>
                      <a:lvl1pPr>
                        <a:spcBef>
                          <a:spcPct val="3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ranklin Gothic Medium" panose="020B0603020102020204" pitchFamily="34" charset="0"/>
                          <a:ea typeface="楷体_GB2312" pitchFamily="49" charset="-122"/>
                        </a:rPr>
                        <a:t>N3</a:t>
                      </a:r>
                    </a:p>
                  </a:txBody>
                  <a:tcPr marL="90000" marR="90000" marT="46800" marB="4680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9999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3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ranklin Gothic Medium" panose="020B0603020102020204" pitchFamily="34" charset="0"/>
                          <a:ea typeface="楷体_GB2312" pitchFamily="49" charset="-122"/>
                        </a:rPr>
                        <a:t>-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9999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3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ranklin Gothic Medium" panose="020B0603020102020204" pitchFamily="34" charset="0"/>
                          <a:ea typeface="楷体_GB2312" pitchFamily="49" charset="-122"/>
                        </a:rPr>
                        <a:t>2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9999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3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ranklin Gothic Medium" panose="020B0603020102020204" pitchFamily="34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9999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069703"/>
                  </a:ext>
                </a:extLst>
              </a:tr>
              <a:tr h="520700">
                <a:tc>
                  <a:txBody>
                    <a:bodyPr/>
                    <a:lstStyle>
                      <a:lvl1pPr>
                        <a:spcBef>
                          <a:spcPct val="3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ranklin Gothic Medium" panose="020B0603020102020204" pitchFamily="34" charset="0"/>
                        <a:ea typeface="楷体_GB2312" pitchFamily="49" charset="-122"/>
                      </a:endParaRPr>
                    </a:p>
                  </a:txBody>
                  <a:tcPr marL="90000" marR="90000" marT="46800" marB="4680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9999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3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ranklin Gothic Medium" panose="020B0603020102020204" pitchFamily="34" charset="0"/>
                        <a:ea typeface="楷体_GB2312" pitchFamily="49" charset="-122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9999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3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ranklin Gothic Medium" panose="020B0603020102020204" pitchFamily="34" charset="0"/>
                        <a:ea typeface="楷体_GB2312" pitchFamily="49" charset="-122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9999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3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ranklin Gothic Medium" panose="020B0603020102020204" pitchFamily="34" charset="0"/>
                        <a:ea typeface="楷体_GB2312" pitchFamily="49" charset="-122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9999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6945800"/>
                  </a:ext>
                </a:extLst>
              </a:tr>
              <a:tr h="517525">
                <a:tc>
                  <a:txBody>
                    <a:bodyPr/>
                    <a:lstStyle>
                      <a:lvl1pPr>
                        <a:spcBef>
                          <a:spcPct val="3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ranklin Gothic Medium" panose="020B0603020102020204" pitchFamily="34" charset="0"/>
                        <a:ea typeface="楷体_GB2312" pitchFamily="49" charset="-122"/>
                      </a:endParaRPr>
                    </a:p>
                  </a:txBody>
                  <a:tcPr marL="90000" marR="90000" marT="46800" marB="4680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9999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3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ranklin Gothic Medium" panose="020B0603020102020204" pitchFamily="34" charset="0"/>
                        <a:ea typeface="楷体_GB2312" pitchFamily="49" charset="-122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9999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3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ranklin Gothic Medium" panose="020B0603020102020204" pitchFamily="34" charset="0"/>
                        <a:ea typeface="楷体_GB2312" pitchFamily="49" charset="-122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9999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3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ranklin Gothic Medium" panose="020B0603020102020204" pitchFamily="34" charset="0"/>
                        <a:ea typeface="楷体_GB2312" pitchFamily="49" charset="-122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9999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9070617"/>
                  </a:ext>
                </a:extLst>
              </a:tr>
              <a:tr h="517525">
                <a:tc>
                  <a:txBody>
                    <a:bodyPr/>
                    <a:lstStyle>
                      <a:lvl1pPr>
                        <a:spcBef>
                          <a:spcPct val="3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ranklin Gothic Medium" panose="020B0603020102020204" pitchFamily="34" charset="0"/>
                        <a:ea typeface="楷体_GB2312" pitchFamily="49" charset="-122"/>
                      </a:endParaRPr>
                    </a:p>
                  </a:txBody>
                  <a:tcPr marL="90000" marR="90000" marT="46800" marB="4680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9999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3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ranklin Gothic Medium" panose="020B0603020102020204" pitchFamily="34" charset="0"/>
                        <a:ea typeface="楷体_GB2312" pitchFamily="49" charset="-122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9999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3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ranklin Gothic Medium" panose="020B0603020102020204" pitchFamily="34" charset="0"/>
                        <a:ea typeface="楷体_GB2312" pitchFamily="49" charset="-122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9999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3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ranklin Gothic Medium" panose="020B0603020102020204" pitchFamily="34" charset="0"/>
                        <a:ea typeface="楷体_GB2312" pitchFamily="49" charset="-122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9999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3746832"/>
                  </a:ext>
                </a:extLst>
              </a:tr>
            </a:tbl>
          </a:graphicData>
        </a:graphic>
      </p:graphicFrame>
      <p:sp>
        <p:nvSpPr>
          <p:cNvPr id="22648" name="Line 120">
            <a:extLst>
              <a:ext uri="{FF2B5EF4-FFF2-40B4-BE49-F238E27FC236}">
                <a16:creationId xmlns:a16="http://schemas.microsoft.com/office/drawing/2014/main" id="{C2D5A386-6DF7-4E6B-9D62-E65D09CA9870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4221163"/>
            <a:ext cx="611188" cy="0"/>
          </a:xfrm>
          <a:prstGeom prst="line">
            <a:avLst/>
          </a:prstGeom>
          <a:noFill/>
          <a:ln w="57150">
            <a:solidFill>
              <a:srgbClr val="FF9900"/>
            </a:solidFill>
            <a:round/>
            <a:headEnd type="stealth" w="lg" len="lg"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2649" name="Line 121">
            <a:extLst>
              <a:ext uri="{FF2B5EF4-FFF2-40B4-BE49-F238E27FC236}">
                <a16:creationId xmlns:a16="http://schemas.microsoft.com/office/drawing/2014/main" id="{B20320E7-09C7-4837-9633-F782AE56BAC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08625" y="4203700"/>
            <a:ext cx="1079500" cy="0"/>
          </a:xfrm>
          <a:prstGeom prst="line">
            <a:avLst/>
          </a:prstGeom>
          <a:noFill/>
          <a:ln w="57150">
            <a:solidFill>
              <a:srgbClr val="FF9900"/>
            </a:solidFill>
            <a:round/>
            <a:headEnd type="none" w="lg" len="lg"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2650" name="Rectangle 122">
            <a:extLst>
              <a:ext uri="{FF2B5EF4-FFF2-40B4-BE49-F238E27FC236}">
                <a16:creationId xmlns:a16="http://schemas.microsoft.com/office/drawing/2014/main" id="{6BD02564-5AF7-4A9F-9401-46C897A45E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24525" y="3644900"/>
            <a:ext cx="5461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3200">
                <a:solidFill>
                  <a:srgbClr val="FF99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Wingdings 2" panose="05020102010507070707" pitchFamily="18" charset="2"/>
              </a:rPr>
              <a:t></a:t>
            </a:r>
          </a:p>
        </p:txBody>
      </p:sp>
      <p:sp>
        <p:nvSpPr>
          <p:cNvPr id="22651" name="Rectangle 123">
            <a:extLst>
              <a:ext uri="{FF2B5EF4-FFF2-40B4-BE49-F238E27FC236}">
                <a16:creationId xmlns:a16="http://schemas.microsoft.com/office/drawing/2014/main" id="{57EAE18F-5B01-4C5F-B3AF-7790D0C12E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925" y="3644900"/>
            <a:ext cx="5461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3200">
                <a:solidFill>
                  <a:srgbClr val="FF99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Wingdings 2" panose="05020102010507070707" pitchFamily="18" charset="2"/>
              </a:rPr>
              <a:t></a:t>
            </a:r>
          </a:p>
        </p:txBody>
      </p:sp>
      <p:sp>
        <p:nvSpPr>
          <p:cNvPr id="22652" name="Text Box 124">
            <a:extLst>
              <a:ext uri="{FF2B5EF4-FFF2-40B4-BE49-F238E27FC236}">
                <a16:creationId xmlns:a16="http://schemas.microsoft.com/office/drawing/2014/main" id="{4BEE309B-B533-40EB-AC7C-2C90E644D9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188" y="4508500"/>
            <a:ext cx="5619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effectLst>
                  <a:outerShdw blurRad="38100" dist="38100" dir="2700000" algn="tl">
                    <a:srgbClr val="000000"/>
                  </a:outerShdw>
                </a:effectLst>
              </a:rPr>
              <a:t>N3</a:t>
            </a:r>
          </a:p>
        </p:txBody>
      </p:sp>
      <p:sp>
        <p:nvSpPr>
          <p:cNvPr id="22653" name="Text Box 125">
            <a:extLst>
              <a:ext uri="{FF2B5EF4-FFF2-40B4-BE49-F238E27FC236}">
                <a16:creationId xmlns:a16="http://schemas.microsoft.com/office/drawing/2014/main" id="{C30D59F1-26B7-4785-9CD1-2BD991A525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98863" y="4508500"/>
            <a:ext cx="5619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effectLst>
                  <a:outerShdw blurRad="38100" dist="38100" dir="2700000" algn="tl">
                    <a:srgbClr val="000000"/>
                  </a:outerShdw>
                </a:effectLst>
              </a:rPr>
              <a:t>N1</a:t>
            </a:r>
          </a:p>
        </p:txBody>
      </p:sp>
      <p:sp>
        <p:nvSpPr>
          <p:cNvPr id="22654" name="Text Box 126">
            <a:extLst>
              <a:ext uri="{FF2B5EF4-FFF2-40B4-BE49-F238E27FC236}">
                <a16:creationId xmlns:a16="http://schemas.microsoft.com/office/drawing/2014/main" id="{9B6CF189-65A7-4D81-8D91-4A23671B0F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84950" y="4508500"/>
            <a:ext cx="5619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effectLst>
                  <a:outerShdw blurRad="38100" dist="38100" dir="2700000" algn="tl">
                    <a:srgbClr val="000000"/>
                  </a:outerShdw>
                </a:effectLst>
              </a:rPr>
              <a:t>N2</a:t>
            </a:r>
          </a:p>
        </p:txBody>
      </p:sp>
      <p:sp>
        <p:nvSpPr>
          <p:cNvPr id="22655" name="Text Box 127">
            <a:extLst>
              <a:ext uri="{FF2B5EF4-FFF2-40B4-BE49-F238E27FC236}">
                <a16:creationId xmlns:a16="http://schemas.microsoft.com/office/drawing/2014/main" id="{213C79B8-3D49-41A4-BCF6-4DE2FF88ED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87450" y="4508500"/>
            <a:ext cx="5492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effectLst>
                  <a:outerShdw blurRad="38100" dist="38100" dir="2700000" algn="tl">
                    <a:srgbClr val="000000"/>
                  </a:outerShdw>
                </a:effectLst>
              </a:rPr>
              <a:t>B1</a:t>
            </a:r>
          </a:p>
        </p:txBody>
      </p:sp>
      <p:sp>
        <p:nvSpPr>
          <p:cNvPr id="22656" name="Text Box 128">
            <a:extLst>
              <a:ext uri="{FF2B5EF4-FFF2-40B4-BE49-F238E27FC236}">
                <a16:creationId xmlns:a16="http://schemas.microsoft.com/office/drawing/2014/main" id="{499F3E38-2E6C-4BC4-8E52-A40F001B8E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44663" y="4508500"/>
            <a:ext cx="3635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effectLst>
                  <a:outerShdw blurRad="38100" dist="38100" dir="2700000" algn="tl">
                    <a:srgbClr val="000000"/>
                  </a:outerShdw>
                </a:effectLst>
              </a:rPr>
              <a:t>2</a:t>
            </a:r>
          </a:p>
        </p:txBody>
      </p:sp>
      <p:sp>
        <p:nvSpPr>
          <p:cNvPr id="22657" name="Text Box 129">
            <a:extLst>
              <a:ext uri="{FF2B5EF4-FFF2-40B4-BE49-F238E27FC236}">
                <a16:creationId xmlns:a16="http://schemas.microsoft.com/office/drawing/2014/main" id="{EBE4A12A-ACEA-4309-A1F5-8AF68FABA8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76463" y="4508500"/>
            <a:ext cx="3635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effectLst>
                  <a:outerShdw blurRad="38100" dist="38100" dir="2700000" algn="tl">
                    <a:srgbClr val="000000"/>
                  </a:outerShdw>
                </a:effectLst>
              </a:rPr>
              <a:t>1</a:t>
            </a:r>
          </a:p>
        </p:txBody>
      </p:sp>
      <p:sp>
        <p:nvSpPr>
          <p:cNvPr id="22658" name="Text Box 130">
            <a:extLst>
              <a:ext uri="{FF2B5EF4-FFF2-40B4-BE49-F238E27FC236}">
                <a16:creationId xmlns:a16="http://schemas.microsoft.com/office/drawing/2014/main" id="{EC1FCA12-344D-4C53-A6A1-F368007A8F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68775" y="4508500"/>
            <a:ext cx="5476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effectLst>
                  <a:outerShdw blurRad="38100" dist="38100" dir="2700000" algn="tl">
                    <a:srgbClr val="000000"/>
                  </a:outerShdw>
                </a:effectLst>
              </a:rPr>
              <a:t>A2</a:t>
            </a:r>
          </a:p>
        </p:txBody>
      </p:sp>
      <p:sp>
        <p:nvSpPr>
          <p:cNvPr id="22659" name="Text Box 131">
            <a:extLst>
              <a:ext uri="{FF2B5EF4-FFF2-40B4-BE49-F238E27FC236}">
                <a16:creationId xmlns:a16="http://schemas.microsoft.com/office/drawing/2014/main" id="{E5CEE7F5-F2A5-4B9E-B5A8-70FCD309E0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32338" y="4508500"/>
            <a:ext cx="3635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effectLst>
                  <a:outerShdw blurRad="38100" dist="38100" dir="2700000" algn="tl">
                    <a:srgbClr val="000000"/>
                  </a:outerShdw>
                </a:effectLst>
              </a:rPr>
              <a:t>1</a:t>
            </a:r>
          </a:p>
        </p:txBody>
      </p:sp>
      <p:sp>
        <p:nvSpPr>
          <p:cNvPr id="22660" name="Text Box 132">
            <a:extLst>
              <a:ext uri="{FF2B5EF4-FFF2-40B4-BE49-F238E27FC236}">
                <a16:creationId xmlns:a16="http://schemas.microsoft.com/office/drawing/2014/main" id="{FC5E0D38-D7DF-4F77-B77B-A4A0A79859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48263" y="4508500"/>
            <a:ext cx="3635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effectLst>
                  <a:outerShdw blurRad="38100" dist="38100" dir="2700000" algn="tl">
                    <a:srgbClr val="000000"/>
                  </a:outerShdw>
                </a:effectLst>
              </a:rPr>
              <a:t>1</a:t>
            </a:r>
          </a:p>
        </p:txBody>
      </p:sp>
      <p:sp>
        <p:nvSpPr>
          <p:cNvPr id="22661" name="Text Box 133">
            <a:extLst>
              <a:ext uri="{FF2B5EF4-FFF2-40B4-BE49-F238E27FC236}">
                <a16:creationId xmlns:a16="http://schemas.microsoft.com/office/drawing/2014/main" id="{94981505-F05C-4F65-8253-C69AB7D378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64388" y="4508500"/>
            <a:ext cx="5492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effectLst>
                  <a:outerShdw blurRad="38100" dist="38100" dir="2700000" algn="tl">
                    <a:srgbClr val="000000"/>
                  </a:outerShdw>
                </a:effectLst>
              </a:rPr>
              <a:t>B2</a:t>
            </a:r>
          </a:p>
        </p:txBody>
      </p:sp>
      <p:sp>
        <p:nvSpPr>
          <p:cNvPr id="22662" name="Text Box 134">
            <a:extLst>
              <a:ext uri="{FF2B5EF4-FFF2-40B4-BE49-F238E27FC236}">
                <a16:creationId xmlns:a16="http://schemas.microsoft.com/office/drawing/2014/main" id="{C88B5518-7F83-41C0-A646-81B4B89B00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18425" y="4508500"/>
            <a:ext cx="3635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effectLst>
                  <a:outerShdw blurRad="38100" dist="38100" dir="2700000" algn="tl">
                    <a:srgbClr val="000000"/>
                  </a:outerShdw>
                </a:effectLst>
              </a:rPr>
              <a:t>1</a:t>
            </a:r>
          </a:p>
        </p:txBody>
      </p:sp>
      <p:sp>
        <p:nvSpPr>
          <p:cNvPr id="22663" name="Text Box 135">
            <a:extLst>
              <a:ext uri="{FF2B5EF4-FFF2-40B4-BE49-F238E27FC236}">
                <a16:creationId xmlns:a16="http://schemas.microsoft.com/office/drawing/2014/main" id="{3F422D51-E95E-4B12-801A-D1F5B1334B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50225" y="4508500"/>
            <a:ext cx="3635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effectLst>
                  <a:outerShdw blurRad="38100" dist="38100" dir="2700000" algn="tl">
                    <a:srgbClr val="000000"/>
                  </a:outerShdw>
                </a:effectLst>
              </a:rPr>
              <a:t>1</a:t>
            </a:r>
          </a:p>
        </p:txBody>
      </p:sp>
      <p:sp>
        <p:nvSpPr>
          <p:cNvPr id="22664" name="Text Box 136">
            <a:extLst>
              <a:ext uri="{FF2B5EF4-FFF2-40B4-BE49-F238E27FC236}">
                <a16:creationId xmlns:a16="http://schemas.microsoft.com/office/drawing/2014/main" id="{936B7BA0-E42B-4616-91FC-D9A09A9D38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70363" y="5045075"/>
            <a:ext cx="5397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effectLst>
                  <a:outerShdw blurRad="38100" dist="38100" dir="2700000" algn="tl">
                    <a:srgbClr val="000000"/>
                  </a:outerShdw>
                </a:effectLst>
              </a:rPr>
              <a:t>C1</a:t>
            </a:r>
          </a:p>
        </p:txBody>
      </p:sp>
      <p:sp>
        <p:nvSpPr>
          <p:cNvPr id="22665" name="Text Box 137">
            <a:extLst>
              <a:ext uri="{FF2B5EF4-FFF2-40B4-BE49-F238E27FC236}">
                <a16:creationId xmlns:a16="http://schemas.microsoft.com/office/drawing/2014/main" id="{84B00CCE-90A5-462C-8731-171666EB5D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32338" y="5045075"/>
            <a:ext cx="3635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effectLst>
                  <a:outerShdw blurRad="38100" dist="38100" dir="2700000" algn="tl">
                    <a:srgbClr val="000000"/>
                  </a:outerShdw>
                </a:effectLst>
              </a:rPr>
              <a:t>2</a:t>
            </a:r>
          </a:p>
        </p:txBody>
      </p:sp>
      <p:sp>
        <p:nvSpPr>
          <p:cNvPr id="22666" name="Text Box 138">
            <a:extLst>
              <a:ext uri="{FF2B5EF4-FFF2-40B4-BE49-F238E27FC236}">
                <a16:creationId xmlns:a16="http://schemas.microsoft.com/office/drawing/2014/main" id="{FEC86953-95CF-4DD0-8F93-C712530E79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49850" y="5045075"/>
            <a:ext cx="3635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effectLst>
                  <a:outerShdw blurRad="38100" dist="38100" dir="2700000" algn="tl">
                    <a:srgbClr val="000000"/>
                  </a:outerShdw>
                </a:effectLst>
              </a:rPr>
              <a:t>1</a:t>
            </a:r>
          </a:p>
        </p:txBody>
      </p:sp>
      <p:sp>
        <p:nvSpPr>
          <p:cNvPr id="22667" name="Text Box 139">
            <a:extLst>
              <a:ext uri="{FF2B5EF4-FFF2-40B4-BE49-F238E27FC236}">
                <a16:creationId xmlns:a16="http://schemas.microsoft.com/office/drawing/2014/main" id="{02EA40E0-D787-4218-B7E1-A34BE7B623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98863" y="5045075"/>
            <a:ext cx="5619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effectLst>
                  <a:outerShdw blurRad="38100" dist="38100" dir="2700000" algn="tl">
                    <a:srgbClr val="000000"/>
                  </a:outerShdw>
                </a:effectLst>
              </a:rPr>
              <a:t>N4</a:t>
            </a:r>
          </a:p>
        </p:txBody>
      </p:sp>
      <p:pic>
        <p:nvPicPr>
          <p:cNvPr id="22668" name="Picture 140">
            <a:extLst>
              <a:ext uri="{FF2B5EF4-FFF2-40B4-BE49-F238E27FC236}">
                <a16:creationId xmlns:a16="http://schemas.microsoft.com/office/drawing/2014/main" id="{0066CB2A-60FD-4129-9FB4-DCACE6256E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575" y="1941513"/>
            <a:ext cx="892175" cy="49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</p:pic>
      <p:pic>
        <p:nvPicPr>
          <p:cNvPr id="22669" name="Picture 141">
            <a:extLst>
              <a:ext uri="{FF2B5EF4-FFF2-40B4-BE49-F238E27FC236}">
                <a16:creationId xmlns:a16="http://schemas.microsoft.com/office/drawing/2014/main" id="{7F015520-A270-4388-88CA-C952B592B3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1000" y="1941513"/>
            <a:ext cx="892175" cy="49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</p:pic>
      <p:sp>
        <p:nvSpPr>
          <p:cNvPr id="22670" name="Line 142">
            <a:extLst>
              <a:ext uri="{FF2B5EF4-FFF2-40B4-BE49-F238E27FC236}">
                <a16:creationId xmlns:a16="http://schemas.microsoft.com/office/drawing/2014/main" id="{9AEAEF90-1964-4904-B624-E2C207FF9B9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532813" y="4724400"/>
            <a:ext cx="611187" cy="0"/>
          </a:xfrm>
          <a:prstGeom prst="line">
            <a:avLst/>
          </a:prstGeom>
          <a:noFill/>
          <a:ln w="57150">
            <a:solidFill>
              <a:srgbClr val="FF00FF"/>
            </a:solidFill>
            <a:round/>
            <a:headEnd type="none" w="lg" len="lg"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2671" name="Rectangle 143">
            <a:extLst>
              <a:ext uri="{FF2B5EF4-FFF2-40B4-BE49-F238E27FC236}">
                <a16:creationId xmlns:a16="http://schemas.microsoft.com/office/drawing/2014/main" id="{BC86CDFE-0D21-46D4-9B5A-F4E4DF6F9C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62975" y="4149725"/>
            <a:ext cx="5461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3200">
                <a:solidFill>
                  <a:srgbClr val="FF00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Wingdings 2" panose="05020102010507070707" pitchFamily="18" charset="2"/>
              </a:rPr>
              <a:t></a:t>
            </a:r>
          </a:p>
        </p:txBody>
      </p:sp>
      <p:sp>
        <p:nvSpPr>
          <p:cNvPr id="22672" name="Text Box 144">
            <a:extLst>
              <a:ext uri="{FF2B5EF4-FFF2-40B4-BE49-F238E27FC236}">
                <a16:creationId xmlns:a16="http://schemas.microsoft.com/office/drawing/2014/main" id="{5BE24DD4-CF3D-4241-A2E8-077CD7B98E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188" y="5018088"/>
            <a:ext cx="5619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effectLst>
                  <a:outerShdw blurRad="38100" dist="38100" dir="2700000" algn="tl">
                    <a:srgbClr val="000000"/>
                  </a:outerShdw>
                </a:effectLst>
              </a:rPr>
              <a:t>N4</a:t>
            </a:r>
          </a:p>
        </p:txBody>
      </p:sp>
      <p:sp>
        <p:nvSpPr>
          <p:cNvPr id="22673" name="Text Box 145">
            <a:extLst>
              <a:ext uri="{FF2B5EF4-FFF2-40B4-BE49-F238E27FC236}">
                <a16:creationId xmlns:a16="http://schemas.microsoft.com/office/drawing/2014/main" id="{6F6566D5-A379-4C66-8628-C79FD4EAF8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87450" y="5018088"/>
            <a:ext cx="5492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effectLst>
                  <a:outerShdw blurRad="38100" dist="38100" dir="2700000" algn="tl">
                    <a:srgbClr val="000000"/>
                  </a:outerShdw>
                </a:effectLst>
              </a:rPr>
              <a:t>B1</a:t>
            </a:r>
          </a:p>
        </p:txBody>
      </p:sp>
      <p:sp>
        <p:nvSpPr>
          <p:cNvPr id="22674" name="Text Box 146">
            <a:extLst>
              <a:ext uri="{FF2B5EF4-FFF2-40B4-BE49-F238E27FC236}">
                <a16:creationId xmlns:a16="http://schemas.microsoft.com/office/drawing/2014/main" id="{38CCAB7A-3B4E-45B9-A661-5978B56AC4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44663" y="5018088"/>
            <a:ext cx="3635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effectLst>
                  <a:outerShdw blurRad="38100" dist="38100" dir="2700000" algn="tl">
                    <a:srgbClr val="000000"/>
                  </a:outerShdw>
                </a:effectLst>
              </a:rPr>
              <a:t>2</a:t>
            </a:r>
          </a:p>
        </p:txBody>
      </p:sp>
      <p:sp>
        <p:nvSpPr>
          <p:cNvPr id="22675" name="Text Box 147">
            <a:extLst>
              <a:ext uri="{FF2B5EF4-FFF2-40B4-BE49-F238E27FC236}">
                <a16:creationId xmlns:a16="http://schemas.microsoft.com/office/drawing/2014/main" id="{FCF3BDD3-3D4B-45E6-8EB2-86AF7A81CE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76463" y="5018088"/>
            <a:ext cx="3635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effectLst>
                  <a:outerShdw blurRad="38100" dist="38100" dir="2700000" algn="tl">
                    <a:srgbClr val="000000"/>
                  </a:outerShdw>
                </a:effectLst>
              </a:rPr>
              <a:t>2</a:t>
            </a:r>
          </a:p>
        </p:txBody>
      </p:sp>
      <p:sp>
        <p:nvSpPr>
          <p:cNvPr id="22676" name="Text Box 148">
            <a:extLst>
              <a:ext uri="{FF2B5EF4-FFF2-40B4-BE49-F238E27FC236}">
                <a16:creationId xmlns:a16="http://schemas.microsoft.com/office/drawing/2014/main" id="{A6BD89B5-F45A-4B24-BE9E-C1E5C86DA6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88125" y="5018088"/>
            <a:ext cx="5619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effectLst>
                  <a:outerShdw blurRad="38100" dist="38100" dir="2700000" algn="tl">
                    <a:srgbClr val="000000"/>
                  </a:outerShdw>
                </a:effectLst>
              </a:rPr>
              <a:t>N1</a:t>
            </a:r>
          </a:p>
        </p:txBody>
      </p:sp>
      <p:sp>
        <p:nvSpPr>
          <p:cNvPr id="22677" name="Text Box 149">
            <a:extLst>
              <a:ext uri="{FF2B5EF4-FFF2-40B4-BE49-F238E27FC236}">
                <a16:creationId xmlns:a16="http://schemas.microsoft.com/office/drawing/2014/main" id="{99CCF615-D38B-4695-BEB1-05917BBFF9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67563" y="5018088"/>
            <a:ext cx="5492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effectLst>
                  <a:outerShdw blurRad="38100" dist="38100" dir="2700000" algn="tl">
                    <a:srgbClr val="000000"/>
                  </a:outerShdw>
                </a:effectLst>
              </a:rPr>
              <a:t>B2</a:t>
            </a:r>
          </a:p>
        </p:txBody>
      </p:sp>
      <p:sp>
        <p:nvSpPr>
          <p:cNvPr id="22678" name="Text Box 150">
            <a:extLst>
              <a:ext uri="{FF2B5EF4-FFF2-40B4-BE49-F238E27FC236}">
                <a16:creationId xmlns:a16="http://schemas.microsoft.com/office/drawing/2014/main" id="{33732E4F-30EC-498F-AB55-A453C7692E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21600" y="5018088"/>
            <a:ext cx="3635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effectLst>
                  <a:outerShdw blurRad="38100" dist="38100" dir="2700000" algn="tl">
                    <a:srgbClr val="000000"/>
                  </a:outerShdw>
                </a:effectLst>
              </a:rPr>
              <a:t>1</a:t>
            </a:r>
          </a:p>
        </p:txBody>
      </p:sp>
      <p:sp>
        <p:nvSpPr>
          <p:cNvPr id="22679" name="Text Box 151">
            <a:extLst>
              <a:ext uri="{FF2B5EF4-FFF2-40B4-BE49-F238E27FC236}">
                <a16:creationId xmlns:a16="http://schemas.microsoft.com/office/drawing/2014/main" id="{70B04A09-1A66-443B-844F-8F09E4C06A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53400" y="5018088"/>
            <a:ext cx="3635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effectLst>
                  <a:outerShdw blurRad="38100" dist="38100" dir="2700000" algn="tl">
                    <a:srgbClr val="000000"/>
                  </a:outerShdw>
                </a:effectLst>
              </a:rPr>
              <a:t>2</a:t>
            </a:r>
          </a:p>
        </p:txBody>
      </p:sp>
      <p:sp>
        <p:nvSpPr>
          <p:cNvPr id="22680" name="Text Box 152">
            <a:extLst>
              <a:ext uri="{FF2B5EF4-FFF2-40B4-BE49-F238E27FC236}">
                <a16:creationId xmlns:a16="http://schemas.microsoft.com/office/drawing/2014/main" id="{DB04B8EC-2B10-4BB8-879A-4201A7EB08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5188" y="2535238"/>
            <a:ext cx="2390775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zh-CN">
                <a:solidFill>
                  <a:srgbClr val="FF99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B: (N2,16) (N3,1)</a:t>
            </a:r>
          </a:p>
          <a:p>
            <a:pPr algn="ctr"/>
            <a:r>
              <a:rPr lang="en-US" altLang="zh-CN">
                <a:solidFill>
                  <a:srgbClr val="FF99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   (N1,16) (N4,2)</a:t>
            </a:r>
          </a:p>
        </p:txBody>
      </p:sp>
      <p:sp>
        <p:nvSpPr>
          <p:cNvPr id="22681" name="Text Box 153">
            <a:extLst>
              <a:ext uri="{FF2B5EF4-FFF2-40B4-BE49-F238E27FC236}">
                <a16:creationId xmlns:a16="http://schemas.microsoft.com/office/drawing/2014/main" id="{1948317A-133E-4BA2-8EA0-0F3C7F3E94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4638" y="2551113"/>
            <a:ext cx="276860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zh-CN">
                <a:solidFill>
                  <a:srgbClr val="FF99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A: (N1,1) (N2,16)</a:t>
            </a:r>
          </a:p>
          <a:p>
            <a:pPr algn="ctr"/>
            <a:r>
              <a:rPr lang="en-US" altLang="zh-CN">
                <a:solidFill>
                  <a:srgbClr val="FF99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      (N3,16) (N4,16)</a:t>
            </a:r>
          </a:p>
        </p:txBody>
      </p:sp>
      <p:grpSp>
        <p:nvGrpSpPr>
          <p:cNvPr id="22682" name="Group 154">
            <a:extLst>
              <a:ext uri="{FF2B5EF4-FFF2-40B4-BE49-F238E27FC236}">
                <a16:creationId xmlns:a16="http://schemas.microsoft.com/office/drawing/2014/main" id="{3FF4040B-5B70-4170-84CA-9C088EDBFAF0}"/>
              </a:ext>
            </a:extLst>
          </p:cNvPr>
          <p:cNvGrpSpPr>
            <a:grpSpLocks/>
          </p:cNvGrpSpPr>
          <p:nvPr/>
        </p:nvGrpSpPr>
        <p:grpSpPr bwMode="auto">
          <a:xfrm>
            <a:off x="3167063" y="2060575"/>
            <a:ext cx="252412" cy="252413"/>
            <a:chOff x="1247" y="482"/>
            <a:chExt cx="227" cy="227"/>
          </a:xfrm>
        </p:grpSpPr>
        <p:sp>
          <p:nvSpPr>
            <p:cNvPr id="22683" name="Line 155">
              <a:extLst>
                <a:ext uri="{FF2B5EF4-FFF2-40B4-BE49-F238E27FC236}">
                  <a16:creationId xmlns:a16="http://schemas.microsoft.com/office/drawing/2014/main" id="{30343012-8401-45FA-84F8-35C9F9013CC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47" y="482"/>
              <a:ext cx="227" cy="227"/>
            </a:xfrm>
            <a:prstGeom prst="line">
              <a:avLst/>
            </a:prstGeom>
            <a:noFill/>
            <a:ln w="76200">
              <a:solidFill>
                <a:srgbClr val="FF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684" name="Line 156">
              <a:extLst>
                <a:ext uri="{FF2B5EF4-FFF2-40B4-BE49-F238E27FC236}">
                  <a16:creationId xmlns:a16="http://schemas.microsoft.com/office/drawing/2014/main" id="{BCD4E878-75DC-405D-9A52-97CCA7CC63F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247" y="482"/>
              <a:ext cx="227" cy="227"/>
            </a:xfrm>
            <a:prstGeom prst="line">
              <a:avLst/>
            </a:prstGeom>
            <a:noFill/>
            <a:ln w="76200">
              <a:solidFill>
                <a:srgbClr val="FF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2685" name="Text Box 157">
            <a:extLst>
              <a:ext uri="{FF2B5EF4-FFF2-40B4-BE49-F238E27FC236}">
                <a16:creationId xmlns:a16="http://schemas.microsoft.com/office/drawing/2014/main" id="{99506C22-5E4B-4562-8C05-FF2822C617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9000" y="3979863"/>
            <a:ext cx="3635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effectLst>
                  <a:outerShdw blurRad="38100" dist="38100" dir="2700000" algn="tl">
                    <a:srgbClr val="000000"/>
                  </a:outerShdw>
                </a:effectLst>
              </a:rPr>
              <a:t>0</a:t>
            </a:r>
          </a:p>
        </p:txBody>
      </p:sp>
      <p:sp>
        <p:nvSpPr>
          <p:cNvPr id="22686" name="Text Box 158">
            <a:extLst>
              <a:ext uri="{FF2B5EF4-FFF2-40B4-BE49-F238E27FC236}">
                <a16:creationId xmlns:a16="http://schemas.microsoft.com/office/drawing/2014/main" id="{77F89281-E0A5-4ED0-A5C0-7553202201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48263" y="3476625"/>
            <a:ext cx="3635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effectLst>
                  <a:outerShdw blurRad="38100" dist="38100" dir="2700000" algn="tl">
                    <a:srgbClr val="000000"/>
                  </a:outerShdw>
                </a:effectLst>
              </a:rPr>
              <a:t>0</a:t>
            </a:r>
          </a:p>
        </p:txBody>
      </p:sp>
      <p:sp>
        <p:nvSpPr>
          <p:cNvPr id="22687" name="Text Box 159">
            <a:extLst>
              <a:ext uri="{FF2B5EF4-FFF2-40B4-BE49-F238E27FC236}">
                <a16:creationId xmlns:a16="http://schemas.microsoft.com/office/drawing/2014/main" id="{E2F3D5B4-03D2-4986-A1A5-4374FAF086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4225" y="3927475"/>
            <a:ext cx="541338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2800">
                <a:solidFill>
                  <a:srgbClr val="FF99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∞</a:t>
            </a:r>
          </a:p>
        </p:txBody>
      </p:sp>
      <p:sp>
        <p:nvSpPr>
          <p:cNvPr id="22688" name="Text Box 160">
            <a:extLst>
              <a:ext uri="{FF2B5EF4-FFF2-40B4-BE49-F238E27FC236}">
                <a16:creationId xmlns:a16="http://schemas.microsoft.com/office/drawing/2014/main" id="{661A8BD1-E396-4947-8CEB-47817C2855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37138" y="3424238"/>
            <a:ext cx="541337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2800">
                <a:solidFill>
                  <a:srgbClr val="FF99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∞</a:t>
            </a:r>
          </a:p>
        </p:txBody>
      </p:sp>
      <p:sp>
        <p:nvSpPr>
          <p:cNvPr id="22689" name="Text Box 161">
            <a:extLst>
              <a:ext uri="{FF2B5EF4-FFF2-40B4-BE49-F238E27FC236}">
                <a16:creationId xmlns:a16="http://schemas.microsoft.com/office/drawing/2014/main" id="{E5B534A2-5526-4A65-951F-4C95ACF361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62913" y="4437063"/>
            <a:ext cx="541337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2800">
                <a:solidFill>
                  <a:srgbClr val="FF00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∞</a:t>
            </a:r>
          </a:p>
        </p:txBody>
      </p:sp>
      <p:sp>
        <p:nvSpPr>
          <p:cNvPr id="22690" name="Text Box 162">
            <a:extLst>
              <a:ext uri="{FF2B5EF4-FFF2-40B4-BE49-F238E27FC236}">
                <a16:creationId xmlns:a16="http://schemas.microsoft.com/office/drawing/2014/main" id="{1626AE48-9297-4270-BC4C-227347CF04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2825" y="2535238"/>
            <a:ext cx="292100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zh-CN">
                <a:solidFill>
                  <a:srgbClr val="FF00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C: (N3,1) (N4,1)</a:t>
            </a:r>
          </a:p>
          <a:p>
            <a:pPr algn="ctr"/>
            <a:r>
              <a:rPr lang="en-US" altLang="zh-CN">
                <a:solidFill>
                  <a:srgbClr val="FF00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        (N2,16) (N1,16)</a:t>
            </a:r>
          </a:p>
        </p:txBody>
      </p:sp>
      <p:sp>
        <p:nvSpPr>
          <p:cNvPr id="22691" name="Text Box 163">
            <a:extLst>
              <a:ext uri="{FF2B5EF4-FFF2-40B4-BE49-F238E27FC236}">
                <a16:creationId xmlns:a16="http://schemas.microsoft.com/office/drawing/2014/main" id="{1ACCF90E-04D9-4E23-BD89-4BF0E2B286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1050" y="4422775"/>
            <a:ext cx="541338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2800">
                <a:solidFill>
                  <a:srgbClr val="FF99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∞</a:t>
            </a:r>
          </a:p>
        </p:txBody>
      </p:sp>
      <p:sp>
        <p:nvSpPr>
          <p:cNvPr id="22692" name="Text Box 164">
            <a:extLst>
              <a:ext uri="{FF2B5EF4-FFF2-40B4-BE49-F238E27FC236}">
                <a16:creationId xmlns:a16="http://schemas.microsoft.com/office/drawing/2014/main" id="{6C1EF8D1-3B89-41E0-BCA4-813E51722A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1050" y="4941888"/>
            <a:ext cx="541338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2800">
                <a:solidFill>
                  <a:srgbClr val="FF99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∞</a:t>
            </a:r>
          </a:p>
        </p:txBody>
      </p:sp>
      <p:sp>
        <p:nvSpPr>
          <p:cNvPr id="22693" name="Text Box 165">
            <a:extLst>
              <a:ext uri="{FF2B5EF4-FFF2-40B4-BE49-F238E27FC236}">
                <a16:creationId xmlns:a16="http://schemas.microsoft.com/office/drawing/2014/main" id="{60E6E88E-7A1C-40B9-938B-5192734181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38725" y="4437063"/>
            <a:ext cx="541338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2800">
                <a:solidFill>
                  <a:srgbClr val="FF99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∞</a:t>
            </a:r>
          </a:p>
        </p:txBody>
      </p:sp>
      <p:sp>
        <p:nvSpPr>
          <p:cNvPr id="22694" name="Text Box 166">
            <a:extLst>
              <a:ext uri="{FF2B5EF4-FFF2-40B4-BE49-F238E27FC236}">
                <a16:creationId xmlns:a16="http://schemas.microsoft.com/office/drawing/2014/main" id="{0F64FF15-93A6-4180-8268-7A4D518BA7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62913" y="4941888"/>
            <a:ext cx="541337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2800">
                <a:solidFill>
                  <a:srgbClr val="FF00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∞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26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26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2000"/>
                                        <p:tgtEl>
                                          <p:spTgt spid="226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2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2000"/>
                                        <p:tgtEl>
                                          <p:spTgt spid="226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2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2000"/>
                                        <p:tgtEl>
                                          <p:spTgt spid="226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2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2000"/>
                                        <p:tgtEl>
                                          <p:spTgt spid="226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2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2000"/>
                                        <p:tgtEl>
                                          <p:spTgt spid="226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2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22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226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000"/>
                                        <p:tgtEl>
                                          <p:spTgt spid="226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226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000"/>
                                        <p:tgtEl>
                                          <p:spTgt spid="226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226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226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226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226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226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226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63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8125 1.11111E-6 L 2.77556E-17 1.11111E-6 " pathEditMode="relative" rAng="0" ptsTypes="AA">
                                      <p:cBhvr>
                                        <p:cTn id="64" dur="2000" spd="-100000" fill="hold"/>
                                        <p:tgtEl>
                                          <p:spTgt spid="226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063" y="0"/>
                                    </p:animMotion>
                                  </p:childTnLst>
                                </p:cTn>
                              </p:par>
                              <p:par>
                                <p:cTn id="6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 0.0 L 0.33073 0.0 " pathEditMode="relative" rAng="0" ptsTypes="AA">
                                      <p:cBhvr>
                                        <p:cTn id="66" dur="2000" fill="hold"/>
                                        <p:tgtEl>
                                          <p:spTgt spid="226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68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 nodeType="clickPar">
                      <p:stCondLst>
                        <p:cond delay="indefinite"/>
                      </p:stCondLst>
                      <p:childTnLst>
                        <p:par>
                          <p:cTn id="7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2000"/>
                                        <p:tgtEl>
                                          <p:spTgt spid="226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2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2000"/>
                                        <p:tgtEl>
                                          <p:spTgt spid="226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2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2000"/>
                                        <p:tgtEl>
                                          <p:spTgt spid="226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2000"/>
                                        <p:tgtEl>
                                          <p:spTgt spid="226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 nodeType="clickPar">
                      <p:stCondLst>
                        <p:cond delay="indefinite"/>
                      </p:stCondLst>
                      <p:childTnLst>
                        <p:par>
                          <p:cTn id="8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6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87" dur="500"/>
                                        <p:tgtEl>
                                          <p:spTgt spid="226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2" dur="500"/>
                                        <p:tgtEl>
                                          <p:spTgt spid="226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9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6" dur="500"/>
                                        <p:tgtEl>
                                          <p:spTgt spid="226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226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01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-2.22222E-6 L 0.17413 -2.22222E-6 " pathEditMode="relative" rAng="0" ptsTypes="AA">
                                      <p:cBhvr>
                                        <p:cTn id="102" dur="2000" fill="hold"/>
                                        <p:tgtEl>
                                          <p:spTgt spid="226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69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104" presetID="9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5" dur="500"/>
                                        <p:tgtEl>
                                          <p:spTgt spid="226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650" grpId="0"/>
      <p:bldP spid="22651" grpId="0"/>
      <p:bldP spid="22657" grpId="0"/>
      <p:bldP spid="22660" grpId="0"/>
      <p:bldP spid="22663" grpId="0"/>
      <p:bldP spid="22671" grpId="0"/>
      <p:bldP spid="22675" grpId="0"/>
      <p:bldP spid="22679" grpId="0"/>
      <p:bldP spid="22680" grpId="0"/>
      <p:bldP spid="22680" grpId="1"/>
      <p:bldP spid="22681" grpId="0"/>
      <p:bldP spid="22681" grpId="1"/>
      <p:bldP spid="22681" grpId="2"/>
      <p:bldP spid="22685" grpId="0"/>
      <p:bldP spid="22686" grpId="0"/>
      <p:bldP spid="22687" grpId="0"/>
      <p:bldP spid="22688" grpId="0"/>
      <p:bldP spid="22689" grpId="0"/>
      <p:bldP spid="22690" grpId="0"/>
      <p:bldP spid="22690" grpId="1"/>
      <p:bldP spid="22691" grpId="0"/>
      <p:bldP spid="22692" grpId="0"/>
      <p:bldP spid="22693" grpId="0"/>
      <p:bldP spid="2269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灯片编号占位符 5">
            <a:extLst>
              <a:ext uri="{FF2B5EF4-FFF2-40B4-BE49-F238E27FC236}">
                <a16:creationId xmlns:a16="http://schemas.microsoft.com/office/drawing/2014/main" id="{28C93B0A-96B4-4D18-81D9-A3B0570318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376D6-F74D-4016-B08E-F63E718F091D}" type="slidenum">
              <a:rPr lang="en-US" altLang="zh-CN"/>
              <a:pPr/>
              <a:t>29</a:t>
            </a:fld>
            <a:endParaRPr lang="en-US" altLang="zh-CN"/>
          </a:p>
        </p:txBody>
      </p:sp>
      <p:sp>
        <p:nvSpPr>
          <p:cNvPr id="24578" name="Rectangle 2">
            <a:extLst>
              <a:ext uri="{FF2B5EF4-FFF2-40B4-BE49-F238E27FC236}">
                <a16:creationId xmlns:a16="http://schemas.microsoft.com/office/drawing/2014/main" id="{2EFE8464-B025-432A-A773-328CD51B218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/>
              <a:t>11.3.3  Timers in RIP</a:t>
            </a:r>
          </a:p>
        </p:txBody>
      </p:sp>
      <p:sp>
        <p:nvSpPr>
          <p:cNvPr id="24579" name="Text Box 3">
            <a:extLst>
              <a:ext uri="{FF2B5EF4-FFF2-40B4-BE49-F238E27FC236}">
                <a16:creationId xmlns:a16="http://schemas.microsoft.com/office/drawing/2014/main" id="{432D8AF2-DA26-4213-81C1-870BCEAB55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35375" y="1412875"/>
            <a:ext cx="1441450" cy="538163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800"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Timers</a:t>
            </a:r>
          </a:p>
        </p:txBody>
      </p:sp>
      <p:sp>
        <p:nvSpPr>
          <p:cNvPr id="24580" name="Text Box 4">
            <a:extLst>
              <a:ext uri="{FF2B5EF4-FFF2-40B4-BE49-F238E27FC236}">
                <a16:creationId xmlns:a16="http://schemas.microsoft.com/office/drawing/2014/main" id="{AEB5E448-1616-4C95-8E5B-F77BB1F293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95963" y="2562225"/>
            <a:ext cx="3114675" cy="1392238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/>
          <a:p>
            <a:pPr algn="ctr"/>
            <a:r>
              <a:rPr lang="en-US" altLang="zh-CN" sz="2800">
                <a:effectLst>
                  <a:outerShdw blurRad="38100" dist="38100" dir="2700000" algn="tl">
                    <a:srgbClr val="000000"/>
                  </a:outerShdw>
                </a:effectLst>
                <a:ea typeface="宋体" panose="02010600030101010101" pitchFamily="2" charset="-122"/>
              </a:rPr>
              <a:t>Garbage collection</a:t>
            </a:r>
          </a:p>
          <a:p>
            <a:pPr algn="ctr"/>
            <a:r>
              <a:rPr lang="en-US" altLang="zh-CN" sz="2800">
                <a:effectLst>
                  <a:outerShdw blurRad="38100" dist="38100" dir="2700000" algn="tl">
                    <a:srgbClr val="000000"/>
                  </a:outerShdw>
                </a:effectLst>
                <a:ea typeface="宋体" panose="02010600030101010101" pitchFamily="2" charset="-122"/>
              </a:rPr>
              <a:t>120 s</a:t>
            </a:r>
          </a:p>
          <a:p>
            <a:pPr algn="ctr"/>
            <a:r>
              <a:rPr lang="en-US" altLang="zh-CN" sz="2800">
                <a:effectLst>
                  <a:outerShdw blurRad="38100" dist="38100" dir="2700000" algn="tl">
                    <a:srgbClr val="000000"/>
                  </a:outerShdw>
                </a:effectLst>
                <a:ea typeface="宋体" panose="02010600030101010101" pitchFamily="2" charset="-122"/>
              </a:rPr>
              <a:t>(for each route)</a:t>
            </a:r>
          </a:p>
        </p:txBody>
      </p:sp>
      <p:sp>
        <p:nvSpPr>
          <p:cNvPr id="24581" name="Text Box 5">
            <a:extLst>
              <a:ext uri="{FF2B5EF4-FFF2-40B4-BE49-F238E27FC236}">
                <a16:creationId xmlns:a16="http://schemas.microsoft.com/office/drawing/2014/main" id="{2A8E1A9C-94A7-4259-B013-BCFE812D5E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59113" y="2546350"/>
            <a:ext cx="2592387" cy="1392238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/>
          <a:p>
            <a:pPr algn="ctr"/>
            <a:r>
              <a:rPr lang="en-US" altLang="zh-CN" sz="2800">
                <a:effectLst>
                  <a:outerShdw blurRad="38100" dist="38100" dir="2700000" algn="tl">
                    <a:srgbClr val="000000"/>
                  </a:outerShdw>
                </a:effectLst>
                <a:ea typeface="宋体" panose="02010600030101010101" pitchFamily="2" charset="-122"/>
              </a:rPr>
              <a:t>Expiration</a:t>
            </a:r>
          </a:p>
          <a:p>
            <a:pPr algn="ctr"/>
            <a:r>
              <a:rPr lang="en-US" altLang="zh-CN" sz="2800">
                <a:effectLst>
                  <a:outerShdw blurRad="38100" dist="38100" dir="2700000" algn="tl">
                    <a:srgbClr val="000000"/>
                  </a:outerShdw>
                </a:effectLst>
                <a:ea typeface="宋体" panose="02010600030101010101" pitchFamily="2" charset="-122"/>
              </a:rPr>
              <a:t>180 s</a:t>
            </a:r>
          </a:p>
          <a:p>
            <a:pPr algn="ctr"/>
            <a:r>
              <a:rPr lang="en-US" altLang="zh-CN" sz="2800">
                <a:effectLst>
                  <a:outerShdw blurRad="38100" dist="38100" dir="2700000" algn="tl">
                    <a:srgbClr val="000000"/>
                  </a:outerShdw>
                </a:effectLst>
                <a:ea typeface="宋体" panose="02010600030101010101" pitchFamily="2" charset="-122"/>
              </a:rPr>
              <a:t>(for each route)</a:t>
            </a:r>
          </a:p>
        </p:txBody>
      </p:sp>
      <p:sp>
        <p:nvSpPr>
          <p:cNvPr id="24582" name="Text Box 6">
            <a:extLst>
              <a:ext uri="{FF2B5EF4-FFF2-40B4-BE49-F238E27FC236}">
                <a16:creationId xmlns:a16="http://schemas.microsoft.com/office/drawing/2014/main" id="{0EAF05CB-AE42-42AF-A2C7-D9FE676C77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825" y="2546350"/>
            <a:ext cx="2663825" cy="1392238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/>
          <a:p>
            <a:pPr algn="ctr"/>
            <a:r>
              <a:rPr lang="en-US" altLang="zh-CN" sz="2800">
                <a:effectLst>
                  <a:outerShdw blurRad="38100" dist="38100" dir="2700000" algn="tl">
                    <a:srgbClr val="000000"/>
                  </a:outerShdw>
                </a:effectLst>
                <a:ea typeface="宋体" panose="02010600030101010101" pitchFamily="2" charset="-122"/>
              </a:rPr>
              <a:t>Periodic</a:t>
            </a:r>
          </a:p>
          <a:p>
            <a:pPr algn="ctr"/>
            <a:r>
              <a:rPr lang="en-US" altLang="zh-CN" sz="2800">
                <a:effectLst>
                  <a:outerShdw blurRad="38100" dist="38100" dir="2700000" algn="tl">
                    <a:srgbClr val="000000"/>
                  </a:outerShdw>
                </a:effectLst>
                <a:ea typeface="宋体" panose="02010600030101010101" pitchFamily="2" charset="-122"/>
              </a:rPr>
              <a:t>30 s</a:t>
            </a:r>
          </a:p>
          <a:p>
            <a:pPr algn="ctr"/>
            <a:r>
              <a:rPr lang="en-US" altLang="zh-CN" sz="2800">
                <a:effectLst>
                  <a:outerShdw blurRad="38100" dist="38100" dir="2700000" algn="tl">
                    <a:srgbClr val="000000"/>
                  </a:outerShdw>
                </a:effectLst>
                <a:ea typeface="宋体" panose="02010600030101010101" pitchFamily="2" charset="-122"/>
              </a:rPr>
              <a:t>(for each router)</a:t>
            </a:r>
          </a:p>
        </p:txBody>
      </p:sp>
      <p:cxnSp>
        <p:nvCxnSpPr>
          <p:cNvPr id="24583" name="AutoShape 7">
            <a:extLst>
              <a:ext uri="{FF2B5EF4-FFF2-40B4-BE49-F238E27FC236}">
                <a16:creationId xmlns:a16="http://schemas.microsoft.com/office/drawing/2014/main" id="{6B5AAD57-6FB8-4476-8A18-BE15596B3BB7}"/>
              </a:ext>
            </a:extLst>
          </p:cNvPr>
          <p:cNvCxnSpPr>
            <a:cxnSpLocks noChangeShapeType="1"/>
            <a:stCxn id="24579" idx="2"/>
            <a:endCxn id="24582" idx="0"/>
          </p:cNvCxnSpPr>
          <p:nvPr/>
        </p:nvCxnSpPr>
        <p:spPr bwMode="auto">
          <a:xfrm rot="5400000">
            <a:off x="2681288" y="862013"/>
            <a:ext cx="576262" cy="2773362"/>
          </a:xfrm>
          <a:prstGeom prst="bentConnector3">
            <a:avLst>
              <a:gd name="adj1" fmla="val 49861"/>
            </a:avLst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584" name="AutoShape 8">
            <a:extLst>
              <a:ext uri="{FF2B5EF4-FFF2-40B4-BE49-F238E27FC236}">
                <a16:creationId xmlns:a16="http://schemas.microsoft.com/office/drawing/2014/main" id="{E4FBC315-D826-4A33-A558-85215C18AB3D}"/>
              </a:ext>
            </a:extLst>
          </p:cNvPr>
          <p:cNvCxnSpPr>
            <a:cxnSpLocks noChangeShapeType="1"/>
            <a:stCxn id="24579" idx="2"/>
            <a:endCxn id="24581" idx="0"/>
          </p:cNvCxnSpPr>
          <p:nvPr/>
        </p:nvCxnSpPr>
        <p:spPr bwMode="auto">
          <a:xfrm rot="5400000">
            <a:off x="4067969" y="2248694"/>
            <a:ext cx="576262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585" name="AutoShape 9">
            <a:extLst>
              <a:ext uri="{FF2B5EF4-FFF2-40B4-BE49-F238E27FC236}">
                <a16:creationId xmlns:a16="http://schemas.microsoft.com/office/drawing/2014/main" id="{F4D47D12-A849-46C7-9ECA-000F9AC5A889}"/>
              </a:ext>
            </a:extLst>
          </p:cNvPr>
          <p:cNvCxnSpPr>
            <a:cxnSpLocks noChangeShapeType="1"/>
            <a:stCxn id="24579" idx="2"/>
            <a:endCxn id="24580" idx="0"/>
          </p:cNvCxnSpPr>
          <p:nvPr/>
        </p:nvCxnSpPr>
        <p:spPr bwMode="auto">
          <a:xfrm rot="16200000" flipH="1">
            <a:off x="5558631" y="758032"/>
            <a:ext cx="592137" cy="2997200"/>
          </a:xfrm>
          <a:prstGeom prst="bentConnector3">
            <a:avLst>
              <a:gd name="adj1" fmla="val 49866"/>
            </a:avLst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4586" name="Line 10">
            <a:extLst>
              <a:ext uri="{FF2B5EF4-FFF2-40B4-BE49-F238E27FC236}">
                <a16:creationId xmlns:a16="http://schemas.microsoft.com/office/drawing/2014/main" id="{B6A294B0-4FC2-4C9D-9800-980B23A180E3}"/>
              </a:ext>
            </a:extLst>
          </p:cNvPr>
          <p:cNvSpPr>
            <a:spLocks noChangeShapeType="1"/>
          </p:cNvSpPr>
          <p:nvPr/>
        </p:nvSpPr>
        <p:spPr bwMode="auto">
          <a:xfrm>
            <a:off x="539750" y="4964113"/>
            <a:ext cx="8135938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24587" name="Group 11">
            <a:extLst>
              <a:ext uri="{FF2B5EF4-FFF2-40B4-BE49-F238E27FC236}">
                <a16:creationId xmlns:a16="http://schemas.microsoft.com/office/drawing/2014/main" id="{04A0ED6A-F6CE-4511-9C0B-5695829E591F}"/>
              </a:ext>
            </a:extLst>
          </p:cNvPr>
          <p:cNvGrpSpPr>
            <a:grpSpLocks/>
          </p:cNvGrpSpPr>
          <p:nvPr/>
        </p:nvGrpSpPr>
        <p:grpSpPr bwMode="auto">
          <a:xfrm>
            <a:off x="539750" y="4964113"/>
            <a:ext cx="1473200" cy="930275"/>
            <a:chOff x="340" y="3112"/>
            <a:chExt cx="928" cy="586"/>
          </a:xfrm>
        </p:grpSpPr>
        <p:sp>
          <p:nvSpPr>
            <p:cNvPr id="24588" name="Line 12">
              <a:extLst>
                <a:ext uri="{FF2B5EF4-FFF2-40B4-BE49-F238E27FC236}">
                  <a16:creationId xmlns:a16="http://schemas.microsoft.com/office/drawing/2014/main" id="{9E615284-9E53-43DB-8068-5ECB9E34DBC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40" y="3112"/>
              <a:ext cx="0" cy="408"/>
            </a:xfrm>
            <a:prstGeom prst="line">
              <a:avLst/>
            </a:prstGeom>
            <a:noFill/>
            <a:ln w="38100">
              <a:solidFill>
                <a:srgbClr val="00FFFF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589" name="Text Box 13">
              <a:extLst>
                <a:ext uri="{FF2B5EF4-FFF2-40B4-BE49-F238E27FC236}">
                  <a16:creationId xmlns:a16="http://schemas.microsoft.com/office/drawing/2014/main" id="{4E74F1BA-BF7A-47BB-9F6C-E458FABC97D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2" y="3386"/>
              <a:ext cx="926" cy="312"/>
            </a:xfrm>
            <a:prstGeom prst="rect">
              <a:avLst/>
            </a:prstGeom>
            <a:noFill/>
            <a:ln w="38100">
              <a:solidFill>
                <a:srgbClr val="00FF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E = 180 s</a:t>
              </a:r>
            </a:p>
          </p:txBody>
        </p:sp>
      </p:grpSp>
      <p:grpSp>
        <p:nvGrpSpPr>
          <p:cNvPr id="24590" name="Group 14">
            <a:extLst>
              <a:ext uri="{FF2B5EF4-FFF2-40B4-BE49-F238E27FC236}">
                <a16:creationId xmlns:a16="http://schemas.microsoft.com/office/drawing/2014/main" id="{7B072AFD-EEAE-415A-8A29-28CEC33E6AB8}"/>
              </a:ext>
            </a:extLst>
          </p:cNvPr>
          <p:cNvGrpSpPr>
            <a:grpSpLocks/>
          </p:cNvGrpSpPr>
          <p:nvPr/>
        </p:nvGrpSpPr>
        <p:grpSpPr bwMode="auto">
          <a:xfrm>
            <a:off x="2197100" y="4964113"/>
            <a:ext cx="1473200" cy="930275"/>
            <a:chOff x="1384" y="3112"/>
            <a:chExt cx="928" cy="586"/>
          </a:xfrm>
        </p:grpSpPr>
        <p:sp>
          <p:nvSpPr>
            <p:cNvPr id="24591" name="Line 15">
              <a:extLst>
                <a:ext uri="{FF2B5EF4-FFF2-40B4-BE49-F238E27FC236}">
                  <a16:creationId xmlns:a16="http://schemas.microsoft.com/office/drawing/2014/main" id="{D3FF2299-EA63-47AE-871B-2DB6ED8D92E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84" y="3112"/>
              <a:ext cx="0" cy="408"/>
            </a:xfrm>
            <a:prstGeom prst="line">
              <a:avLst/>
            </a:prstGeom>
            <a:noFill/>
            <a:ln w="38100">
              <a:solidFill>
                <a:srgbClr val="00FFFF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592" name="Text Box 16">
              <a:extLst>
                <a:ext uri="{FF2B5EF4-FFF2-40B4-BE49-F238E27FC236}">
                  <a16:creationId xmlns:a16="http://schemas.microsoft.com/office/drawing/2014/main" id="{12D0BDFA-51F9-48BF-9EB7-CAF327E9DBB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86" y="3386"/>
              <a:ext cx="926" cy="312"/>
            </a:xfrm>
            <a:prstGeom prst="rect">
              <a:avLst/>
            </a:prstGeom>
            <a:noFill/>
            <a:ln w="38100">
              <a:solidFill>
                <a:srgbClr val="00FF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E = 180 s</a:t>
              </a:r>
            </a:p>
          </p:txBody>
        </p:sp>
      </p:grpSp>
      <p:grpSp>
        <p:nvGrpSpPr>
          <p:cNvPr id="24593" name="Group 17">
            <a:extLst>
              <a:ext uri="{FF2B5EF4-FFF2-40B4-BE49-F238E27FC236}">
                <a16:creationId xmlns:a16="http://schemas.microsoft.com/office/drawing/2014/main" id="{AD6A383F-FD60-4649-9CF4-B4F018E873AF}"/>
              </a:ext>
            </a:extLst>
          </p:cNvPr>
          <p:cNvGrpSpPr>
            <a:grpSpLocks/>
          </p:cNvGrpSpPr>
          <p:nvPr/>
        </p:nvGrpSpPr>
        <p:grpSpPr bwMode="auto">
          <a:xfrm>
            <a:off x="5119688" y="4948238"/>
            <a:ext cx="1504950" cy="1295400"/>
            <a:chOff x="3225" y="3102"/>
            <a:chExt cx="948" cy="816"/>
          </a:xfrm>
        </p:grpSpPr>
        <p:sp>
          <p:nvSpPr>
            <p:cNvPr id="24594" name="Line 18">
              <a:extLst>
                <a:ext uri="{FF2B5EF4-FFF2-40B4-BE49-F238E27FC236}">
                  <a16:creationId xmlns:a16="http://schemas.microsoft.com/office/drawing/2014/main" id="{78301F86-BCA3-4679-91D4-2F426B6506B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25" y="3102"/>
              <a:ext cx="0" cy="408"/>
            </a:xfrm>
            <a:prstGeom prst="line">
              <a:avLst/>
            </a:prstGeom>
            <a:noFill/>
            <a:ln w="38100">
              <a:solidFill>
                <a:srgbClr val="00FFFF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595" name="Text Box 19">
              <a:extLst>
                <a:ext uri="{FF2B5EF4-FFF2-40B4-BE49-F238E27FC236}">
                  <a16:creationId xmlns:a16="http://schemas.microsoft.com/office/drawing/2014/main" id="{94B7BE73-28C3-47BC-8424-EA62CD8CE5A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27" y="3376"/>
              <a:ext cx="946" cy="542"/>
            </a:xfrm>
            <a:prstGeom prst="rect">
              <a:avLst/>
            </a:prstGeom>
            <a:noFill/>
            <a:ln w="38100">
              <a:solidFill>
                <a:srgbClr val="00FF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Metric 16</a:t>
              </a:r>
            </a:p>
            <a:p>
              <a:r>
                <a:rPr lang="en-US" altLang="zh-CN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G = 120 s</a:t>
              </a:r>
            </a:p>
          </p:txBody>
        </p:sp>
      </p:grpSp>
      <p:grpSp>
        <p:nvGrpSpPr>
          <p:cNvPr id="24612" name="Group 36">
            <a:extLst>
              <a:ext uri="{FF2B5EF4-FFF2-40B4-BE49-F238E27FC236}">
                <a16:creationId xmlns:a16="http://schemas.microsoft.com/office/drawing/2014/main" id="{30430836-E32F-4782-AA0C-AAC261223817}"/>
              </a:ext>
            </a:extLst>
          </p:cNvPr>
          <p:cNvGrpSpPr>
            <a:grpSpLocks/>
          </p:cNvGrpSpPr>
          <p:nvPr/>
        </p:nvGrpSpPr>
        <p:grpSpPr bwMode="auto">
          <a:xfrm>
            <a:off x="539750" y="4221163"/>
            <a:ext cx="1655763" cy="744537"/>
            <a:chOff x="340" y="2659"/>
            <a:chExt cx="1043" cy="469"/>
          </a:xfrm>
        </p:grpSpPr>
        <p:sp>
          <p:nvSpPr>
            <p:cNvPr id="24597" name="AutoShape 21">
              <a:extLst>
                <a:ext uri="{FF2B5EF4-FFF2-40B4-BE49-F238E27FC236}">
                  <a16:creationId xmlns:a16="http://schemas.microsoft.com/office/drawing/2014/main" id="{A6154FD0-4B03-49DE-9038-98210FEAB0FA}"/>
                </a:ext>
              </a:extLst>
            </p:cNvPr>
            <p:cNvSpPr>
              <a:spLocks/>
            </p:cNvSpPr>
            <p:nvPr/>
          </p:nvSpPr>
          <p:spPr bwMode="auto">
            <a:xfrm rot="-5400000">
              <a:off x="748" y="2493"/>
              <a:ext cx="227" cy="1043"/>
            </a:xfrm>
            <a:prstGeom prst="rightBrace">
              <a:avLst>
                <a:gd name="adj1" fmla="val 38289"/>
                <a:gd name="adj2" fmla="val 50000"/>
              </a:avLst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4598" name="Text Box 22">
              <a:extLst>
                <a:ext uri="{FF2B5EF4-FFF2-40B4-BE49-F238E27FC236}">
                  <a16:creationId xmlns:a16="http://schemas.microsoft.com/office/drawing/2014/main" id="{E435CF3D-D3B0-4999-BCD6-69D8F632478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2" y="2659"/>
              <a:ext cx="81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25~35 s</a:t>
              </a:r>
            </a:p>
          </p:txBody>
        </p:sp>
      </p:grpSp>
      <p:grpSp>
        <p:nvGrpSpPr>
          <p:cNvPr id="24599" name="Group 23">
            <a:extLst>
              <a:ext uri="{FF2B5EF4-FFF2-40B4-BE49-F238E27FC236}">
                <a16:creationId xmlns:a16="http://schemas.microsoft.com/office/drawing/2014/main" id="{556C2D9C-A007-48A1-AAA0-CD03AE083094}"/>
              </a:ext>
            </a:extLst>
          </p:cNvPr>
          <p:cNvGrpSpPr>
            <a:grpSpLocks/>
          </p:cNvGrpSpPr>
          <p:nvPr/>
        </p:nvGrpSpPr>
        <p:grpSpPr bwMode="auto">
          <a:xfrm>
            <a:off x="2195513" y="4221163"/>
            <a:ext cx="2952750" cy="744537"/>
            <a:chOff x="1383" y="2598"/>
            <a:chExt cx="1860" cy="469"/>
          </a:xfrm>
        </p:grpSpPr>
        <p:sp>
          <p:nvSpPr>
            <p:cNvPr id="24600" name="AutoShape 24">
              <a:extLst>
                <a:ext uri="{FF2B5EF4-FFF2-40B4-BE49-F238E27FC236}">
                  <a16:creationId xmlns:a16="http://schemas.microsoft.com/office/drawing/2014/main" id="{335355B2-9E8B-441E-B80B-BBC1E1B06615}"/>
                </a:ext>
              </a:extLst>
            </p:cNvPr>
            <p:cNvSpPr>
              <a:spLocks/>
            </p:cNvSpPr>
            <p:nvPr/>
          </p:nvSpPr>
          <p:spPr bwMode="auto">
            <a:xfrm rot="-5400000">
              <a:off x="2199" y="2024"/>
              <a:ext cx="227" cy="1860"/>
            </a:xfrm>
            <a:prstGeom prst="rightBrace">
              <a:avLst>
                <a:gd name="adj1" fmla="val 68282"/>
                <a:gd name="adj2" fmla="val 50000"/>
              </a:avLst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4601" name="Text Box 25">
              <a:extLst>
                <a:ext uri="{FF2B5EF4-FFF2-40B4-BE49-F238E27FC236}">
                  <a16:creationId xmlns:a16="http://schemas.microsoft.com/office/drawing/2014/main" id="{EAA1936C-FEF6-4274-B2CA-6652AAE36FC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08" y="2598"/>
              <a:ext cx="59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180 s</a:t>
              </a:r>
            </a:p>
          </p:txBody>
        </p:sp>
      </p:grpSp>
      <p:grpSp>
        <p:nvGrpSpPr>
          <p:cNvPr id="24602" name="Group 26">
            <a:extLst>
              <a:ext uri="{FF2B5EF4-FFF2-40B4-BE49-F238E27FC236}">
                <a16:creationId xmlns:a16="http://schemas.microsoft.com/office/drawing/2014/main" id="{AC0CE174-A06B-4E89-A10A-01D7271DC63E}"/>
              </a:ext>
            </a:extLst>
          </p:cNvPr>
          <p:cNvGrpSpPr>
            <a:grpSpLocks/>
          </p:cNvGrpSpPr>
          <p:nvPr/>
        </p:nvGrpSpPr>
        <p:grpSpPr bwMode="auto">
          <a:xfrm>
            <a:off x="7308850" y="4960938"/>
            <a:ext cx="838200" cy="1276350"/>
            <a:chOff x="4611" y="3110"/>
            <a:chExt cx="528" cy="804"/>
          </a:xfrm>
        </p:grpSpPr>
        <p:sp>
          <p:nvSpPr>
            <p:cNvPr id="24603" name="Line 27">
              <a:extLst>
                <a:ext uri="{FF2B5EF4-FFF2-40B4-BE49-F238E27FC236}">
                  <a16:creationId xmlns:a16="http://schemas.microsoft.com/office/drawing/2014/main" id="{15CF7394-209D-414F-8194-D581CF691C2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611" y="3110"/>
              <a:ext cx="0" cy="408"/>
            </a:xfrm>
            <a:prstGeom prst="line">
              <a:avLst/>
            </a:prstGeom>
            <a:noFill/>
            <a:ln w="38100">
              <a:solidFill>
                <a:srgbClr val="00FFFF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604" name="Text Box 28">
              <a:extLst>
                <a:ext uri="{FF2B5EF4-FFF2-40B4-BE49-F238E27FC236}">
                  <a16:creationId xmlns:a16="http://schemas.microsoft.com/office/drawing/2014/main" id="{465C028C-1F7D-4185-A9F6-1743C58A1C0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13" y="3372"/>
              <a:ext cx="526" cy="542"/>
            </a:xfrm>
            <a:prstGeom prst="rect">
              <a:avLst/>
            </a:prstGeom>
            <a:noFill/>
            <a:ln w="38100">
              <a:solidFill>
                <a:srgbClr val="00FF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zh-CN" altLang="en-US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删除</a:t>
              </a:r>
            </a:p>
            <a:p>
              <a:r>
                <a:rPr lang="zh-CN" altLang="en-US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路由</a:t>
              </a:r>
            </a:p>
          </p:txBody>
        </p:sp>
      </p:grpSp>
      <p:grpSp>
        <p:nvGrpSpPr>
          <p:cNvPr id="24605" name="Group 29">
            <a:extLst>
              <a:ext uri="{FF2B5EF4-FFF2-40B4-BE49-F238E27FC236}">
                <a16:creationId xmlns:a16="http://schemas.microsoft.com/office/drawing/2014/main" id="{1ACA9BD9-E571-4E46-967D-DE22E7B65505}"/>
              </a:ext>
            </a:extLst>
          </p:cNvPr>
          <p:cNvGrpSpPr>
            <a:grpSpLocks/>
          </p:cNvGrpSpPr>
          <p:nvPr/>
        </p:nvGrpSpPr>
        <p:grpSpPr bwMode="auto">
          <a:xfrm>
            <a:off x="5148263" y="4221163"/>
            <a:ext cx="2160587" cy="744537"/>
            <a:chOff x="3243" y="2598"/>
            <a:chExt cx="1361" cy="469"/>
          </a:xfrm>
        </p:grpSpPr>
        <p:sp>
          <p:nvSpPr>
            <p:cNvPr id="24606" name="AutoShape 30">
              <a:extLst>
                <a:ext uri="{FF2B5EF4-FFF2-40B4-BE49-F238E27FC236}">
                  <a16:creationId xmlns:a16="http://schemas.microsoft.com/office/drawing/2014/main" id="{2130F8A5-EDBE-421A-B6EF-59204D6FC91B}"/>
                </a:ext>
              </a:extLst>
            </p:cNvPr>
            <p:cNvSpPr>
              <a:spLocks/>
            </p:cNvSpPr>
            <p:nvPr/>
          </p:nvSpPr>
          <p:spPr bwMode="auto">
            <a:xfrm rot="-5400000">
              <a:off x="3810" y="2273"/>
              <a:ext cx="227" cy="1361"/>
            </a:xfrm>
            <a:prstGeom prst="rightBrace">
              <a:avLst>
                <a:gd name="adj1" fmla="val 49963"/>
                <a:gd name="adj2" fmla="val 50000"/>
              </a:avLst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4607" name="Text Box 31">
              <a:extLst>
                <a:ext uri="{FF2B5EF4-FFF2-40B4-BE49-F238E27FC236}">
                  <a16:creationId xmlns:a16="http://schemas.microsoft.com/office/drawing/2014/main" id="{C2DF0924-7EB1-4B27-AAEF-3E4450BCD30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27" y="2598"/>
              <a:ext cx="59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120 s</a:t>
              </a:r>
            </a:p>
          </p:txBody>
        </p:sp>
      </p:grpSp>
      <p:sp>
        <p:nvSpPr>
          <p:cNvPr id="24611" name="Text Box 35">
            <a:extLst>
              <a:ext uri="{FF2B5EF4-FFF2-40B4-BE49-F238E27FC236}">
                <a16:creationId xmlns:a16="http://schemas.microsoft.com/office/drawing/2014/main" id="{C1E19195-9D8C-45D0-A7B5-2C6EA4D055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43663" y="49213"/>
            <a:ext cx="2652712" cy="14351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>
            <a:spAutoFit/>
          </a:bodyPr>
          <a:lstStyle>
            <a:lvl1pPr marL="263525" indent="-263525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429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25000"/>
              </a:spcBef>
              <a:buSzPct val="70000"/>
              <a:buFont typeface="Wingdings" panose="05000000000000000000" pitchFamily="2" charset="2"/>
              <a:buChar char="n"/>
            </a:pPr>
            <a:r>
              <a:rPr lang="zh-CN" altLang="en-US" sz="2800">
                <a:effectLst>
                  <a:outerShdw blurRad="38100" dist="38100" dir="2700000" algn="tl">
                    <a:srgbClr val="000000"/>
                  </a:outerShdw>
                </a:effectLst>
                <a:latin typeface="Franklin Gothic Medium" panose="020B0603020102020204" pitchFamily="34" charset="0"/>
                <a:ea typeface="楷体_GB2312" pitchFamily="49" charset="-122"/>
              </a:rPr>
              <a:t>实现中：</a:t>
            </a:r>
          </a:p>
          <a:p>
            <a:pPr>
              <a:spcBef>
                <a:spcPct val="10000"/>
              </a:spcBef>
              <a:buSzPct val="70000"/>
              <a:buFont typeface="Wingdings" panose="05000000000000000000" pitchFamily="2" charset="2"/>
              <a:buNone/>
            </a:pPr>
            <a:r>
              <a:rPr lang="zh-CN" altLang="en-US" sz="2800">
                <a:effectLst>
                  <a:outerShdw blurRad="38100" dist="38100" dir="2700000" algn="tl">
                    <a:srgbClr val="000000"/>
                  </a:outerShdw>
                </a:effectLst>
                <a:latin typeface="Franklin Gothic Medium" panose="020B0603020102020204" pitchFamily="34" charset="0"/>
                <a:ea typeface="楷体_GB2312" pitchFamily="49" charset="-122"/>
              </a:rPr>
              <a:t>   </a:t>
            </a:r>
            <a:r>
              <a:rPr lang="en-US" altLang="zh-CN" sz="2600">
                <a:effectLst>
                  <a:outerShdw blurRad="38100" dist="38100" dir="2700000" algn="tl">
                    <a:srgbClr val="000000"/>
                  </a:outerShdw>
                </a:effectLst>
                <a:latin typeface="Franklin Gothic Medium" panose="020B0603020102020204" pitchFamily="34" charset="0"/>
                <a:ea typeface="楷体_GB2312" pitchFamily="49" charset="-122"/>
              </a:rPr>
              <a:t>P</a:t>
            </a:r>
            <a:r>
              <a:rPr lang="zh-CN" altLang="en-US" sz="2600">
                <a:effectLst>
                  <a:outerShdw blurRad="38100" dist="38100" dir="2700000" algn="tl">
                    <a:srgbClr val="000000"/>
                  </a:outerShdw>
                </a:effectLst>
                <a:latin typeface="Franklin Gothic Medium" panose="020B0603020102020204" pitchFamily="34" charset="0"/>
                <a:ea typeface="楷体_GB2312" pitchFamily="49" charset="-122"/>
              </a:rPr>
              <a:t>＝</a:t>
            </a:r>
            <a:r>
              <a:rPr lang="en-US" altLang="zh-CN" sz="2600">
                <a:effectLst>
                  <a:outerShdw blurRad="38100" dist="38100" dir="2700000" algn="tl">
                    <a:srgbClr val="000000"/>
                  </a:outerShdw>
                </a:effectLst>
                <a:latin typeface="Franklin Gothic Medium" panose="020B0603020102020204" pitchFamily="34" charset="0"/>
                <a:ea typeface="楷体_GB2312" pitchFamily="49" charset="-122"/>
              </a:rPr>
              <a:t>25 ~ 30 s</a:t>
            </a:r>
          </a:p>
          <a:p>
            <a:pPr>
              <a:spcBef>
                <a:spcPct val="10000"/>
              </a:spcBef>
              <a:buSzPct val="70000"/>
              <a:buFont typeface="Wingdings" panose="05000000000000000000" pitchFamily="2" charset="2"/>
              <a:buNone/>
            </a:pPr>
            <a:r>
              <a:rPr lang="en-US" altLang="zh-CN" sz="2600">
                <a:effectLst>
                  <a:outerShdw blurRad="38100" dist="38100" dir="2700000" algn="tl">
                    <a:srgbClr val="000000"/>
                  </a:outerShdw>
                </a:effectLst>
                <a:latin typeface="Franklin Gothic Medium" panose="020B0603020102020204" pitchFamily="34" charset="0"/>
                <a:ea typeface="楷体_GB2312" pitchFamily="49" charset="-122"/>
              </a:rPr>
              <a:t>	G</a:t>
            </a:r>
            <a:r>
              <a:rPr lang="zh-CN" altLang="en-US" sz="2600">
                <a:effectLst>
                  <a:outerShdw blurRad="38100" dist="38100" dir="2700000" algn="tl">
                    <a:srgbClr val="000000"/>
                  </a:outerShdw>
                </a:effectLst>
                <a:latin typeface="Franklin Gothic Medium" panose="020B0603020102020204" pitchFamily="34" charset="0"/>
                <a:ea typeface="楷体_GB2312" pitchFamily="49" charset="-122"/>
              </a:rPr>
              <a:t>＝</a:t>
            </a:r>
            <a:r>
              <a:rPr lang="en-US" altLang="zh-CN" sz="2600">
                <a:effectLst>
                  <a:outerShdw blurRad="38100" dist="38100" dir="2700000" algn="tl">
                    <a:srgbClr val="000000"/>
                  </a:outerShdw>
                </a:effectLst>
                <a:latin typeface="Franklin Gothic Medium" panose="020B0603020102020204" pitchFamily="34" charset="0"/>
                <a:ea typeface="楷体_GB2312" pitchFamily="49" charset="-122"/>
              </a:rPr>
              <a:t>60 or 120 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45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45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46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45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45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45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46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246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246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61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灯片编号占位符 5">
            <a:extLst>
              <a:ext uri="{FF2B5EF4-FFF2-40B4-BE49-F238E27FC236}">
                <a16:creationId xmlns:a16="http://schemas.microsoft.com/office/drawing/2014/main" id="{C34539DB-C70F-4DE4-97D6-D5BD8E9973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4F7F2-73A4-4F41-8350-F16A37A7DDE5}" type="slidenum">
              <a:rPr lang="en-US" altLang="zh-CN"/>
              <a:pPr/>
              <a:t>3</a:t>
            </a:fld>
            <a:endParaRPr lang="en-US" altLang="zh-CN"/>
          </a:p>
        </p:txBody>
      </p:sp>
      <p:sp>
        <p:nvSpPr>
          <p:cNvPr id="65538" name="Rectangle 2">
            <a:extLst>
              <a:ext uri="{FF2B5EF4-FFF2-40B4-BE49-F238E27FC236}">
                <a16:creationId xmlns:a16="http://schemas.microsoft.com/office/drawing/2014/main" id="{7918C7AF-FD8C-456D-BFDC-2F4CA076AB1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Metric</a:t>
            </a:r>
            <a:r>
              <a:rPr lang="zh-CN" altLang="en-US"/>
              <a:t>（度量）</a:t>
            </a:r>
          </a:p>
        </p:txBody>
      </p:sp>
      <p:sp>
        <p:nvSpPr>
          <p:cNvPr id="65539" name="Rectangle 3">
            <a:extLst>
              <a:ext uri="{FF2B5EF4-FFF2-40B4-BE49-F238E27FC236}">
                <a16:creationId xmlns:a16="http://schemas.microsoft.com/office/drawing/2014/main" id="{F847389F-BC46-4A39-A9B1-DD4FA70E82E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zh-CN" sz="2800" dirty="0"/>
              <a:t>Information used by a routing protocol to select the best path for routing</a:t>
            </a:r>
          </a:p>
          <a:p>
            <a:pPr lvl="1">
              <a:lnSpc>
                <a:spcPct val="90000"/>
              </a:lnSpc>
            </a:pPr>
            <a:r>
              <a:rPr lang="en-US" altLang="zh-CN" sz="2400" dirty="0"/>
              <a:t>The total metric of a route = the sum of the metrics of networks that comprise the route</a:t>
            </a:r>
          </a:p>
          <a:p>
            <a:pPr lvl="1">
              <a:lnSpc>
                <a:spcPct val="90000"/>
              </a:lnSpc>
            </a:pPr>
            <a:r>
              <a:rPr lang="en-US" altLang="zh-CN" sz="2400" dirty="0"/>
              <a:t>A router chooses the route with the shortest metric</a:t>
            </a:r>
          </a:p>
          <a:p>
            <a:pPr>
              <a:lnSpc>
                <a:spcPct val="90000"/>
              </a:lnSpc>
            </a:pPr>
            <a:r>
              <a:rPr lang="en-US" altLang="zh-CN" sz="2400" dirty="0"/>
              <a:t>Factors</a:t>
            </a:r>
          </a:p>
          <a:p>
            <a:pPr lvl="1">
              <a:lnSpc>
                <a:spcPct val="90000"/>
              </a:lnSpc>
            </a:pPr>
            <a:r>
              <a:rPr lang="en-US" altLang="zh-CN" sz="2000" dirty="0"/>
              <a:t>Hop count</a:t>
            </a:r>
            <a:r>
              <a:rPr lang="zh-CN" altLang="en-US" sz="2000" dirty="0"/>
              <a:t>跳数</a:t>
            </a:r>
            <a:r>
              <a:rPr lang="en-US" altLang="zh-CN" sz="2000" dirty="0"/>
              <a:t>, bandwidth</a:t>
            </a:r>
            <a:r>
              <a:rPr lang="zh-CN" altLang="en-US" sz="2000" dirty="0"/>
              <a:t>带宽</a:t>
            </a:r>
            <a:r>
              <a:rPr lang="en-US" altLang="zh-CN" sz="2000" dirty="0"/>
              <a:t>, delay</a:t>
            </a:r>
            <a:r>
              <a:rPr lang="zh-CN" altLang="en-US" sz="2000" dirty="0"/>
              <a:t>延迟（传播</a:t>
            </a:r>
            <a:r>
              <a:rPr lang="en-US" altLang="zh-CN" sz="2000" dirty="0"/>
              <a:t>/</a:t>
            </a:r>
            <a:r>
              <a:rPr lang="zh-CN" altLang="en-US" sz="2000" dirty="0"/>
              <a:t>传输）</a:t>
            </a:r>
            <a:r>
              <a:rPr lang="en-US" altLang="zh-CN" sz="2000" dirty="0"/>
              <a:t>, MTU</a:t>
            </a:r>
            <a:r>
              <a:rPr lang="zh-CN" altLang="en-US" sz="2000" dirty="0"/>
              <a:t>（最大传输单元）</a:t>
            </a:r>
            <a:r>
              <a:rPr lang="en-US" altLang="zh-CN" sz="2000" dirty="0"/>
              <a:t>, load</a:t>
            </a:r>
            <a:r>
              <a:rPr lang="zh-CN" altLang="en-US" sz="2000" dirty="0"/>
              <a:t>负载</a:t>
            </a:r>
            <a:r>
              <a:rPr lang="en-US" altLang="zh-CN" sz="2000" dirty="0"/>
              <a:t>, reliability</a:t>
            </a:r>
            <a:r>
              <a:rPr lang="zh-CN" altLang="en-US" sz="2000" dirty="0"/>
              <a:t>可用性</a:t>
            </a:r>
            <a:r>
              <a:rPr lang="en-US" altLang="zh-CN" sz="2000" dirty="0"/>
              <a:t>, …</a:t>
            </a:r>
            <a:r>
              <a:rPr lang="zh-CN" altLang="en-US" sz="2000" dirty="0"/>
              <a:t>电量（无线的度量）</a:t>
            </a:r>
            <a:endParaRPr lang="en-US" altLang="zh-CN" sz="2000" dirty="0"/>
          </a:p>
          <a:p>
            <a:pPr lvl="1">
              <a:lnSpc>
                <a:spcPct val="90000"/>
              </a:lnSpc>
            </a:pPr>
            <a:r>
              <a:rPr lang="en-US" altLang="zh-CN" sz="2000" dirty="0"/>
              <a:t>Routing protocols can use one or more different factors to calculate a metric</a:t>
            </a:r>
          </a:p>
        </p:txBody>
      </p:sp>
      <p:sp>
        <p:nvSpPr>
          <p:cNvPr id="65540" name="Text Box 4">
            <a:extLst>
              <a:ext uri="{FF2B5EF4-FFF2-40B4-BE49-F238E27FC236}">
                <a16:creationId xmlns:a16="http://schemas.microsoft.com/office/drawing/2014/main" id="{198756C0-1A3E-4DB0-9DD8-746AFE7F05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2288" y="5132388"/>
            <a:ext cx="3683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effectLst>
                  <a:outerShdw blurRad="38100" dist="38100" dir="2700000" algn="tl">
                    <a:srgbClr val="000000"/>
                  </a:outerShdw>
                </a:effectLst>
              </a:rPr>
              <a:t>A</a:t>
            </a:r>
          </a:p>
        </p:txBody>
      </p:sp>
      <p:sp>
        <p:nvSpPr>
          <p:cNvPr id="65541" name="Text Box 5">
            <a:extLst>
              <a:ext uri="{FF2B5EF4-FFF2-40B4-BE49-F238E27FC236}">
                <a16:creationId xmlns:a16="http://schemas.microsoft.com/office/drawing/2014/main" id="{F1473BAC-709B-474C-A8C3-C80322A69A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17825" y="5610225"/>
            <a:ext cx="3841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effectLst>
                  <a:outerShdw blurRad="38100" dist="38100" dir="2700000" algn="tl">
                    <a:srgbClr val="000000"/>
                  </a:outerShdw>
                </a:effectLst>
              </a:rPr>
              <a:t>D</a:t>
            </a:r>
          </a:p>
        </p:txBody>
      </p:sp>
      <p:sp>
        <p:nvSpPr>
          <p:cNvPr id="65542" name="Text Box 6">
            <a:extLst>
              <a:ext uri="{FF2B5EF4-FFF2-40B4-BE49-F238E27FC236}">
                <a16:creationId xmlns:a16="http://schemas.microsoft.com/office/drawing/2014/main" id="{A4FA4CAA-0762-4997-8BFE-808C13B161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01763" y="5610225"/>
            <a:ext cx="36036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effectLst>
                  <a:outerShdw blurRad="38100" dist="38100" dir="2700000" algn="tl">
                    <a:srgbClr val="000000"/>
                  </a:outerShdw>
                </a:effectLst>
              </a:rPr>
              <a:t>C</a:t>
            </a:r>
          </a:p>
        </p:txBody>
      </p:sp>
      <p:sp>
        <p:nvSpPr>
          <p:cNvPr id="65543" name="Text Box 7">
            <a:extLst>
              <a:ext uri="{FF2B5EF4-FFF2-40B4-BE49-F238E27FC236}">
                <a16:creationId xmlns:a16="http://schemas.microsoft.com/office/drawing/2014/main" id="{924E581E-08CF-4E6B-A5D4-FF425101B1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95513" y="5348288"/>
            <a:ext cx="3698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effectLst>
                  <a:outerShdw blurRad="38100" dist="38100" dir="2700000" algn="tl">
                    <a:srgbClr val="000000"/>
                  </a:outerShdw>
                </a:effectLst>
              </a:rPr>
              <a:t>B</a:t>
            </a:r>
          </a:p>
        </p:txBody>
      </p:sp>
      <p:sp>
        <p:nvSpPr>
          <p:cNvPr id="65545" name="Line 9">
            <a:extLst>
              <a:ext uri="{FF2B5EF4-FFF2-40B4-BE49-F238E27FC236}">
                <a16:creationId xmlns:a16="http://schemas.microsoft.com/office/drawing/2014/main" id="{B9F7C27C-AEE0-429D-A0EE-FF1922F4F5A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55650" y="5229225"/>
            <a:ext cx="1655763" cy="360363"/>
          </a:xfrm>
          <a:prstGeom prst="line">
            <a:avLst/>
          </a:prstGeom>
          <a:noFill/>
          <a:ln w="28575">
            <a:solidFill>
              <a:srgbClr val="00FF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5546" name="Line 10">
            <a:extLst>
              <a:ext uri="{FF2B5EF4-FFF2-40B4-BE49-F238E27FC236}">
                <a16:creationId xmlns:a16="http://schemas.microsoft.com/office/drawing/2014/main" id="{32FE065F-AFCE-49C8-BB3A-47855288B969}"/>
              </a:ext>
            </a:extLst>
          </p:cNvPr>
          <p:cNvSpPr>
            <a:spLocks noChangeShapeType="1"/>
          </p:cNvSpPr>
          <p:nvPr/>
        </p:nvSpPr>
        <p:spPr bwMode="auto">
          <a:xfrm>
            <a:off x="611188" y="5780088"/>
            <a:ext cx="720725" cy="360362"/>
          </a:xfrm>
          <a:prstGeom prst="line">
            <a:avLst/>
          </a:prstGeom>
          <a:noFill/>
          <a:ln w="38100">
            <a:solidFill>
              <a:srgbClr val="FFFF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5547" name="Line 11">
            <a:extLst>
              <a:ext uri="{FF2B5EF4-FFF2-40B4-BE49-F238E27FC236}">
                <a16:creationId xmlns:a16="http://schemas.microsoft.com/office/drawing/2014/main" id="{3939D2EB-3846-46A4-ACBE-5D8342872A70}"/>
              </a:ext>
            </a:extLst>
          </p:cNvPr>
          <p:cNvSpPr>
            <a:spLocks noChangeShapeType="1"/>
          </p:cNvSpPr>
          <p:nvPr/>
        </p:nvSpPr>
        <p:spPr bwMode="auto">
          <a:xfrm>
            <a:off x="1908175" y="6213475"/>
            <a:ext cx="1223963" cy="0"/>
          </a:xfrm>
          <a:prstGeom prst="line">
            <a:avLst/>
          </a:prstGeom>
          <a:noFill/>
          <a:ln w="38100">
            <a:solidFill>
              <a:srgbClr val="FFFF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5548" name="Line 12">
            <a:extLst>
              <a:ext uri="{FF2B5EF4-FFF2-40B4-BE49-F238E27FC236}">
                <a16:creationId xmlns:a16="http://schemas.microsoft.com/office/drawing/2014/main" id="{D972C187-FCEF-413A-89D7-0939CC5F4204}"/>
              </a:ext>
            </a:extLst>
          </p:cNvPr>
          <p:cNvSpPr>
            <a:spLocks noChangeShapeType="1"/>
          </p:cNvSpPr>
          <p:nvPr/>
        </p:nvSpPr>
        <p:spPr bwMode="auto">
          <a:xfrm>
            <a:off x="2700338" y="5275263"/>
            <a:ext cx="1511300" cy="215900"/>
          </a:xfrm>
          <a:prstGeom prst="line">
            <a:avLst/>
          </a:prstGeom>
          <a:noFill/>
          <a:ln w="28575">
            <a:solidFill>
              <a:srgbClr val="00FF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5549" name="Line 13">
            <a:extLst>
              <a:ext uri="{FF2B5EF4-FFF2-40B4-BE49-F238E27FC236}">
                <a16:creationId xmlns:a16="http://schemas.microsoft.com/office/drawing/2014/main" id="{A1ACF3C0-678C-4596-8B2C-5217ACA6E39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421063" y="5922963"/>
            <a:ext cx="720725" cy="217487"/>
          </a:xfrm>
          <a:prstGeom prst="line">
            <a:avLst/>
          </a:prstGeom>
          <a:noFill/>
          <a:ln w="38100">
            <a:solidFill>
              <a:srgbClr val="FFFF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5550" name="AutoShape 14">
            <a:extLst>
              <a:ext uri="{FF2B5EF4-FFF2-40B4-BE49-F238E27FC236}">
                <a16:creationId xmlns:a16="http://schemas.microsoft.com/office/drawing/2014/main" id="{862D3B30-7CCB-4251-8AF0-BC868018E3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08400" y="5157788"/>
            <a:ext cx="1284288" cy="960437"/>
          </a:xfrm>
          <a:prstGeom prst="cloudCallout">
            <a:avLst>
              <a:gd name="adj1" fmla="val -25648"/>
              <a:gd name="adj2" fmla="val 23222"/>
            </a:avLst>
          </a:prstGeom>
          <a:solidFill>
            <a:srgbClr val="FFE599"/>
          </a:solidFill>
          <a:ln w="9525">
            <a:solidFill>
              <a:srgbClr val="FF66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endParaRPr lang="zh-CN" altLang="zh-CN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65551" name="Text Box 15">
            <a:extLst>
              <a:ext uri="{FF2B5EF4-FFF2-40B4-BE49-F238E27FC236}">
                <a16:creationId xmlns:a16="http://schemas.microsoft.com/office/drawing/2014/main" id="{F9C6775E-BAE5-43D0-B6F8-A16C94B04D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03675" y="5419725"/>
            <a:ext cx="6413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chemeClr val="bg2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Net</a:t>
            </a:r>
          </a:p>
        </p:txBody>
      </p:sp>
      <p:pic>
        <p:nvPicPr>
          <p:cNvPr id="65552" name="Picture 16">
            <a:extLst>
              <a:ext uri="{FF2B5EF4-FFF2-40B4-BE49-F238E27FC236}">
                <a16:creationId xmlns:a16="http://schemas.microsoft.com/office/drawing/2014/main" id="{1C60C09D-59BC-46B2-95BE-7AC9E74D67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5491163"/>
            <a:ext cx="647700" cy="360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</p:pic>
      <p:sp>
        <p:nvSpPr>
          <p:cNvPr id="65553" name="Text Box 17">
            <a:extLst>
              <a:ext uri="{FF2B5EF4-FFF2-40B4-BE49-F238E27FC236}">
                <a16:creationId xmlns:a16="http://schemas.microsoft.com/office/drawing/2014/main" id="{0A12C46A-C759-481B-958B-A3055B2FCF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6013" y="5057775"/>
            <a:ext cx="682625" cy="427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2200">
                <a:effectLst>
                  <a:outerShdw blurRad="38100" dist="38100" dir="2700000" algn="tl">
                    <a:srgbClr val="000000"/>
                  </a:outerShdw>
                </a:effectLst>
              </a:rPr>
              <a:t>64K</a:t>
            </a:r>
          </a:p>
        </p:txBody>
      </p:sp>
      <p:sp>
        <p:nvSpPr>
          <p:cNvPr id="65554" name="Text Box 18">
            <a:extLst>
              <a:ext uri="{FF2B5EF4-FFF2-40B4-BE49-F238E27FC236}">
                <a16:creationId xmlns:a16="http://schemas.microsoft.com/office/drawing/2014/main" id="{EC0F2E07-B9D5-48FE-ABC9-E8EB6FA246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52750" y="5011738"/>
            <a:ext cx="682625" cy="427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2200">
                <a:effectLst>
                  <a:outerShdw blurRad="38100" dist="38100" dir="2700000" algn="tl">
                    <a:srgbClr val="000000"/>
                  </a:outerShdw>
                </a:effectLst>
              </a:rPr>
              <a:t>64K</a:t>
            </a:r>
          </a:p>
        </p:txBody>
      </p:sp>
      <p:sp>
        <p:nvSpPr>
          <p:cNvPr id="65555" name="Text Box 19">
            <a:extLst>
              <a:ext uri="{FF2B5EF4-FFF2-40B4-BE49-F238E27FC236}">
                <a16:creationId xmlns:a16="http://schemas.microsoft.com/office/drawing/2014/main" id="{4355FF09-E8AA-4445-9055-3FEDCFCD83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1488" y="5922963"/>
            <a:ext cx="735012" cy="427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2200">
                <a:effectLst>
                  <a:outerShdw blurRad="38100" dist="38100" dir="2700000" algn="tl">
                    <a:srgbClr val="000000"/>
                  </a:outerShdw>
                </a:effectLst>
              </a:rPr>
              <a:t>10M</a:t>
            </a:r>
          </a:p>
        </p:txBody>
      </p:sp>
      <p:sp>
        <p:nvSpPr>
          <p:cNvPr id="65556" name="Text Box 20">
            <a:extLst>
              <a:ext uri="{FF2B5EF4-FFF2-40B4-BE49-F238E27FC236}">
                <a16:creationId xmlns:a16="http://schemas.microsoft.com/office/drawing/2014/main" id="{14328ED1-334D-41C4-A4BF-009B5BC2CD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79613" y="5849938"/>
            <a:ext cx="735012" cy="427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2200">
                <a:effectLst>
                  <a:outerShdw blurRad="38100" dist="38100" dir="2700000" algn="tl">
                    <a:srgbClr val="000000"/>
                  </a:outerShdw>
                </a:effectLst>
              </a:rPr>
              <a:t>10M</a:t>
            </a:r>
          </a:p>
        </p:txBody>
      </p:sp>
      <p:sp>
        <p:nvSpPr>
          <p:cNvPr id="65557" name="Text Box 21">
            <a:extLst>
              <a:ext uri="{FF2B5EF4-FFF2-40B4-BE49-F238E27FC236}">
                <a16:creationId xmlns:a16="http://schemas.microsoft.com/office/drawing/2014/main" id="{D0B01390-889D-4101-9FD7-651C0C75E7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21063" y="6019800"/>
            <a:ext cx="735012" cy="427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2200">
                <a:effectLst>
                  <a:outerShdw blurRad="38100" dist="38100" dir="2700000" algn="tl">
                    <a:srgbClr val="000000"/>
                  </a:outerShdw>
                </a:effectLst>
              </a:rPr>
              <a:t>10M</a:t>
            </a:r>
          </a:p>
        </p:txBody>
      </p:sp>
      <p:sp>
        <p:nvSpPr>
          <p:cNvPr id="65558" name="Text Box 22">
            <a:extLst>
              <a:ext uri="{FF2B5EF4-FFF2-40B4-BE49-F238E27FC236}">
                <a16:creationId xmlns:a16="http://schemas.microsoft.com/office/drawing/2014/main" id="{2FA6B8AC-A172-4CDB-9CB6-7B8BF9C254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16463" y="5114925"/>
            <a:ext cx="4240212" cy="101441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26000" rIns="126000">
            <a:spAutoFit/>
          </a:bodyPr>
          <a:lstStyle/>
          <a:p>
            <a:pPr>
              <a:lnSpc>
                <a:spcPct val="120000"/>
              </a:lnSpc>
              <a:spcAft>
                <a:spcPct val="10000"/>
              </a:spcAft>
            </a:pPr>
            <a:r>
              <a:rPr lang="en-US" altLang="zh-CN">
                <a:effectLst>
                  <a:outerShdw blurRad="38100" dist="38100" dir="2700000" algn="tl">
                    <a:srgbClr val="000000"/>
                  </a:outerShdw>
                </a:effectLst>
              </a:rPr>
              <a:t>Hop count:  A </a:t>
            </a:r>
            <a:r>
              <a:rPr lang="en-US" altLang="zh-CN">
                <a:effectLst>
                  <a:outerShdw blurRad="38100" dist="38100" dir="2700000" algn="tl">
                    <a:srgbClr val="000000"/>
                  </a:outerShdw>
                </a:effectLst>
                <a:sym typeface="Wingdings" panose="05000000000000000000" pitchFamily="2" charset="2"/>
              </a:rPr>
              <a:t> B  Net</a:t>
            </a:r>
          </a:p>
          <a:p>
            <a:pPr>
              <a:lnSpc>
                <a:spcPct val="120000"/>
              </a:lnSpc>
              <a:spcAft>
                <a:spcPct val="10000"/>
              </a:spcAft>
            </a:pPr>
            <a:r>
              <a:rPr lang="en-US" altLang="zh-CN">
                <a:effectLst>
                  <a:outerShdw blurRad="38100" dist="38100" dir="2700000" algn="tl">
                    <a:srgbClr val="000000"/>
                  </a:outerShdw>
                </a:effectLst>
                <a:sym typeface="Wingdings" panose="05000000000000000000" pitchFamily="2" charset="2"/>
              </a:rPr>
              <a:t>Bandwidth: A  C  D  Net</a:t>
            </a:r>
            <a:endParaRPr lang="en-US" altLang="zh-CN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pic>
        <p:nvPicPr>
          <p:cNvPr id="65559" name="Picture 23">
            <a:extLst>
              <a:ext uri="{FF2B5EF4-FFF2-40B4-BE49-F238E27FC236}">
                <a16:creationId xmlns:a16="http://schemas.microsoft.com/office/drawing/2014/main" id="{BD026A86-6E30-47AF-80A0-9D6345D54E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3363" y="5995988"/>
            <a:ext cx="647700" cy="360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</p:pic>
      <p:pic>
        <p:nvPicPr>
          <p:cNvPr id="65560" name="Picture 24">
            <a:extLst>
              <a:ext uri="{FF2B5EF4-FFF2-40B4-BE49-F238E27FC236}">
                <a16:creationId xmlns:a16="http://schemas.microsoft.com/office/drawing/2014/main" id="{C1CBB9E1-28B5-4721-90ED-0C801BA4D7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050" y="5059363"/>
            <a:ext cx="647700" cy="360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</p:pic>
      <p:pic>
        <p:nvPicPr>
          <p:cNvPr id="65544" name="Picture 8">
            <a:extLst>
              <a:ext uri="{FF2B5EF4-FFF2-40B4-BE49-F238E27FC236}">
                <a16:creationId xmlns:a16="http://schemas.microsoft.com/office/drawing/2014/main" id="{971644E7-D52B-4798-8190-9CD38AB22E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888" y="5995988"/>
            <a:ext cx="647700" cy="360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55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558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>
            <a:extLst>
              <a:ext uri="{FF2B5EF4-FFF2-40B4-BE49-F238E27FC236}">
                <a16:creationId xmlns:a16="http://schemas.microsoft.com/office/drawing/2014/main" id="{2EFE8464-B025-432A-A773-328CD51B218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/>
              <a:t>11.3.3  Timers in RIP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F0F1E7B-0DE7-4AF0-ADB4-B21B17C805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866" y="1556792"/>
            <a:ext cx="8853985" cy="1152128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45A09BA9-B711-4D47-944E-63BF1EE1CE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5696" y="3212976"/>
            <a:ext cx="5079801" cy="2663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74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灯片编号占位符 5">
            <a:extLst>
              <a:ext uri="{FF2B5EF4-FFF2-40B4-BE49-F238E27FC236}">
                <a16:creationId xmlns:a16="http://schemas.microsoft.com/office/drawing/2014/main" id="{CFB411E3-D766-4E70-8F70-2F9A137819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DF89D-BAAA-425C-B682-1EFF0BAEB872}" type="slidenum">
              <a:rPr lang="en-US" altLang="zh-CN"/>
              <a:pPr/>
              <a:t>31</a:t>
            </a:fld>
            <a:endParaRPr lang="en-US" altLang="zh-CN"/>
          </a:p>
        </p:txBody>
      </p:sp>
      <p:sp>
        <p:nvSpPr>
          <p:cNvPr id="33794" name="Rectangle 2">
            <a:extLst>
              <a:ext uri="{FF2B5EF4-FFF2-40B4-BE49-F238E27FC236}">
                <a16:creationId xmlns:a16="http://schemas.microsoft.com/office/drawing/2014/main" id="{B5E390A3-C0AC-4BFB-A39A-0D2C68F04DE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11.3.4  RIP Version 2</a:t>
            </a:r>
          </a:p>
        </p:txBody>
      </p:sp>
      <p:sp>
        <p:nvSpPr>
          <p:cNvPr id="33795" name="Rectangle 3">
            <a:extLst>
              <a:ext uri="{FF2B5EF4-FFF2-40B4-BE49-F238E27FC236}">
                <a16:creationId xmlns:a16="http://schemas.microsoft.com/office/drawing/2014/main" id="{2442C90E-C3E7-4B5F-B4AA-6DF7DF9D068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23850" y="1341438"/>
            <a:ext cx="8496300" cy="5111750"/>
          </a:xfrm>
        </p:spPr>
        <p:txBody>
          <a:bodyPr/>
          <a:lstStyle/>
          <a:p>
            <a:pPr>
              <a:lnSpc>
                <a:spcPct val="95000"/>
              </a:lnSpc>
            </a:pPr>
            <a:r>
              <a:rPr lang="en-US" altLang="zh-CN" sz="2800" dirty="0"/>
              <a:t>Message format</a:t>
            </a:r>
          </a:p>
          <a:p>
            <a:pPr lvl="1">
              <a:lnSpc>
                <a:spcPct val="95000"/>
              </a:lnSpc>
            </a:pPr>
            <a:endParaRPr lang="en-US" altLang="zh-CN" sz="2400" dirty="0"/>
          </a:p>
          <a:p>
            <a:pPr lvl="1">
              <a:lnSpc>
                <a:spcPct val="95000"/>
              </a:lnSpc>
            </a:pPr>
            <a:endParaRPr lang="en-US" altLang="zh-CN" sz="2400" dirty="0"/>
          </a:p>
          <a:p>
            <a:pPr lvl="1">
              <a:lnSpc>
                <a:spcPct val="95000"/>
              </a:lnSpc>
            </a:pPr>
            <a:endParaRPr lang="en-US" altLang="zh-CN" sz="2400" dirty="0"/>
          </a:p>
          <a:p>
            <a:pPr lvl="1">
              <a:lnSpc>
                <a:spcPct val="95000"/>
              </a:lnSpc>
            </a:pPr>
            <a:endParaRPr lang="en-US" altLang="zh-CN" sz="2400" dirty="0"/>
          </a:p>
          <a:p>
            <a:pPr>
              <a:lnSpc>
                <a:spcPct val="95000"/>
              </a:lnSpc>
            </a:pPr>
            <a:endParaRPr lang="en-US" altLang="zh-CN" sz="2800" dirty="0"/>
          </a:p>
          <a:p>
            <a:pPr>
              <a:lnSpc>
                <a:spcPct val="95000"/>
              </a:lnSpc>
            </a:pPr>
            <a:r>
              <a:rPr lang="en-US" altLang="zh-CN" sz="2800" dirty="0"/>
              <a:t>Operation</a:t>
            </a:r>
          </a:p>
          <a:p>
            <a:pPr lvl="1">
              <a:lnSpc>
                <a:spcPct val="95000"/>
              </a:lnSpc>
            </a:pPr>
            <a:r>
              <a:rPr lang="en-US" altLang="zh-CN" sz="2400" dirty="0"/>
              <a:t>Support </a:t>
            </a:r>
            <a:r>
              <a:rPr lang="en-US" altLang="zh-CN" sz="2400" dirty="0">
                <a:solidFill>
                  <a:srgbClr val="FFFF00"/>
                </a:solidFill>
              </a:rPr>
              <a:t>VLSM</a:t>
            </a:r>
            <a:r>
              <a:rPr lang="en-US" altLang="zh-CN" sz="2400" dirty="0"/>
              <a:t> and </a:t>
            </a:r>
            <a:r>
              <a:rPr lang="en-US" altLang="zh-CN" sz="2400" dirty="0">
                <a:solidFill>
                  <a:srgbClr val="FFFF00"/>
                </a:solidFill>
              </a:rPr>
              <a:t>classless addressing</a:t>
            </a:r>
            <a:r>
              <a:rPr lang="en-US" altLang="zh-CN" sz="2400" dirty="0"/>
              <a:t>: subnet mask</a:t>
            </a:r>
            <a:endParaRPr lang="en-US" altLang="zh-CN" sz="2400" dirty="0">
              <a:solidFill>
                <a:srgbClr val="FFFF00"/>
              </a:solidFill>
            </a:endParaRPr>
          </a:p>
          <a:p>
            <a:pPr lvl="1">
              <a:lnSpc>
                <a:spcPct val="95000"/>
              </a:lnSpc>
            </a:pPr>
            <a:r>
              <a:rPr lang="en-US" altLang="zh-CN" sz="2400" dirty="0">
                <a:solidFill>
                  <a:srgbClr val="FFFF00"/>
                </a:solidFill>
              </a:rPr>
              <a:t>Authentication</a:t>
            </a:r>
            <a:r>
              <a:rPr lang="en-US" altLang="zh-CN" sz="2400" dirty="0"/>
              <a:t>:  Family = 0xFFFF</a:t>
            </a:r>
          </a:p>
          <a:p>
            <a:pPr lvl="1">
              <a:lnSpc>
                <a:spcPct val="95000"/>
              </a:lnSpc>
            </a:pPr>
            <a:r>
              <a:rPr lang="en-US" altLang="zh-CN" sz="2400" dirty="0">
                <a:solidFill>
                  <a:srgbClr val="FFFF00"/>
                </a:solidFill>
              </a:rPr>
              <a:t>Multicasting</a:t>
            </a:r>
            <a:r>
              <a:rPr lang="en-US" altLang="zh-CN" sz="2400" dirty="0"/>
              <a:t>:  224.0.0.9 </a:t>
            </a:r>
            <a:r>
              <a:rPr lang="zh-CN" altLang="en-US" sz="2400"/>
              <a:t>多播</a:t>
            </a:r>
            <a:endParaRPr lang="en-US" altLang="zh-CN" sz="2400" dirty="0"/>
          </a:p>
          <a:p>
            <a:pPr lvl="1">
              <a:lnSpc>
                <a:spcPct val="95000"/>
              </a:lnSpc>
            </a:pPr>
            <a:r>
              <a:rPr lang="en-US" altLang="zh-CN" sz="2400" dirty="0"/>
              <a:t>Encapsulation:  UDP ( port 520 )</a:t>
            </a:r>
          </a:p>
        </p:txBody>
      </p:sp>
      <p:sp>
        <p:nvSpPr>
          <p:cNvPr id="33796" name="Rectangle 4">
            <a:extLst>
              <a:ext uri="{FF2B5EF4-FFF2-40B4-BE49-F238E27FC236}">
                <a16:creationId xmlns:a16="http://schemas.microsoft.com/office/drawing/2014/main" id="{AA312C9D-7F0A-4298-A157-062297FDD3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7238" y="1917700"/>
            <a:ext cx="1871662" cy="360363"/>
          </a:xfrm>
          <a:prstGeom prst="rect">
            <a:avLst/>
          </a:prstGeom>
          <a:noFill/>
          <a:ln w="19050" algn="ctr">
            <a:solidFill>
              <a:schemeClr val="tx1"/>
            </a:solidFill>
            <a:miter lim="800000"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 anchorCtr="1"/>
          <a:lstStyle/>
          <a:p>
            <a:pPr algn="ctr">
              <a:lnSpc>
                <a:spcPct val="90000"/>
              </a:lnSpc>
            </a:pPr>
            <a:r>
              <a:rPr lang="en-US" altLang="zh-CN">
                <a:effectLst>
                  <a:outerShdw blurRad="38100" dist="38100" dir="2700000" algn="tl">
                    <a:srgbClr val="000000"/>
                  </a:outerShdw>
                </a:effectLst>
              </a:rPr>
              <a:t>Command</a:t>
            </a:r>
          </a:p>
        </p:txBody>
      </p:sp>
      <p:sp>
        <p:nvSpPr>
          <p:cNvPr id="33797" name="Rectangle 5">
            <a:extLst>
              <a:ext uri="{FF2B5EF4-FFF2-40B4-BE49-F238E27FC236}">
                <a16:creationId xmlns:a16="http://schemas.microsoft.com/office/drawing/2014/main" id="{984DA4EE-E77C-47D8-81B9-AE20C89F9C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28900" y="1917700"/>
            <a:ext cx="1871663" cy="360363"/>
          </a:xfrm>
          <a:prstGeom prst="rect">
            <a:avLst/>
          </a:prstGeom>
          <a:noFill/>
          <a:ln w="19050" algn="ctr">
            <a:solidFill>
              <a:schemeClr val="tx1"/>
            </a:solidFill>
            <a:miter lim="800000"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 anchorCtr="1"/>
          <a:lstStyle/>
          <a:p>
            <a:pPr algn="ctr">
              <a:lnSpc>
                <a:spcPct val="90000"/>
              </a:lnSpc>
            </a:pPr>
            <a:r>
              <a:rPr lang="en-US" altLang="zh-CN">
                <a:effectLst>
                  <a:outerShdw blurRad="38100" dist="38100" dir="2700000" algn="tl">
                    <a:srgbClr val="000000"/>
                  </a:outerShdw>
                </a:effectLst>
              </a:rPr>
              <a:t>Version</a:t>
            </a:r>
          </a:p>
        </p:txBody>
      </p:sp>
      <p:sp>
        <p:nvSpPr>
          <p:cNvPr id="33798" name="Rectangle 6">
            <a:extLst>
              <a:ext uri="{FF2B5EF4-FFF2-40B4-BE49-F238E27FC236}">
                <a16:creationId xmlns:a16="http://schemas.microsoft.com/office/drawing/2014/main" id="{B69A3816-8E6C-46B7-8970-F4AC051F09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7238" y="2636838"/>
            <a:ext cx="7485062" cy="360362"/>
          </a:xfrm>
          <a:prstGeom prst="rect">
            <a:avLst/>
          </a:prstGeom>
          <a:solidFill>
            <a:schemeClr val="accent1">
              <a:alpha val="30000"/>
            </a:schemeClr>
          </a:solidFill>
          <a:ln w="19050" algn="ctr">
            <a:solidFill>
              <a:schemeClr val="tx1"/>
            </a:solidFill>
            <a:miter lim="800000"/>
            <a:headEnd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 anchorCtr="1"/>
          <a:lstStyle/>
          <a:p>
            <a:pPr algn="ctr"/>
            <a:r>
              <a:rPr lang="en-US" altLang="zh-CN">
                <a:effectLst>
                  <a:outerShdw blurRad="38100" dist="38100" dir="2700000" algn="tl">
                    <a:srgbClr val="000000"/>
                  </a:outerShdw>
                </a:effectLst>
              </a:rPr>
              <a:t>IP address</a:t>
            </a:r>
          </a:p>
        </p:txBody>
      </p:sp>
      <p:sp>
        <p:nvSpPr>
          <p:cNvPr id="33799" name="Rectangle 7">
            <a:extLst>
              <a:ext uri="{FF2B5EF4-FFF2-40B4-BE49-F238E27FC236}">
                <a16:creationId xmlns:a16="http://schemas.microsoft.com/office/drawing/2014/main" id="{7151BA2B-2B13-4E20-9959-020D7E1E00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7238" y="2997200"/>
            <a:ext cx="7485062" cy="360363"/>
          </a:xfrm>
          <a:prstGeom prst="rect">
            <a:avLst/>
          </a:prstGeom>
          <a:solidFill>
            <a:schemeClr val="accent1">
              <a:alpha val="30000"/>
            </a:schemeClr>
          </a:solidFill>
          <a:ln w="19050" algn="ctr">
            <a:solidFill>
              <a:schemeClr val="tx1"/>
            </a:solidFill>
            <a:miter lim="800000"/>
            <a:headEnd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 anchorCtr="1"/>
          <a:lstStyle/>
          <a:p>
            <a:pPr algn="ctr"/>
            <a:r>
              <a:rPr lang="en-US" altLang="zh-CN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Subnet Mask</a:t>
            </a:r>
            <a:endParaRPr lang="en-US" altLang="zh-CN">
              <a:solidFill>
                <a:srgbClr val="FF00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33800" name="Rectangle 8">
            <a:extLst>
              <a:ext uri="{FF2B5EF4-FFF2-40B4-BE49-F238E27FC236}">
                <a16:creationId xmlns:a16="http://schemas.microsoft.com/office/drawing/2014/main" id="{F7DA2155-B8CA-466A-B415-57EEF81445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00563" y="1916113"/>
            <a:ext cx="3743325" cy="360362"/>
          </a:xfrm>
          <a:prstGeom prst="rect">
            <a:avLst/>
          </a:prstGeom>
          <a:noFill/>
          <a:ln w="19050" algn="ctr">
            <a:solidFill>
              <a:schemeClr val="tx1"/>
            </a:solidFill>
            <a:miter lim="800000"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 anchorCtr="1"/>
          <a:lstStyle/>
          <a:p>
            <a:pPr algn="ctr">
              <a:lnSpc>
                <a:spcPct val="90000"/>
              </a:lnSpc>
            </a:pPr>
            <a:r>
              <a:rPr lang="en-US" altLang="zh-CN">
                <a:effectLst>
                  <a:outerShdw blurRad="38100" dist="38100" dir="2700000" algn="tl">
                    <a:srgbClr val="000000"/>
                  </a:outerShdw>
                </a:effectLst>
              </a:rPr>
              <a:t>All 0s</a:t>
            </a:r>
            <a:endParaRPr lang="en-US" altLang="zh-CN">
              <a:solidFill>
                <a:srgbClr val="FF00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33801" name="Rectangle 9">
            <a:extLst>
              <a:ext uri="{FF2B5EF4-FFF2-40B4-BE49-F238E27FC236}">
                <a16:creationId xmlns:a16="http://schemas.microsoft.com/office/drawing/2014/main" id="{01D72F3E-63D4-487D-8BEC-F5BC39160E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7238" y="3357563"/>
            <a:ext cx="7485062" cy="360362"/>
          </a:xfrm>
          <a:prstGeom prst="rect">
            <a:avLst/>
          </a:prstGeom>
          <a:solidFill>
            <a:schemeClr val="accent1">
              <a:alpha val="30000"/>
            </a:schemeClr>
          </a:solidFill>
          <a:ln w="19050" algn="ctr">
            <a:solidFill>
              <a:schemeClr val="tx1"/>
            </a:solidFill>
            <a:miter lim="800000"/>
            <a:headEnd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 anchorCtr="1"/>
          <a:lstStyle/>
          <a:p>
            <a:pPr algn="ctr"/>
            <a:r>
              <a:rPr lang="en-US" altLang="zh-CN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Next Hop</a:t>
            </a:r>
            <a:endParaRPr lang="en-US" altLang="zh-CN">
              <a:solidFill>
                <a:srgbClr val="FF00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33802" name="Rectangle 10">
            <a:extLst>
              <a:ext uri="{FF2B5EF4-FFF2-40B4-BE49-F238E27FC236}">
                <a16:creationId xmlns:a16="http://schemas.microsoft.com/office/drawing/2014/main" id="{402E9830-FB26-40BE-9DBD-5193C62194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7238" y="3716338"/>
            <a:ext cx="7485062" cy="360362"/>
          </a:xfrm>
          <a:prstGeom prst="rect">
            <a:avLst/>
          </a:prstGeom>
          <a:solidFill>
            <a:schemeClr val="accent1">
              <a:alpha val="30000"/>
            </a:schemeClr>
          </a:solidFill>
          <a:ln w="19050" algn="ctr">
            <a:solidFill>
              <a:schemeClr val="tx1"/>
            </a:solidFill>
            <a:miter lim="800000"/>
            <a:headEnd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 anchorCtr="1"/>
          <a:lstStyle/>
          <a:p>
            <a:pPr algn="ctr"/>
            <a:r>
              <a:rPr lang="en-US" altLang="zh-CN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Metric</a:t>
            </a:r>
          </a:p>
        </p:txBody>
      </p:sp>
      <p:sp>
        <p:nvSpPr>
          <p:cNvPr id="33803" name="Rectangle 11">
            <a:extLst>
              <a:ext uri="{FF2B5EF4-FFF2-40B4-BE49-F238E27FC236}">
                <a16:creationId xmlns:a16="http://schemas.microsoft.com/office/drawing/2014/main" id="{8B0D6087-79D8-4A65-85E9-8EFFAE58D8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00563" y="2276475"/>
            <a:ext cx="3743325" cy="360363"/>
          </a:xfrm>
          <a:prstGeom prst="rect">
            <a:avLst/>
          </a:prstGeom>
          <a:solidFill>
            <a:schemeClr val="accent1">
              <a:alpha val="30000"/>
            </a:schemeClr>
          </a:solidFill>
          <a:ln w="19050" algn="ctr">
            <a:solidFill>
              <a:schemeClr val="tx1"/>
            </a:solidFill>
            <a:miter lim="800000"/>
            <a:headEnd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 anchorCtr="1"/>
          <a:lstStyle/>
          <a:p>
            <a:pPr algn="ctr"/>
            <a:r>
              <a:rPr lang="en-US" altLang="zh-CN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Route Tag</a:t>
            </a:r>
            <a:endParaRPr lang="en-US" altLang="zh-CN">
              <a:solidFill>
                <a:srgbClr val="FF00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33804" name="Rectangle 12">
            <a:extLst>
              <a:ext uri="{FF2B5EF4-FFF2-40B4-BE49-F238E27FC236}">
                <a16:creationId xmlns:a16="http://schemas.microsoft.com/office/drawing/2014/main" id="{6D0C9E9E-8066-48B6-96CF-FBFB8CCB33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8825" y="2276475"/>
            <a:ext cx="3743325" cy="360363"/>
          </a:xfrm>
          <a:prstGeom prst="rect">
            <a:avLst/>
          </a:prstGeom>
          <a:solidFill>
            <a:schemeClr val="accent1">
              <a:alpha val="30000"/>
            </a:schemeClr>
          </a:solidFill>
          <a:ln w="19050" algn="ctr">
            <a:solidFill>
              <a:schemeClr val="tx1"/>
            </a:solidFill>
            <a:miter lim="800000"/>
            <a:headEnd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 anchorCtr="1"/>
          <a:lstStyle/>
          <a:p>
            <a:pPr algn="ctr"/>
            <a:r>
              <a:rPr lang="en-US" altLang="zh-CN">
                <a:effectLst>
                  <a:outerShdw blurRad="38100" dist="38100" dir="2700000" algn="tl">
                    <a:srgbClr val="000000"/>
                  </a:outerShdw>
                </a:effectLst>
              </a:rPr>
              <a:t>Family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灯片编号占位符 5">
            <a:extLst>
              <a:ext uri="{FF2B5EF4-FFF2-40B4-BE49-F238E27FC236}">
                <a16:creationId xmlns:a16="http://schemas.microsoft.com/office/drawing/2014/main" id="{62ADF7D9-35A9-4539-B90F-8981A45BB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13EC0-65C7-4398-89B1-E71AEC1F2224}" type="slidenum">
              <a:rPr lang="en-US" altLang="zh-CN"/>
              <a:pPr/>
              <a:t>32</a:t>
            </a:fld>
            <a:endParaRPr lang="en-US" altLang="zh-CN"/>
          </a:p>
        </p:txBody>
      </p:sp>
      <p:sp>
        <p:nvSpPr>
          <p:cNvPr id="110594" name="Rectangle 2">
            <a:extLst>
              <a:ext uri="{FF2B5EF4-FFF2-40B4-BE49-F238E27FC236}">
                <a16:creationId xmlns:a16="http://schemas.microsoft.com/office/drawing/2014/main" id="{485FFC5A-4A87-48D4-9C65-FFC9E53F79D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Route Tag</a:t>
            </a:r>
          </a:p>
        </p:txBody>
      </p:sp>
      <p:sp>
        <p:nvSpPr>
          <p:cNvPr id="110595" name="Rectangle 3">
            <a:extLst>
              <a:ext uri="{FF2B5EF4-FFF2-40B4-BE49-F238E27FC236}">
                <a16:creationId xmlns:a16="http://schemas.microsoft.com/office/drawing/2014/main" id="{7650CAC3-041E-4D84-BDEF-79D0723160A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2800"/>
              <a:t>路由标记</a:t>
            </a:r>
          </a:p>
          <a:p>
            <a:pPr lvl="1"/>
            <a:r>
              <a:rPr lang="en-US" altLang="zh-CN" sz="2400"/>
              <a:t>To provide a method of separating "internal" RIP routes (routes for networks within the RIP routing domain) from "external" RIP routes, which may have been imported from an EGP or another IGP</a:t>
            </a:r>
          </a:p>
        </p:txBody>
      </p:sp>
      <p:sp>
        <p:nvSpPr>
          <p:cNvPr id="110596" name="Rectangle 4">
            <a:extLst>
              <a:ext uri="{FF2B5EF4-FFF2-40B4-BE49-F238E27FC236}">
                <a16:creationId xmlns:a16="http://schemas.microsoft.com/office/drawing/2014/main" id="{C87BF167-64DC-4DED-A628-3ACCA27F2A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56325" y="3357563"/>
            <a:ext cx="2447925" cy="1223962"/>
          </a:xfrm>
          <a:prstGeom prst="rect">
            <a:avLst/>
          </a:prstGeom>
          <a:solidFill>
            <a:srgbClr val="660066">
              <a:alpha val="5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0597" name="Rectangle 5">
            <a:extLst>
              <a:ext uri="{FF2B5EF4-FFF2-40B4-BE49-F238E27FC236}">
                <a16:creationId xmlns:a16="http://schemas.microsoft.com/office/drawing/2014/main" id="{9772CDD4-A8F4-4A89-88C9-1135F818F8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7450" y="3357563"/>
            <a:ext cx="4968875" cy="1223962"/>
          </a:xfrm>
          <a:prstGeom prst="rect">
            <a:avLst/>
          </a:prstGeom>
          <a:solidFill>
            <a:srgbClr val="009999">
              <a:alpha val="5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0599" name="Oval 7">
            <a:extLst>
              <a:ext uri="{FF2B5EF4-FFF2-40B4-BE49-F238E27FC236}">
                <a16:creationId xmlns:a16="http://schemas.microsoft.com/office/drawing/2014/main" id="{8C0B3F86-3D71-4C27-AD1F-045966BDB2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74788" y="3863975"/>
            <a:ext cx="720725" cy="544513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algn="ctr"/>
            <a:r>
              <a:rPr lang="en-US" altLang="zh-CN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N1</a:t>
            </a:r>
          </a:p>
        </p:txBody>
      </p:sp>
      <p:sp>
        <p:nvSpPr>
          <p:cNvPr id="110600" name="Text Box 8">
            <a:extLst>
              <a:ext uri="{FF2B5EF4-FFF2-40B4-BE49-F238E27FC236}">
                <a16:creationId xmlns:a16="http://schemas.microsoft.com/office/drawing/2014/main" id="{10290E8A-75C1-458C-9333-1D4E69DEBA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84438" y="3894138"/>
            <a:ext cx="668337" cy="485775"/>
          </a:xfrm>
          <a:prstGeom prst="rect">
            <a:avLst/>
          </a:prstGeom>
          <a:solidFill>
            <a:schemeClr val="tx1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IR1</a:t>
            </a:r>
          </a:p>
        </p:txBody>
      </p:sp>
      <p:sp>
        <p:nvSpPr>
          <p:cNvPr id="110601" name="Text Box 9">
            <a:extLst>
              <a:ext uri="{FF2B5EF4-FFF2-40B4-BE49-F238E27FC236}">
                <a16:creationId xmlns:a16="http://schemas.microsoft.com/office/drawing/2014/main" id="{CF750D5C-3464-4221-944E-FF76C946D0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16325" y="3895725"/>
            <a:ext cx="668338" cy="485775"/>
          </a:xfrm>
          <a:prstGeom prst="rect">
            <a:avLst/>
          </a:prstGeom>
          <a:solidFill>
            <a:schemeClr val="tx1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IR2</a:t>
            </a:r>
          </a:p>
        </p:txBody>
      </p:sp>
      <p:sp>
        <p:nvSpPr>
          <p:cNvPr id="110602" name="Text Box 10">
            <a:extLst>
              <a:ext uri="{FF2B5EF4-FFF2-40B4-BE49-F238E27FC236}">
                <a16:creationId xmlns:a16="http://schemas.microsoft.com/office/drawing/2014/main" id="{61F8CCF7-BEFB-4808-94F7-FC396B8E55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95963" y="3895725"/>
            <a:ext cx="760412" cy="485775"/>
          </a:xfrm>
          <a:prstGeom prst="rect">
            <a:avLst/>
          </a:prstGeom>
          <a:solidFill>
            <a:schemeClr val="tx1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XR1</a:t>
            </a:r>
          </a:p>
        </p:txBody>
      </p:sp>
      <p:sp>
        <p:nvSpPr>
          <p:cNvPr id="110612" name="Text Box 20">
            <a:extLst>
              <a:ext uri="{FF2B5EF4-FFF2-40B4-BE49-F238E27FC236}">
                <a16:creationId xmlns:a16="http://schemas.microsoft.com/office/drawing/2014/main" id="{05A1F387-0D37-4328-B929-B9E65B8B58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82938" y="3357563"/>
            <a:ext cx="95726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effectLst>
                  <a:outerShdw blurRad="38100" dist="38100" dir="2700000" algn="tl">
                    <a:srgbClr val="000000"/>
                  </a:outerShdw>
                </a:effectLst>
              </a:rPr>
              <a:t>RIPv2</a:t>
            </a:r>
          </a:p>
        </p:txBody>
      </p:sp>
      <p:sp>
        <p:nvSpPr>
          <p:cNvPr id="110613" name="Text Box 21">
            <a:extLst>
              <a:ext uri="{FF2B5EF4-FFF2-40B4-BE49-F238E27FC236}">
                <a16:creationId xmlns:a16="http://schemas.microsoft.com/office/drawing/2014/main" id="{C5094807-009E-4477-9766-F1DCE0E86A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18325" y="3357563"/>
            <a:ext cx="8937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effectLst>
                  <a:outerShdw blurRad="38100" dist="38100" dir="2700000" algn="tl">
                    <a:srgbClr val="000000"/>
                  </a:outerShdw>
                </a:effectLst>
              </a:rPr>
              <a:t>OSPF</a:t>
            </a:r>
          </a:p>
        </p:txBody>
      </p:sp>
      <p:cxnSp>
        <p:nvCxnSpPr>
          <p:cNvPr id="110614" name="AutoShape 22">
            <a:extLst>
              <a:ext uri="{FF2B5EF4-FFF2-40B4-BE49-F238E27FC236}">
                <a16:creationId xmlns:a16="http://schemas.microsoft.com/office/drawing/2014/main" id="{3BB07E8B-CE08-4B09-8DCE-DFA86B404BDC}"/>
              </a:ext>
            </a:extLst>
          </p:cNvPr>
          <p:cNvCxnSpPr>
            <a:cxnSpLocks noChangeShapeType="1"/>
            <a:stCxn id="110599" idx="6"/>
            <a:endCxn id="110600" idx="1"/>
          </p:cNvCxnSpPr>
          <p:nvPr/>
        </p:nvCxnSpPr>
        <p:spPr bwMode="auto">
          <a:xfrm>
            <a:off x="2209800" y="4137025"/>
            <a:ext cx="260350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0615" name="Oval 23">
            <a:extLst>
              <a:ext uri="{FF2B5EF4-FFF2-40B4-BE49-F238E27FC236}">
                <a16:creationId xmlns:a16="http://schemas.microsoft.com/office/drawing/2014/main" id="{3926F16C-6450-4222-9952-5391ED24EA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10388" y="3862388"/>
            <a:ext cx="1406525" cy="544512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algn="ctr"/>
            <a:r>
              <a:rPr lang="en-US" altLang="zh-CN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N2, N3</a:t>
            </a:r>
          </a:p>
        </p:txBody>
      </p:sp>
      <p:cxnSp>
        <p:nvCxnSpPr>
          <p:cNvPr id="110616" name="AutoShape 24">
            <a:extLst>
              <a:ext uri="{FF2B5EF4-FFF2-40B4-BE49-F238E27FC236}">
                <a16:creationId xmlns:a16="http://schemas.microsoft.com/office/drawing/2014/main" id="{908F0DD4-BD7A-4A82-B7CF-85CE08BC950D}"/>
              </a:ext>
            </a:extLst>
          </p:cNvPr>
          <p:cNvCxnSpPr>
            <a:cxnSpLocks noChangeShapeType="1"/>
            <a:stCxn id="110600" idx="3"/>
            <a:endCxn id="110601" idx="1"/>
          </p:cNvCxnSpPr>
          <p:nvPr/>
        </p:nvCxnSpPr>
        <p:spPr bwMode="auto">
          <a:xfrm>
            <a:off x="3167063" y="4137025"/>
            <a:ext cx="434975" cy="1588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0617" name="AutoShape 25">
            <a:extLst>
              <a:ext uri="{FF2B5EF4-FFF2-40B4-BE49-F238E27FC236}">
                <a16:creationId xmlns:a16="http://schemas.microsoft.com/office/drawing/2014/main" id="{8ACC18CD-24D5-4838-AE72-34CBAF6A97E3}"/>
              </a:ext>
            </a:extLst>
          </p:cNvPr>
          <p:cNvCxnSpPr>
            <a:cxnSpLocks noChangeShapeType="1"/>
            <a:stCxn id="110601" idx="3"/>
            <a:endCxn id="110647" idx="1"/>
          </p:cNvCxnSpPr>
          <p:nvPr/>
        </p:nvCxnSpPr>
        <p:spPr bwMode="auto">
          <a:xfrm flipV="1">
            <a:off x="4298950" y="4135438"/>
            <a:ext cx="403225" cy="317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0618" name="AutoShape 26">
            <a:extLst>
              <a:ext uri="{FF2B5EF4-FFF2-40B4-BE49-F238E27FC236}">
                <a16:creationId xmlns:a16="http://schemas.microsoft.com/office/drawing/2014/main" id="{47D33028-1A59-43A0-9953-2C87A3138233}"/>
              </a:ext>
            </a:extLst>
          </p:cNvPr>
          <p:cNvCxnSpPr>
            <a:cxnSpLocks noChangeShapeType="1"/>
            <a:stCxn id="110602" idx="3"/>
            <a:endCxn id="110615" idx="2"/>
          </p:cNvCxnSpPr>
          <p:nvPr/>
        </p:nvCxnSpPr>
        <p:spPr bwMode="auto">
          <a:xfrm flipV="1">
            <a:off x="6570663" y="4135438"/>
            <a:ext cx="325437" cy="317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aphicFrame>
        <p:nvGraphicFramePr>
          <p:cNvPr id="110646" name="Group 54">
            <a:extLst>
              <a:ext uri="{FF2B5EF4-FFF2-40B4-BE49-F238E27FC236}">
                <a16:creationId xmlns:a16="http://schemas.microsoft.com/office/drawing/2014/main" id="{02EF30E4-79C7-46A1-83A6-7E58C6C2AEEB}"/>
              </a:ext>
            </a:extLst>
          </p:cNvPr>
          <p:cNvGraphicFramePr>
            <a:graphicFrameLocks noGrp="1"/>
          </p:cNvGraphicFramePr>
          <p:nvPr>
            <p:ph sz="half" idx="4294967295"/>
          </p:nvPr>
        </p:nvGraphicFramePr>
        <p:xfrm>
          <a:off x="1835150" y="4581525"/>
          <a:ext cx="4171950" cy="1828800"/>
        </p:xfrm>
        <a:graphic>
          <a:graphicData uri="http://schemas.openxmlformats.org/drawingml/2006/table">
            <a:tbl>
              <a:tblPr/>
              <a:tblGrid>
                <a:gridCol w="1390650">
                  <a:extLst>
                    <a:ext uri="{9D8B030D-6E8A-4147-A177-3AD203B41FA5}">
                      <a16:colId xmlns:a16="http://schemas.microsoft.com/office/drawing/2014/main" val="3104663146"/>
                    </a:ext>
                  </a:extLst>
                </a:gridCol>
                <a:gridCol w="1390650">
                  <a:extLst>
                    <a:ext uri="{9D8B030D-6E8A-4147-A177-3AD203B41FA5}">
                      <a16:colId xmlns:a16="http://schemas.microsoft.com/office/drawing/2014/main" val="197068616"/>
                    </a:ext>
                  </a:extLst>
                </a:gridCol>
                <a:gridCol w="1390650">
                  <a:extLst>
                    <a:ext uri="{9D8B030D-6E8A-4147-A177-3AD203B41FA5}">
                      <a16:colId xmlns:a16="http://schemas.microsoft.com/office/drawing/2014/main" val="671666460"/>
                    </a:ext>
                  </a:extLst>
                </a:gridCol>
              </a:tblGrid>
              <a:tr h="395288">
                <a:tc>
                  <a:txBody>
                    <a:bodyPr/>
                    <a:lstStyle>
                      <a:lvl1pPr>
                        <a:spcBef>
                          <a:spcPct val="3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rPr>
                        <a:t>Dest.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3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rPr>
                        <a:t>Next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3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rPr>
                        <a:t>Tag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93969876"/>
                  </a:ext>
                </a:extLst>
              </a:tr>
              <a:tr h="396875">
                <a:tc>
                  <a:txBody>
                    <a:bodyPr/>
                    <a:lstStyle>
                      <a:lvl1pPr>
                        <a:spcBef>
                          <a:spcPct val="3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rPr>
                        <a:t>N1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3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rPr>
                        <a:t>IR1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3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9991616"/>
                  </a:ext>
                </a:extLst>
              </a:tr>
              <a:tr h="395288">
                <a:tc>
                  <a:txBody>
                    <a:bodyPr/>
                    <a:lstStyle>
                      <a:lvl1pPr>
                        <a:spcBef>
                          <a:spcPct val="3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rPr>
                        <a:t>N2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3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rPr>
                        <a:t>IR3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3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8925573"/>
                  </a:ext>
                </a:extLst>
              </a:tr>
              <a:tr h="395288">
                <a:tc>
                  <a:txBody>
                    <a:bodyPr/>
                    <a:lstStyle>
                      <a:lvl1pPr>
                        <a:spcBef>
                          <a:spcPct val="3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rPr>
                        <a:t>N3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3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rPr>
                        <a:t>IR3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3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74434671"/>
                  </a:ext>
                </a:extLst>
              </a:tr>
            </a:tbl>
          </a:graphicData>
        </a:graphic>
      </p:graphicFrame>
      <p:sp>
        <p:nvSpPr>
          <p:cNvPr id="110647" name="Text Box 55">
            <a:extLst>
              <a:ext uri="{FF2B5EF4-FFF2-40B4-BE49-F238E27FC236}">
                <a16:creationId xmlns:a16="http://schemas.microsoft.com/office/drawing/2014/main" id="{92519E25-41B1-45E5-8826-1C4C96B80F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16463" y="3892550"/>
            <a:ext cx="668337" cy="485775"/>
          </a:xfrm>
          <a:prstGeom prst="rect">
            <a:avLst/>
          </a:prstGeom>
          <a:solidFill>
            <a:schemeClr val="tx1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IR3</a:t>
            </a:r>
          </a:p>
        </p:txBody>
      </p:sp>
      <p:cxnSp>
        <p:nvCxnSpPr>
          <p:cNvPr id="110648" name="AutoShape 56">
            <a:extLst>
              <a:ext uri="{FF2B5EF4-FFF2-40B4-BE49-F238E27FC236}">
                <a16:creationId xmlns:a16="http://schemas.microsoft.com/office/drawing/2014/main" id="{CF6D3A7D-9A4B-4969-82C8-B81D741E3238}"/>
              </a:ext>
            </a:extLst>
          </p:cNvPr>
          <p:cNvCxnSpPr>
            <a:cxnSpLocks noChangeShapeType="1"/>
            <a:stCxn id="110647" idx="3"/>
            <a:endCxn id="110602" idx="1"/>
          </p:cNvCxnSpPr>
          <p:nvPr/>
        </p:nvCxnSpPr>
        <p:spPr bwMode="auto">
          <a:xfrm>
            <a:off x="5399088" y="4135438"/>
            <a:ext cx="382587" cy="317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0649" name="AutoShape 57">
            <a:extLst>
              <a:ext uri="{FF2B5EF4-FFF2-40B4-BE49-F238E27FC236}">
                <a16:creationId xmlns:a16="http://schemas.microsoft.com/office/drawing/2014/main" id="{B6DF1164-570C-46B0-8809-6B1A1EE3E3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79838" y="4365625"/>
            <a:ext cx="287337" cy="287338"/>
          </a:xfrm>
          <a:prstGeom prst="downArrow">
            <a:avLst>
              <a:gd name="adj1" fmla="val 50000"/>
              <a:gd name="adj2" fmla="val 25000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灯片编号占位符 5">
            <a:extLst>
              <a:ext uri="{FF2B5EF4-FFF2-40B4-BE49-F238E27FC236}">
                <a16:creationId xmlns:a16="http://schemas.microsoft.com/office/drawing/2014/main" id="{080FB736-67D3-4325-8F4C-744B6DB601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72CA5-7F0D-4D73-9093-13410492F2C2}" type="slidenum">
              <a:rPr lang="en-US" altLang="zh-CN"/>
              <a:pPr/>
              <a:t>33</a:t>
            </a:fld>
            <a:endParaRPr lang="en-US" altLang="zh-CN"/>
          </a:p>
        </p:txBody>
      </p:sp>
      <p:sp>
        <p:nvSpPr>
          <p:cNvPr id="109590" name="Rectangle 22">
            <a:extLst>
              <a:ext uri="{FF2B5EF4-FFF2-40B4-BE49-F238E27FC236}">
                <a16:creationId xmlns:a16="http://schemas.microsoft.com/office/drawing/2014/main" id="{15EC7D70-6365-492A-B0AD-A3B96DAC3D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48263" y="1412875"/>
            <a:ext cx="3095625" cy="1511300"/>
          </a:xfrm>
          <a:prstGeom prst="rect">
            <a:avLst/>
          </a:prstGeom>
          <a:solidFill>
            <a:srgbClr val="660066">
              <a:alpha val="5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9586" name="Rectangle 18">
            <a:extLst>
              <a:ext uri="{FF2B5EF4-FFF2-40B4-BE49-F238E27FC236}">
                <a16:creationId xmlns:a16="http://schemas.microsoft.com/office/drawing/2014/main" id="{D4CB5D7F-D08E-452E-A20F-A83683EEF1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1550" y="1412875"/>
            <a:ext cx="4176713" cy="1511300"/>
          </a:xfrm>
          <a:prstGeom prst="rect">
            <a:avLst/>
          </a:prstGeom>
          <a:solidFill>
            <a:srgbClr val="009999">
              <a:alpha val="5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9570" name="Rectangle 2">
            <a:extLst>
              <a:ext uri="{FF2B5EF4-FFF2-40B4-BE49-F238E27FC236}">
                <a16:creationId xmlns:a16="http://schemas.microsoft.com/office/drawing/2014/main" id="{366A6099-1B2E-44AB-828D-554D15B1871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/>
              <a:t>RFC2453 - Appendix A: Next Hop Field in a rip entry</a:t>
            </a:r>
          </a:p>
        </p:txBody>
      </p:sp>
      <p:sp>
        <p:nvSpPr>
          <p:cNvPr id="109571" name="Rectangle 3">
            <a:extLst>
              <a:ext uri="{FF2B5EF4-FFF2-40B4-BE49-F238E27FC236}">
                <a16:creationId xmlns:a16="http://schemas.microsoft.com/office/drawing/2014/main" id="{499EAF05-1932-4328-9E91-8FA1DB3A97E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23850" y="2997200"/>
            <a:ext cx="8496300" cy="3455988"/>
          </a:xfrm>
        </p:spPr>
        <p:txBody>
          <a:bodyPr/>
          <a:lstStyle/>
          <a:p>
            <a:r>
              <a:rPr lang="en-US" altLang="zh-CN" sz="2800"/>
              <a:t>Assume the best routes</a:t>
            </a:r>
          </a:p>
          <a:p>
            <a:pPr lvl="1"/>
            <a:r>
              <a:rPr lang="en-US" altLang="zh-CN" sz="2400"/>
              <a:t>XR1 </a:t>
            </a:r>
            <a:r>
              <a:rPr lang="en-US" altLang="zh-CN" sz="2400">
                <a:sym typeface="Wingdings" panose="05000000000000000000" pitchFamily="2" charset="2"/>
              </a:rPr>
              <a:t></a:t>
            </a:r>
            <a:r>
              <a:rPr lang="en-US" altLang="zh-CN" sz="2400"/>
              <a:t> N1/N2;	  XR2 </a:t>
            </a:r>
            <a:r>
              <a:rPr lang="en-US" altLang="zh-CN" sz="2400">
                <a:sym typeface="Wingdings" panose="05000000000000000000" pitchFamily="2" charset="2"/>
              </a:rPr>
              <a:t></a:t>
            </a:r>
            <a:r>
              <a:rPr lang="en-US" altLang="zh-CN" sz="2400"/>
              <a:t> N3/N4/N5;  XR3 </a:t>
            </a:r>
            <a:r>
              <a:rPr lang="en-US" altLang="zh-CN" sz="2400">
                <a:sym typeface="Wingdings" panose="05000000000000000000" pitchFamily="2" charset="2"/>
              </a:rPr>
              <a:t></a:t>
            </a:r>
            <a:r>
              <a:rPr lang="en-US" altLang="zh-CN" sz="2400"/>
              <a:t> N6/N7</a:t>
            </a:r>
          </a:p>
          <a:p>
            <a:r>
              <a:rPr lang="en-US" altLang="zh-CN" sz="2800"/>
              <a:t>XR1 exchange RIPv2 routes with IR1/IR2/IR3, setting the Next Hop field</a:t>
            </a:r>
          </a:p>
          <a:p>
            <a:pPr lvl="1"/>
            <a:r>
              <a:rPr lang="en-US" altLang="zh-CN" sz="2400">
                <a:solidFill>
                  <a:srgbClr val="00FFFF"/>
                </a:solidFill>
              </a:rPr>
              <a:t>0.0.0.0</a:t>
            </a:r>
            <a:r>
              <a:rPr lang="en-US" altLang="zh-CN" sz="2400"/>
              <a:t> for N1/N2</a:t>
            </a:r>
          </a:p>
          <a:p>
            <a:pPr lvl="1"/>
            <a:r>
              <a:rPr lang="en-US" altLang="zh-CN" sz="2400">
                <a:solidFill>
                  <a:srgbClr val="00FFFF"/>
                </a:solidFill>
              </a:rPr>
              <a:t>XR2</a:t>
            </a:r>
            <a:r>
              <a:rPr lang="en-US" altLang="zh-CN" sz="2400"/>
              <a:t> for N3/N4/N5</a:t>
            </a:r>
          </a:p>
          <a:p>
            <a:pPr lvl="1"/>
            <a:r>
              <a:rPr lang="en-US" altLang="zh-CN" sz="2400">
                <a:solidFill>
                  <a:srgbClr val="00FFFF"/>
                </a:solidFill>
              </a:rPr>
              <a:t>XR3</a:t>
            </a:r>
            <a:r>
              <a:rPr lang="en-US" altLang="zh-CN" sz="2400"/>
              <a:t> for N6/N7</a:t>
            </a:r>
          </a:p>
        </p:txBody>
      </p:sp>
      <p:sp>
        <p:nvSpPr>
          <p:cNvPr id="109572" name="Text Box 4">
            <a:extLst>
              <a:ext uri="{FF2B5EF4-FFF2-40B4-BE49-F238E27FC236}">
                <a16:creationId xmlns:a16="http://schemas.microsoft.com/office/drawing/2014/main" id="{329D99F9-BDC6-41EF-A955-A62E9F3CFE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98613" y="1935163"/>
            <a:ext cx="668337" cy="485775"/>
          </a:xfrm>
          <a:prstGeom prst="rect">
            <a:avLst/>
          </a:prstGeom>
          <a:solidFill>
            <a:schemeClr val="tx1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IR1</a:t>
            </a:r>
          </a:p>
        </p:txBody>
      </p:sp>
      <p:sp>
        <p:nvSpPr>
          <p:cNvPr id="109573" name="Text Box 5">
            <a:extLst>
              <a:ext uri="{FF2B5EF4-FFF2-40B4-BE49-F238E27FC236}">
                <a16:creationId xmlns:a16="http://schemas.microsoft.com/office/drawing/2014/main" id="{AAE70280-6F65-4FFE-9BD8-A357AF35DA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08263" y="1916113"/>
            <a:ext cx="668337" cy="485775"/>
          </a:xfrm>
          <a:prstGeom prst="rect">
            <a:avLst/>
          </a:prstGeom>
          <a:solidFill>
            <a:schemeClr val="tx1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IR2</a:t>
            </a:r>
          </a:p>
        </p:txBody>
      </p:sp>
      <p:sp>
        <p:nvSpPr>
          <p:cNvPr id="109574" name="Text Box 6">
            <a:extLst>
              <a:ext uri="{FF2B5EF4-FFF2-40B4-BE49-F238E27FC236}">
                <a16:creationId xmlns:a16="http://schemas.microsoft.com/office/drawing/2014/main" id="{956F78D7-A23C-45A4-8E8B-46D475EE48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43300" y="1916113"/>
            <a:ext cx="668338" cy="485775"/>
          </a:xfrm>
          <a:prstGeom prst="rect">
            <a:avLst/>
          </a:prstGeom>
          <a:solidFill>
            <a:schemeClr val="tx1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IR3</a:t>
            </a:r>
          </a:p>
        </p:txBody>
      </p:sp>
      <p:sp>
        <p:nvSpPr>
          <p:cNvPr id="109575" name="Text Box 7">
            <a:extLst>
              <a:ext uri="{FF2B5EF4-FFF2-40B4-BE49-F238E27FC236}">
                <a16:creationId xmlns:a16="http://schemas.microsoft.com/office/drawing/2014/main" id="{5FD86989-3B47-4F4B-B851-6E0FD9C186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48213" y="1916113"/>
            <a:ext cx="760412" cy="485775"/>
          </a:xfrm>
          <a:prstGeom prst="rect">
            <a:avLst/>
          </a:prstGeom>
          <a:solidFill>
            <a:schemeClr val="tx1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XR1</a:t>
            </a:r>
          </a:p>
        </p:txBody>
      </p:sp>
      <p:sp>
        <p:nvSpPr>
          <p:cNvPr id="109576" name="Text Box 8">
            <a:extLst>
              <a:ext uri="{FF2B5EF4-FFF2-40B4-BE49-F238E27FC236}">
                <a16:creationId xmlns:a16="http://schemas.microsoft.com/office/drawing/2014/main" id="{B1F46436-7509-4B5B-B2A0-6CF34DAAC7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95963" y="1916113"/>
            <a:ext cx="760412" cy="485775"/>
          </a:xfrm>
          <a:prstGeom prst="rect">
            <a:avLst/>
          </a:prstGeom>
          <a:solidFill>
            <a:schemeClr val="tx1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XR2</a:t>
            </a:r>
          </a:p>
        </p:txBody>
      </p:sp>
      <p:sp>
        <p:nvSpPr>
          <p:cNvPr id="109577" name="Text Box 9">
            <a:extLst>
              <a:ext uri="{FF2B5EF4-FFF2-40B4-BE49-F238E27FC236}">
                <a16:creationId xmlns:a16="http://schemas.microsoft.com/office/drawing/2014/main" id="{861B5F3C-0E52-4547-BBEA-6CA6ACC996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35775" y="1916113"/>
            <a:ext cx="760413" cy="485775"/>
          </a:xfrm>
          <a:prstGeom prst="rect">
            <a:avLst/>
          </a:prstGeom>
          <a:solidFill>
            <a:schemeClr val="tx1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XR3</a:t>
            </a:r>
          </a:p>
        </p:txBody>
      </p:sp>
      <p:grpSp>
        <p:nvGrpSpPr>
          <p:cNvPr id="109592" name="Group 24">
            <a:extLst>
              <a:ext uri="{FF2B5EF4-FFF2-40B4-BE49-F238E27FC236}">
                <a16:creationId xmlns:a16="http://schemas.microsoft.com/office/drawing/2014/main" id="{52BF168A-9062-454C-9D19-BE0DE037D646}"/>
              </a:ext>
            </a:extLst>
          </p:cNvPr>
          <p:cNvGrpSpPr>
            <a:grpSpLocks/>
          </p:cNvGrpSpPr>
          <p:nvPr/>
        </p:nvGrpSpPr>
        <p:grpSpPr bwMode="auto">
          <a:xfrm>
            <a:off x="1331913" y="2420938"/>
            <a:ext cx="6553200" cy="287337"/>
            <a:chOff x="839" y="1480"/>
            <a:chExt cx="4128" cy="272"/>
          </a:xfrm>
        </p:grpSpPr>
        <p:sp>
          <p:nvSpPr>
            <p:cNvPr id="109578" name="Line 10">
              <a:extLst>
                <a:ext uri="{FF2B5EF4-FFF2-40B4-BE49-F238E27FC236}">
                  <a16:creationId xmlns:a16="http://schemas.microsoft.com/office/drawing/2014/main" id="{020DD8F3-0C3D-4965-8FD6-DA88B505E2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39" y="1752"/>
              <a:ext cx="412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9579" name="Line 11">
              <a:extLst>
                <a:ext uri="{FF2B5EF4-FFF2-40B4-BE49-F238E27FC236}">
                  <a16:creationId xmlns:a16="http://schemas.microsoft.com/office/drawing/2014/main" id="{A40F3C05-A95D-4DEC-9AD3-95B1A1EF37D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34" y="1480"/>
              <a:ext cx="0" cy="27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9580" name="Line 12">
              <a:extLst>
                <a:ext uri="{FF2B5EF4-FFF2-40B4-BE49-F238E27FC236}">
                  <a16:creationId xmlns:a16="http://schemas.microsoft.com/office/drawing/2014/main" id="{4D0367D2-A9B1-45F7-BFF2-3C6DFD7574D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69" y="1480"/>
              <a:ext cx="0" cy="27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9581" name="Line 13">
              <a:extLst>
                <a:ext uri="{FF2B5EF4-FFF2-40B4-BE49-F238E27FC236}">
                  <a16:creationId xmlns:a16="http://schemas.microsoft.com/office/drawing/2014/main" id="{681595F5-4A37-4055-9D75-C7D8779BFFD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59" y="1480"/>
              <a:ext cx="0" cy="27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9582" name="Line 14">
              <a:extLst>
                <a:ext uri="{FF2B5EF4-FFF2-40B4-BE49-F238E27FC236}">
                  <a16:creationId xmlns:a16="http://schemas.microsoft.com/office/drawing/2014/main" id="{66544B19-01E4-41D5-AB58-F6A26636FC7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58" y="1480"/>
              <a:ext cx="0" cy="27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9583" name="Line 15">
              <a:extLst>
                <a:ext uri="{FF2B5EF4-FFF2-40B4-BE49-F238E27FC236}">
                  <a16:creationId xmlns:a16="http://schemas.microsoft.com/office/drawing/2014/main" id="{3B4684B3-60A2-4CD9-A3C4-7EA8E0933CB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78" y="1480"/>
              <a:ext cx="0" cy="27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9584" name="Line 16">
              <a:extLst>
                <a:ext uri="{FF2B5EF4-FFF2-40B4-BE49-F238E27FC236}">
                  <a16:creationId xmlns:a16="http://schemas.microsoft.com/office/drawing/2014/main" id="{BF7DCDBA-C24A-48A1-A4F5-5543A6900FC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43" y="1480"/>
              <a:ext cx="0" cy="27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09589" name="Text Box 21">
            <a:extLst>
              <a:ext uri="{FF2B5EF4-FFF2-40B4-BE49-F238E27FC236}">
                <a16:creationId xmlns:a16="http://schemas.microsoft.com/office/drawing/2014/main" id="{97037054-91C5-45CF-8644-1A4C9EFFF1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84438" y="1412875"/>
            <a:ext cx="95726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effectLst>
                  <a:outerShdw blurRad="38100" dist="38100" dir="2700000" algn="tl">
                    <a:srgbClr val="000000"/>
                  </a:outerShdw>
                </a:effectLst>
              </a:rPr>
              <a:t>RIPv2</a:t>
            </a:r>
          </a:p>
        </p:txBody>
      </p:sp>
      <p:sp>
        <p:nvSpPr>
          <p:cNvPr id="109591" name="Text Box 23">
            <a:extLst>
              <a:ext uri="{FF2B5EF4-FFF2-40B4-BE49-F238E27FC236}">
                <a16:creationId xmlns:a16="http://schemas.microsoft.com/office/drawing/2014/main" id="{A494D4C0-13CA-4995-A7B7-30A6728B75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72225" y="1412875"/>
            <a:ext cx="8937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effectLst>
                  <a:outerShdw blurRad="38100" dist="38100" dir="2700000" algn="tl">
                    <a:srgbClr val="000000"/>
                  </a:outerShdw>
                </a:effectLst>
              </a:rPr>
              <a:t>OSPF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9C082BA6-2E38-4762-88FD-61FBB1AF1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3B9E7-1642-4F29-AEDF-00A0D663B876}" type="slidenum">
              <a:rPr lang="en-US" altLang="zh-CN"/>
              <a:pPr/>
              <a:t>34</a:t>
            </a:fld>
            <a:endParaRPr lang="en-US" altLang="zh-CN"/>
          </a:p>
        </p:txBody>
      </p:sp>
      <p:sp>
        <p:nvSpPr>
          <p:cNvPr id="3074" name="Rectangle 2">
            <a:extLst>
              <a:ext uri="{FF2B5EF4-FFF2-40B4-BE49-F238E27FC236}">
                <a16:creationId xmlns:a16="http://schemas.microsoft.com/office/drawing/2014/main" id="{FB4CC1A4-15A7-4414-B043-EE2B6246BE1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Chapter 11   Routing Protocols</a:t>
            </a:r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13002B54-802D-4D87-9A43-186C62C37F6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908175" y="1628775"/>
            <a:ext cx="5976938" cy="4679950"/>
          </a:xfrm>
        </p:spPr>
        <p:txBody>
          <a:bodyPr/>
          <a:lstStyle/>
          <a:p>
            <a:pPr>
              <a:spcAft>
                <a:spcPct val="50000"/>
              </a:spcAft>
            </a:pPr>
            <a:r>
              <a:rPr lang="en-US" altLang="zh-CN" dirty="0"/>
              <a:t>Interior and exterior routing</a:t>
            </a:r>
          </a:p>
          <a:p>
            <a:pPr>
              <a:spcAft>
                <a:spcPct val="50000"/>
              </a:spcAft>
            </a:pPr>
            <a:r>
              <a:rPr lang="en-US" altLang="zh-CN" dirty="0"/>
              <a:t>Distance vector routing &amp; RIP</a:t>
            </a:r>
          </a:p>
          <a:p>
            <a:pPr>
              <a:spcAft>
                <a:spcPct val="50000"/>
              </a:spcAft>
            </a:pPr>
            <a:r>
              <a:rPr lang="en-US" altLang="zh-CN" dirty="0">
                <a:solidFill>
                  <a:srgbClr val="FFFF00"/>
                </a:solidFill>
              </a:rPr>
              <a:t>Link state routing &amp; OSPF</a:t>
            </a:r>
          </a:p>
          <a:p>
            <a:pPr>
              <a:spcAft>
                <a:spcPct val="50000"/>
              </a:spcAft>
            </a:pPr>
            <a:r>
              <a:rPr lang="en-US" altLang="zh-CN" dirty="0"/>
              <a:t>Path vector routing &amp; BGP-4</a:t>
            </a:r>
          </a:p>
        </p:txBody>
      </p:sp>
    </p:spTree>
    <p:extLst>
      <p:ext uri="{BB962C8B-B14F-4D97-AF65-F5344CB8AC3E}">
        <p14:creationId xmlns:p14="http://schemas.microsoft.com/office/powerpoint/2010/main" val="18597215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>
            <a:extLst>
              <a:ext uri="{FF2B5EF4-FFF2-40B4-BE49-F238E27FC236}">
                <a16:creationId xmlns:a16="http://schemas.microsoft.com/office/drawing/2014/main" id="{BD8C1019-D669-4CB9-9F48-2D7CF2B064A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11.4  Link State Routing</a:t>
            </a:r>
          </a:p>
        </p:txBody>
      </p:sp>
      <p:pic>
        <p:nvPicPr>
          <p:cNvPr id="3" name="内容占位符 2">
            <a:extLst>
              <a:ext uri="{FF2B5EF4-FFF2-40B4-BE49-F238E27FC236}">
                <a16:creationId xmlns:a16="http://schemas.microsoft.com/office/drawing/2014/main" id="{2F0B0177-F289-4BAC-9810-C643F0B621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03648" y="1152128"/>
            <a:ext cx="6499681" cy="5733256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7E8B55A-F358-447A-A4E5-FFD3FD835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51EB9-6DDD-4835-816F-62B0C977B8FD}" type="slidenum">
              <a:rPr lang="en-US" altLang="zh-CN"/>
              <a:pPr/>
              <a:t>36</a:t>
            </a:fld>
            <a:endParaRPr lang="en-US" altLang="zh-CN"/>
          </a:p>
        </p:txBody>
      </p:sp>
      <p:sp>
        <p:nvSpPr>
          <p:cNvPr id="113666" name="Rectangle 2">
            <a:extLst>
              <a:ext uri="{FF2B5EF4-FFF2-40B4-BE49-F238E27FC236}">
                <a16:creationId xmlns:a16="http://schemas.microsoft.com/office/drawing/2014/main" id="{BD8C1019-D669-4CB9-9F48-2D7CF2B064A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11.4  Link State Routing</a:t>
            </a:r>
          </a:p>
        </p:txBody>
      </p:sp>
      <p:sp>
        <p:nvSpPr>
          <p:cNvPr id="113667" name="Rectangle 3">
            <a:extLst>
              <a:ext uri="{FF2B5EF4-FFF2-40B4-BE49-F238E27FC236}">
                <a16:creationId xmlns:a16="http://schemas.microsoft.com/office/drawing/2014/main" id="{8C366B0B-6AD3-4318-A2C3-7D9F75A6A32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2800" dirty="0">
                <a:solidFill>
                  <a:schemeClr val="folHlink"/>
                </a:solidFill>
              </a:rPr>
              <a:t>Initialization</a:t>
            </a:r>
            <a:r>
              <a:rPr lang="zh-CN" altLang="en-US" sz="2800" dirty="0">
                <a:solidFill>
                  <a:schemeClr val="folHlink"/>
                </a:solidFill>
              </a:rPr>
              <a:t>初始化</a:t>
            </a:r>
            <a:endParaRPr lang="en-US" altLang="zh-CN" sz="2800" dirty="0">
              <a:solidFill>
                <a:schemeClr val="folHlink"/>
              </a:solidFill>
            </a:endParaRPr>
          </a:p>
          <a:p>
            <a:pPr lvl="1"/>
            <a:r>
              <a:rPr lang="en-US" altLang="zh-CN" sz="2400" dirty="0">
                <a:solidFill>
                  <a:srgbClr val="00FFFF"/>
                </a:solidFill>
              </a:rPr>
              <a:t>States of directed links </a:t>
            </a:r>
            <a:r>
              <a:rPr lang="zh-CN" altLang="en-US" sz="2400" dirty="0">
                <a:solidFill>
                  <a:srgbClr val="00FFFF"/>
                </a:solidFill>
              </a:rPr>
              <a:t>通过问询获取直连信息</a:t>
            </a:r>
            <a:endParaRPr lang="en-US" altLang="zh-CN" sz="2400" dirty="0"/>
          </a:p>
          <a:p>
            <a:r>
              <a:rPr lang="en-US" altLang="zh-CN" sz="2800" dirty="0">
                <a:solidFill>
                  <a:schemeClr val="folHlink"/>
                </a:solidFill>
              </a:rPr>
              <a:t>Sharing</a:t>
            </a:r>
            <a:r>
              <a:rPr lang="en-US" altLang="zh-CN" sz="2800" dirty="0"/>
              <a:t> the knowledge about the internet</a:t>
            </a:r>
          </a:p>
          <a:p>
            <a:pPr lvl="1"/>
            <a:r>
              <a:rPr lang="en-US" altLang="zh-CN" sz="2400" dirty="0">
                <a:solidFill>
                  <a:srgbClr val="00FFFF"/>
                </a:solidFill>
              </a:rPr>
              <a:t>What</a:t>
            </a:r>
            <a:r>
              <a:rPr lang="en-US" altLang="zh-CN" sz="2400" dirty="0"/>
              <a:t>	  the state of its neighborhood ( </a:t>
            </a:r>
            <a:r>
              <a:rPr lang="en-US" altLang="zh-CN" sz="2400" dirty="0">
                <a:solidFill>
                  <a:schemeClr val="folHlink"/>
                </a:solidFill>
              </a:rPr>
              <a:t>LSA</a:t>
            </a:r>
            <a:r>
              <a:rPr lang="en-US" altLang="zh-CN" sz="2400" dirty="0"/>
              <a:t> )</a:t>
            </a:r>
          </a:p>
          <a:p>
            <a:pPr lvl="1"/>
            <a:r>
              <a:rPr lang="en-US" altLang="zh-CN" sz="2400" dirty="0">
                <a:solidFill>
                  <a:srgbClr val="00FFFF"/>
                </a:solidFill>
              </a:rPr>
              <a:t>Where</a:t>
            </a:r>
            <a:r>
              <a:rPr lang="en-US" altLang="zh-CN" sz="2400" dirty="0"/>
              <a:t>	  with every other router ( </a:t>
            </a:r>
            <a:r>
              <a:rPr lang="en-US" altLang="zh-CN" sz="2400" dirty="0">
                <a:solidFill>
                  <a:schemeClr val="folHlink"/>
                </a:solidFill>
              </a:rPr>
              <a:t>flooding</a:t>
            </a:r>
            <a:r>
              <a:rPr lang="en-US" altLang="zh-CN" sz="2400" dirty="0"/>
              <a:t> )</a:t>
            </a:r>
          </a:p>
          <a:p>
            <a:pPr lvl="1"/>
            <a:r>
              <a:rPr lang="en-US" altLang="zh-CN" sz="2400" dirty="0">
                <a:solidFill>
                  <a:srgbClr val="00FFFF"/>
                </a:solidFill>
              </a:rPr>
              <a:t>When</a:t>
            </a:r>
            <a:r>
              <a:rPr lang="en-US" altLang="zh-CN" sz="2400" dirty="0"/>
              <a:t>	  there is a change ( </a:t>
            </a:r>
            <a:r>
              <a:rPr lang="en-US" altLang="zh-CN" sz="2400" dirty="0">
                <a:solidFill>
                  <a:schemeClr val="folHlink"/>
                </a:solidFill>
              </a:rPr>
              <a:t>event-driven</a:t>
            </a:r>
            <a:r>
              <a:rPr lang="en-US" altLang="zh-CN" sz="2400" dirty="0"/>
              <a:t> )</a:t>
            </a:r>
          </a:p>
          <a:p>
            <a:r>
              <a:rPr lang="en-US" altLang="zh-CN" sz="2800" dirty="0">
                <a:solidFill>
                  <a:schemeClr val="folHlink"/>
                </a:solidFill>
              </a:rPr>
              <a:t>Updating </a:t>
            </a:r>
            <a:r>
              <a:rPr lang="en-US" altLang="zh-CN" sz="2800" dirty="0"/>
              <a:t>the routing table</a:t>
            </a:r>
          </a:p>
          <a:p>
            <a:pPr lvl="1"/>
            <a:r>
              <a:rPr lang="en-US" altLang="zh-CN" sz="2400" dirty="0"/>
              <a:t>Dijkstra algorithm: SPF tree </a:t>
            </a:r>
            <a:r>
              <a:rPr lang="en-US" altLang="zh-CN" sz="2400" dirty="0">
                <a:sym typeface="Wingdings" panose="05000000000000000000" pitchFamily="2" charset="2"/>
              </a:rPr>
              <a:t> Routing table</a:t>
            </a:r>
            <a:endParaRPr lang="en-US" altLang="zh-CN" sz="2400" dirty="0"/>
          </a:p>
        </p:txBody>
      </p:sp>
      <p:sp>
        <p:nvSpPr>
          <p:cNvPr id="113669" name="AutoShape 5">
            <a:extLst>
              <a:ext uri="{FF2B5EF4-FFF2-40B4-BE49-F238E27FC236}">
                <a16:creationId xmlns:a16="http://schemas.microsoft.com/office/drawing/2014/main" id="{1AD30CF8-87EB-4E11-AE06-45493D9B23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850" y="5238750"/>
            <a:ext cx="8462963" cy="998538"/>
          </a:xfrm>
          <a:prstGeom prst="roundRect">
            <a:avLst>
              <a:gd name="adj" fmla="val 16667"/>
            </a:avLst>
          </a:prstGeom>
          <a:solidFill>
            <a:srgbClr val="660066"/>
          </a:solidFill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2800">
                <a:effectLst>
                  <a:outerShdw blurRad="38100" dist="38100" dir="2700000" algn="tl">
                    <a:srgbClr val="000000"/>
                  </a:outerShdw>
                </a:effectLst>
              </a:rPr>
              <a:t>The idea —— </a:t>
            </a:r>
            <a:r>
              <a:rPr lang="zh-CN" altLang="en-US" sz="2800">
                <a:effectLst>
                  <a:outerShdw blurRad="38100" dist="38100" dir="2700000" algn="tl">
                    <a:srgbClr val="000000"/>
                  </a:outerShdw>
                </a:effectLst>
              </a:rPr>
              <a:t>提供一张</a:t>
            </a:r>
            <a:r>
              <a:rPr lang="zh-CN" altLang="en-US" sz="2800">
                <a:solidFill>
                  <a:srgbClr val="00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公路线路图</a:t>
            </a:r>
            <a:r>
              <a:rPr lang="zh-CN" altLang="en-US" sz="2800">
                <a:effectLst>
                  <a:outerShdw blurRad="38100" dist="38100" dir="2700000" algn="tl">
                    <a:srgbClr val="000000"/>
                  </a:outerShdw>
                </a:effectLst>
              </a:rPr>
              <a:t>！</a:t>
            </a:r>
          </a:p>
          <a:p>
            <a:r>
              <a:rPr lang="zh-CN" altLang="en-US">
                <a:effectLst>
                  <a:outerShdw blurRad="38100" dist="38100" dir="2700000" algn="tl">
                    <a:srgbClr val="000000"/>
                  </a:outerShdw>
                </a:effectLst>
              </a:rPr>
              <a:t>      </a:t>
            </a:r>
            <a:r>
              <a:rPr lang="en-US" altLang="zh-CN">
                <a:effectLst>
                  <a:outerShdw blurRad="38100" dist="38100" dir="2700000" algn="tl">
                    <a:srgbClr val="000000"/>
                  </a:outerShdw>
                </a:effectLst>
              </a:rPr>
              <a:t>Every router should have the whole “picture” of the internet</a:t>
            </a:r>
          </a:p>
        </p:txBody>
      </p:sp>
    </p:spTree>
    <p:extLst>
      <p:ext uri="{BB962C8B-B14F-4D97-AF65-F5344CB8AC3E}">
        <p14:creationId xmlns:p14="http://schemas.microsoft.com/office/powerpoint/2010/main" val="64222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136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669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DAC3BE5E-8A92-4E79-982F-B466492F65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FD5AD-94BE-4E3C-A1ED-82320D1C828D}" type="slidenum">
              <a:rPr lang="en-US" altLang="zh-CN"/>
              <a:pPr/>
              <a:t>37</a:t>
            </a:fld>
            <a:endParaRPr lang="en-US" altLang="zh-CN"/>
          </a:p>
        </p:txBody>
      </p:sp>
      <p:sp>
        <p:nvSpPr>
          <p:cNvPr id="84994" name="Rectangle 2">
            <a:extLst>
              <a:ext uri="{FF2B5EF4-FFF2-40B4-BE49-F238E27FC236}">
                <a16:creationId xmlns:a16="http://schemas.microsoft.com/office/drawing/2014/main" id="{AAE558D1-BB72-4508-A50C-4B34AAA5B24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11.4.1  Link and Link-State</a:t>
            </a:r>
          </a:p>
        </p:txBody>
      </p:sp>
      <p:sp>
        <p:nvSpPr>
          <p:cNvPr id="84995" name="Rectangle 3">
            <a:extLst>
              <a:ext uri="{FF2B5EF4-FFF2-40B4-BE49-F238E27FC236}">
                <a16:creationId xmlns:a16="http://schemas.microsoft.com/office/drawing/2014/main" id="{02E8A2FA-92A3-41CE-AD60-25653418610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5000"/>
              </a:lnSpc>
            </a:pPr>
            <a:r>
              <a:rPr lang="en-US" altLang="zh-CN"/>
              <a:t>Link</a:t>
            </a:r>
          </a:p>
          <a:p>
            <a:pPr lvl="1">
              <a:lnSpc>
                <a:spcPct val="95000"/>
              </a:lnSpc>
            </a:pPr>
            <a:r>
              <a:rPr lang="en-US" altLang="zh-CN"/>
              <a:t>A connection</a:t>
            </a:r>
          </a:p>
          <a:p>
            <a:pPr>
              <a:lnSpc>
                <a:spcPct val="95000"/>
              </a:lnSpc>
            </a:pPr>
            <a:r>
              <a:rPr lang="en-US" altLang="zh-CN"/>
              <a:t>Link-state</a:t>
            </a:r>
          </a:p>
          <a:p>
            <a:pPr lvl="1">
              <a:lnSpc>
                <a:spcPct val="95000"/>
              </a:lnSpc>
            </a:pPr>
            <a:r>
              <a:rPr lang="en-US" altLang="zh-CN"/>
              <a:t>The interface of a router and its relationship to its neighboring routers</a:t>
            </a:r>
          </a:p>
          <a:p>
            <a:pPr lvl="1">
              <a:lnSpc>
                <a:spcPct val="95000"/>
              </a:lnSpc>
            </a:pPr>
            <a:r>
              <a:rPr lang="en-US" altLang="zh-CN"/>
              <a:t>A directed graph</a:t>
            </a:r>
            <a:r>
              <a:rPr lang="zh-CN" altLang="en-US"/>
              <a:t>（有向图）</a:t>
            </a:r>
          </a:p>
          <a:p>
            <a:pPr lvl="2">
              <a:lnSpc>
                <a:spcPct val="95000"/>
              </a:lnSpc>
            </a:pPr>
            <a:r>
              <a:rPr lang="en-US" altLang="zh-CN" sz="2600"/>
              <a:t>Vertices:  routers and networks</a:t>
            </a:r>
          </a:p>
          <a:p>
            <a:pPr lvl="2">
              <a:lnSpc>
                <a:spcPct val="95000"/>
              </a:lnSpc>
            </a:pPr>
            <a:r>
              <a:rPr lang="en-US" altLang="zh-CN" sz="2600"/>
              <a:t>Edge:  connect 2 router</a:t>
            </a:r>
          </a:p>
          <a:p>
            <a:pPr lvl="2">
              <a:lnSpc>
                <a:spcPct val="95000"/>
              </a:lnSpc>
              <a:buFont typeface="Wingdings" panose="05000000000000000000" pitchFamily="2" charset="2"/>
              <a:buNone/>
            </a:pPr>
            <a:r>
              <a:rPr lang="en-US" altLang="zh-CN" sz="2600"/>
              <a:t>		   or connect a router to a network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日期占位符 1">
            <a:extLst>
              <a:ext uri="{FF2B5EF4-FFF2-40B4-BE49-F238E27FC236}">
                <a16:creationId xmlns:a16="http://schemas.microsoft.com/office/drawing/2014/main" id="{BEFBF053-2475-4A30-BE10-F7896B8CDC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zh-CN" altLang="en-US"/>
              <a:t>yn@uestc.edu.cn</a:t>
            </a:r>
            <a:endParaRPr lang="en-US" altLang="zh-CN"/>
          </a:p>
        </p:txBody>
      </p:sp>
      <p:sp>
        <p:nvSpPr>
          <p:cNvPr id="33" name="灯片编号占位符 3">
            <a:extLst>
              <a:ext uri="{FF2B5EF4-FFF2-40B4-BE49-F238E27FC236}">
                <a16:creationId xmlns:a16="http://schemas.microsoft.com/office/drawing/2014/main" id="{856E672B-D2A1-4DD5-A11E-78818880C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C77C83-3F2E-4B7C-9A1F-785ACA11ED07}" type="slidenum">
              <a:rPr lang="en-US" altLang="zh-CN"/>
              <a:pPr/>
              <a:t>38</a:t>
            </a:fld>
            <a:endParaRPr lang="en-US" altLang="zh-CN"/>
          </a:p>
        </p:txBody>
      </p:sp>
      <p:sp>
        <p:nvSpPr>
          <p:cNvPr id="87046" name="Rectangle 6">
            <a:extLst>
              <a:ext uri="{FF2B5EF4-FFF2-40B4-BE49-F238E27FC236}">
                <a16:creationId xmlns:a16="http://schemas.microsoft.com/office/drawing/2014/main" id="{0977C465-1CC7-4CCB-860E-10C15F9B70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87067" name="Group 27">
            <a:extLst>
              <a:ext uri="{FF2B5EF4-FFF2-40B4-BE49-F238E27FC236}">
                <a16:creationId xmlns:a16="http://schemas.microsoft.com/office/drawing/2014/main" id="{CC675CD3-3E40-45F3-8148-391DBAD13782}"/>
              </a:ext>
            </a:extLst>
          </p:cNvPr>
          <p:cNvGrpSpPr>
            <a:grpSpLocks/>
          </p:cNvGrpSpPr>
          <p:nvPr/>
        </p:nvGrpSpPr>
        <p:grpSpPr bwMode="auto">
          <a:xfrm>
            <a:off x="468313" y="2997200"/>
            <a:ext cx="8496300" cy="3760788"/>
            <a:chOff x="204" y="1923"/>
            <a:chExt cx="5352" cy="2369"/>
          </a:xfrm>
        </p:grpSpPr>
        <p:pic>
          <p:nvPicPr>
            <p:cNvPr id="87045" name="Picture 5">
              <a:extLst>
                <a:ext uri="{FF2B5EF4-FFF2-40B4-BE49-F238E27FC236}">
                  <a16:creationId xmlns:a16="http://schemas.microsoft.com/office/drawing/2014/main" id="{011D0ED9-9F0D-4947-979A-91E402AA2564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4" y="1923"/>
              <a:ext cx="5352" cy="23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87048" name="Text Box 8">
              <a:extLst>
                <a:ext uri="{FF2B5EF4-FFF2-40B4-BE49-F238E27FC236}">
                  <a16:creationId xmlns:a16="http://schemas.microsoft.com/office/drawing/2014/main" id="{86ADA662-D228-4CDB-A344-12AE14CC4C8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03" y="2614"/>
              <a:ext cx="71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tx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1600"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3</a:t>
              </a:r>
            </a:p>
          </p:txBody>
        </p:sp>
        <p:sp>
          <p:nvSpPr>
            <p:cNvPr id="87049" name="Text Box 9">
              <a:extLst>
                <a:ext uri="{FF2B5EF4-FFF2-40B4-BE49-F238E27FC236}">
                  <a16:creationId xmlns:a16="http://schemas.microsoft.com/office/drawing/2014/main" id="{551312DC-3A3D-417B-9F35-C307C11040C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54" y="2233"/>
              <a:ext cx="71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tx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1600"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3</a:t>
              </a:r>
            </a:p>
          </p:txBody>
        </p:sp>
        <p:sp>
          <p:nvSpPr>
            <p:cNvPr id="87050" name="Text Box 10">
              <a:extLst>
                <a:ext uri="{FF2B5EF4-FFF2-40B4-BE49-F238E27FC236}">
                  <a16:creationId xmlns:a16="http://schemas.microsoft.com/office/drawing/2014/main" id="{EAB748D9-EF14-45FB-9DA5-81FEA0DA9BD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54" y="3231"/>
              <a:ext cx="71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tx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1600"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3</a:t>
              </a:r>
            </a:p>
          </p:txBody>
        </p:sp>
        <p:sp>
          <p:nvSpPr>
            <p:cNvPr id="87052" name="Rectangle 12">
              <a:extLst>
                <a:ext uri="{FF2B5EF4-FFF2-40B4-BE49-F238E27FC236}">
                  <a16:creationId xmlns:a16="http://schemas.microsoft.com/office/drawing/2014/main" id="{8B74F8D4-431E-4973-9988-F65D99663B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91" y="2614"/>
              <a:ext cx="113" cy="159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7053" name="Rectangle 13">
              <a:extLst>
                <a:ext uri="{FF2B5EF4-FFF2-40B4-BE49-F238E27FC236}">
                  <a16:creationId xmlns:a16="http://schemas.microsoft.com/office/drawing/2014/main" id="{65AE9486-77F7-4D25-847D-65071FE7CB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54" y="2568"/>
              <a:ext cx="91" cy="13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7054" name="Rectangle 14">
              <a:extLst>
                <a:ext uri="{FF2B5EF4-FFF2-40B4-BE49-F238E27FC236}">
                  <a16:creationId xmlns:a16="http://schemas.microsoft.com/office/drawing/2014/main" id="{7F81C0EE-C569-4FB9-AAFA-74F1AF01EE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54" y="2931"/>
              <a:ext cx="91" cy="13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7055" name="Text Box 15">
              <a:extLst>
                <a:ext uri="{FF2B5EF4-FFF2-40B4-BE49-F238E27FC236}">
                  <a16:creationId xmlns:a16="http://schemas.microsoft.com/office/drawing/2014/main" id="{B357AF9A-76F1-400F-B0E3-0B5D73FACD3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71" y="3612"/>
              <a:ext cx="71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tx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1600"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2</a:t>
              </a:r>
            </a:p>
          </p:txBody>
        </p:sp>
        <p:sp>
          <p:nvSpPr>
            <p:cNvPr id="87056" name="Text Box 16">
              <a:extLst>
                <a:ext uri="{FF2B5EF4-FFF2-40B4-BE49-F238E27FC236}">
                  <a16:creationId xmlns:a16="http://schemas.microsoft.com/office/drawing/2014/main" id="{42443FEF-7AAD-4EFF-BEFB-D1A95C43235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95" y="2614"/>
              <a:ext cx="71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tx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1600"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2</a:t>
              </a:r>
            </a:p>
          </p:txBody>
        </p:sp>
        <p:sp>
          <p:nvSpPr>
            <p:cNvPr id="87057" name="Text Box 17">
              <a:extLst>
                <a:ext uri="{FF2B5EF4-FFF2-40B4-BE49-F238E27FC236}">
                  <a16:creationId xmlns:a16="http://schemas.microsoft.com/office/drawing/2014/main" id="{89529E29-B861-4A6B-ABD4-08303D9BFA0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94" y="2614"/>
              <a:ext cx="71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tx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1600"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5</a:t>
              </a:r>
            </a:p>
          </p:txBody>
        </p:sp>
        <p:sp>
          <p:nvSpPr>
            <p:cNvPr id="87058" name="Text Box 18">
              <a:extLst>
                <a:ext uri="{FF2B5EF4-FFF2-40B4-BE49-F238E27FC236}">
                  <a16:creationId xmlns:a16="http://schemas.microsoft.com/office/drawing/2014/main" id="{39A4E885-BE94-4E7F-A352-B82EE5A7686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86" y="2614"/>
              <a:ext cx="71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tx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1600"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2</a:t>
              </a:r>
            </a:p>
          </p:txBody>
        </p:sp>
        <p:sp>
          <p:nvSpPr>
            <p:cNvPr id="87059" name="Text Box 19">
              <a:extLst>
                <a:ext uri="{FF2B5EF4-FFF2-40B4-BE49-F238E27FC236}">
                  <a16:creationId xmlns:a16="http://schemas.microsoft.com/office/drawing/2014/main" id="{63D08806-07BB-44D1-BD6D-FFDD4247E10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71" y="2205"/>
              <a:ext cx="71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tx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1600"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2</a:t>
              </a:r>
            </a:p>
          </p:txBody>
        </p:sp>
        <p:sp>
          <p:nvSpPr>
            <p:cNvPr id="87060" name="Text Box 20">
              <a:extLst>
                <a:ext uri="{FF2B5EF4-FFF2-40B4-BE49-F238E27FC236}">
                  <a16:creationId xmlns:a16="http://schemas.microsoft.com/office/drawing/2014/main" id="{65CCD51A-8302-4E19-A001-F740DAA2BDE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71" y="3231"/>
              <a:ext cx="71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tx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1600"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5</a:t>
              </a:r>
            </a:p>
          </p:txBody>
        </p:sp>
        <p:sp>
          <p:nvSpPr>
            <p:cNvPr id="87061" name="Rectangle 21">
              <a:extLst>
                <a:ext uri="{FF2B5EF4-FFF2-40B4-BE49-F238E27FC236}">
                  <a16:creationId xmlns:a16="http://schemas.microsoft.com/office/drawing/2014/main" id="{0BDB4A99-FEF2-4D1D-87E7-80143CCCCD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" y="2614"/>
              <a:ext cx="91" cy="159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7062" name="Rectangle 22">
              <a:extLst>
                <a:ext uri="{FF2B5EF4-FFF2-40B4-BE49-F238E27FC236}">
                  <a16:creationId xmlns:a16="http://schemas.microsoft.com/office/drawing/2014/main" id="{CD95F6BC-553A-4BBB-AD17-F86F963620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79" y="3929"/>
              <a:ext cx="91" cy="13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7063" name="Rectangle 23">
              <a:extLst>
                <a:ext uri="{FF2B5EF4-FFF2-40B4-BE49-F238E27FC236}">
                  <a16:creationId xmlns:a16="http://schemas.microsoft.com/office/drawing/2014/main" id="{9E050CCD-B220-420E-810B-C78954C2A4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70" y="2931"/>
              <a:ext cx="91" cy="13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7064" name="Rectangle 24">
              <a:extLst>
                <a:ext uri="{FF2B5EF4-FFF2-40B4-BE49-F238E27FC236}">
                  <a16:creationId xmlns:a16="http://schemas.microsoft.com/office/drawing/2014/main" id="{3B08D80E-3858-4C11-B553-3CBCEDC7CE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56" y="2614"/>
              <a:ext cx="91" cy="159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7065" name="Rectangle 25">
              <a:extLst>
                <a:ext uri="{FF2B5EF4-FFF2-40B4-BE49-F238E27FC236}">
                  <a16:creationId xmlns:a16="http://schemas.microsoft.com/office/drawing/2014/main" id="{4BD62AD6-0847-4517-9981-C842ACE970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79" y="2568"/>
              <a:ext cx="91" cy="13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7066" name="Rectangle 26">
              <a:extLst>
                <a:ext uri="{FF2B5EF4-FFF2-40B4-BE49-F238E27FC236}">
                  <a16:creationId xmlns:a16="http://schemas.microsoft.com/office/drawing/2014/main" id="{911072C5-A17E-417D-9713-E261165DE9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2" y="2614"/>
              <a:ext cx="91" cy="159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87047" name="Text Box 7">
            <a:extLst>
              <a:ext uri="{FF2B5EF4-FFF2-40B4-BE49-F238E27FC236}">
                <a16:creationId xmlns:a16="http://schemas.microsoft.com/office/drawing/2014/main" id="{9D37DB21-903B-408A-9DFE-BB0877FE61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363" y="5408613"/>
            <a:ext cx="6121400" cy="1260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263525" indent="-263525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12788" indent="-269875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10000"/>
              </a:spcBef>
              <a:buSzPct val="65000"/>
              <a:buFont typeface="Wingdings" panose="05000000000000000000" pitchFamily="2" charset="2"/>
              <a:buNone/>
            </a:pPr>
            <a:r>
              <a:rPr lang="en-US" altLang="zh-CN">
                <a:solidFill>
                  <a:schemeClr val="bg2"/>
                </a:solidFill>
                <a:effectLst/>
                <a:latin typeface="Franklin Gothic Medium" panose="020B0603020102020204" pitchFamily="34" charset="0"/>
                <a:ea typeface="楷体_GB2312" pitchFamily="49" charset="-122"/>
              </a:rPr>
              <a:t>Metric: cost, </a:t>
            </a:r>
            <a:r>
              <a:rPr lang="zh-CN" altLang="en-US">
                <a:solidFill>
                  <a:schemeClr val="bg2"/>
                </a:solidFill>
                <a:effectLst/>
                <a:latin typeface="Franklin Gothic Medium" panose="020B0603020102020204" pitchFamily="34" charset="0"/>
                <a:ea typeface="楷体_GB2312" pitchFamily="49" charset="-122"/>
              </a:rPr>
              <a:t>代价</a:t>
            </a:r>
          </a:p>
          <a:p>
            <a:pPr>
              <a:spcBef>
                <a:spcPct val="10000"/>
              </a:spcBef>
              <a:buSzPct val="65000"/>
              <a:buFont typeface="Wingdings" panose="05000000000000000000" pitchFamily="2" charset="2"/>
              <a:buChar char="n"/>
            </a:pPr>
            <a:r>
              <a:rPr lang="en-US" altLang="zh-CN">
                <a:solidFill>
                  <a:schemeClr val="bg2"/>
                </a:solidFill>
                <a:effectLst/>
                <a:latin typeface="Franklin Gothic Medium" panose="020B0603020102020204" pitchFamily="34" charset="0"/>
                <a:ea typeface="楷体_GB2312" pitchFamily="49" charset="-122"/>
              </a:rPr>
              <a:t>The output side of each router interface</a:t>
            </a:r>
          </a:p>
          <a:p>
            <a:pPr>
              <a:spcBef>
                <a:spcPct val="10000"/>
              </a:spcBef>
              <a:buSzPct val="65000"/>
              <a:buFont typeface="Wingdings" panose="05000000000000000000" pitchFamily="2" charset="2"/>
              <a:buChar char="n"/>
            </a:pPr>
            <a:r>
              <a:rPr lang="en-US" altLang="zh-CN">
                <a:solidFill>
                  <a:schemeClr val="bg2"/>
                </a:solidFill>
                <a:effectLst/>
                <a:latin typeface="Franklin Gothic Medium" panose="020B0603020102020204" pitchFamily="34" charset="0"/>
                <a:ea typeface="楷体_GB2312" pitchFamily="49" charset="-122"/>
              </a:rPr>
              <a:t>Ex. OSPF: 10</a:t>
            </a:r>
            <a:r>
              <a:rPr lang="en-US" altLang="zh-CN" baseline="40000">
                <a:solidFill>
                  <a:schemeClr val="bg2"/>
                </a:solidFill>
                <a:effectLst/>
                <a:latin typeface="Franklin Gothic Medium" panose="020B0603020102020204" pitchFamily="34" charset="0"/>
                <a:ea typeface="楷体_GB2312" pitchFamily="49" charset="-122"/>
              </a:rPr>
              <a:t>8 </a:t>
            </a:r>
            <a:r>
              <a:rPr lang="en-US" altLang="zh-CN">
                <a:solidFill>
                  <a:schemeClr val="bg2"/>
                </a:solidFill>
                <a:effectLst/>
                <a:latin typeface="Franklin Gothic Medium" panose="020B0603020102020204" pitchFamily="34" charset="0"/>
                <a:ea typeface="楷体_GB2312" pitchFamily="49" charset="-122"/>
              </a:rPr>
              <a:t>/ bandwidth</a:t>
            </a:r>
          </a:p>
        </p:txBody>
      </p:sp>
      <p:sp>
        <p:nvSpPr>
          <p:cNvPr id="87068" name="Oval 28">
            <a:extLst>
              <a:ext uri="{FF2B5EF4-FFF2-40B4-BE49-F238E27FC236}">
                <a16:creationId xmlns:a16="http://schemas.microsoft.com/office/drawing/2014/main" id="{37A7AFE9-31DC-4182-A915-A0CA1417B4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47813" y="4005263"/>
            <a:ext cx="1152525" cy="792162"/>
          </a:xfrm>
          <a:prstGeom prst="ellipse">
            <a:avLst/>
          </a:prstGeom>
          <a:solidFill>
            <a:srgbClr val="009999">
              <a:alpha val="20000"/>
            </a:srgbClr>
          </a:solidFill>
          <a:ln w="28575">
            <a:solidFill>
              <a:schemeClr val="accent2"/>
            </a:solidFill>
            <a:prstDash val="sysDot"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7069" name="Oval 29">
            <a:extLst>
              <a:ext uri="{FF2B5EF4-FFF2-40B4-BE49-F238E27FC236}">
                <a16:creationId xmlns:a16="http://schemas.microsoft.com/office/drawing/2014/main" id="{5B5550F6-8B06-4122-842A-2986451727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87675" y="2925763"/>
            <a:ext cx="1152525" cy="790575"/>
          </a:xfrm>
          <a:prstGeom prst="ellipse">
            <a:avLst/>
          </a:prstGeom>
          <a:solidFill>
            <a:srgbClr val="009999">
              <a:alpha val="20000"/>
            </a:srgbClr>
          </a:solidFill>
          <a:ln w="28575">
            <a:solidFill>
              <a:schemeClr val="accent2"/>
            </a:solidFill>
            <a:prstDash val="sysDot"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7070" name="Oval 30">
            <a:extLst>
              <a:ext uri="{FF2B5EF4-FFF2-40B4-BE49-F238E27FC236}">
                <a16:creationId xmlns:a16="http://schemas.microsoft.com/office/drawing/2014/main" id="{4FA147C7-DC86-411A-80AB-C43A25C5F5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19700" y="2924175"/>
            <a:ext cx="1152525" cy="792163"/>
          </a:xfrm>
          <a:prstGeom prst="ellipse">
            <a:avLst/>
          </a:prstGeom>
          <a:solidFill>
            <a:srgbClr val="009999">
              <a:alpha val="20000"/>
            </a:srgbClr>
          </a:solidFill>
          <a:ln w="28575">
            <a:solidFill>
              <a:schemeClr val="accent2"/>
            </a:solidFill>
            <a:prstDash val="sysDot"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7071" name="Oval 31">
            <a:extLst>
              <a:ext uri="{FF2B5EF4-FFF2-40B4-BE49-F238E27FC236}">
                <a16:creationId xmlns:a16="http://schemas.microsoft.com/office/drawing/2014/main" id="{4C789E2B-5CD2-46CC-9E81-A1236B1292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32588" y="4005263"/>
            <a:ext cx="1152525" cy="790575"/>
          </a:xfrm>
          <a:prstGeom prst="ellipse">
            <a:avLst/>
          </a:prstGeom>
          <a:solidFill>
            <a:srgbClr val="009999">
              <a:alpha val="20000"/>
            </a:srgbClr>
          </a:solidFill>
          <a:ln w="28575">
            <a:solidFill>
              <a:schemeClr val="accent2"/>
            </a:solidFill>
            <a:prstDash val="sysDot"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7072" name="Oval 32">
            <a:extLst>
              <a:ext uri="{FF2B5EF4-FFF2-40B4-BE49-F238E27FC236}">
                <a16:creationId xmlns:a16="http://schemas.microsoft.com/office/drawing/2014/main" id="{710B89B8-C60C-46D1-80DC-DDE169D791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92725" y="5013325"/>
            <a:ext cx="1223963" cy="936625"/>
          </a:xfrm>
          <a:prstGeom prst="ellipse">
            <a:avLst/>
          </a:prstGeom>
          <a:solidFill>
            <a:srgbClr val="009999">
              <a:alpha val="20000"/>
            </a:srgbClr>
          </a:solidFill>
          <a:ln w="28575">
            <a:solidFill>
              <a:schemeClr val="accent2"/>
            </a:solidFill>
            <a:prstDash val="sysDot"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7073" name="Oval 33">
            <a:extLst>
              <a:ext uri="{FF2B5EF4-FFF2-40B4-BE49-F238E27FC236}">
                <a16:creationId xmlns:a16="http://schemas.microsoft.com/office/drawing/2014/main" id="{1FD33662-3CF5-4F5B-A5D7-70F390C978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87675" y="5013325"/>
            <a:ext cx="1150938" cy="790575"/>
          </a:xfrm>
          <a:prstGeom prst="ellipse">
            <a:avLst/>
          </a:prstGeom>
          <a:solidFill>
            <a:srgbClr val="009999">
              <a:alpha val="20000"/>
            </a:srgbClr>
          </a:solidFill>
          <a:ln w="28575">
            <a:solidFill>
              <a:schemeClr val="accent2"/>
            </a:solidFill>
            <a:prstDash val="sysDot"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7074" name="Rectangle 34">
            <a:extLst>
              <a:ext uri="{FF2B5EF4-FFF2-40B4-BE49-F238E27FC236}">
                <a16:creationId xmlns:a16="http://schemas.microsoft.com/office/drawing/2014/main" id="{4C8931F7-8EBD-4289-8B81-12BAEBD832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32588" y="4983163"/>
            <a:ext cx="1704975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>
                <a:solidFill>
                  <a:srgbClr val="000000"/>
                </a:solidFill>
                <a:effectLst/>
              </a:rPr>
              <a:t>Link state knowledge</a:t>
            </a:r>
            <a:endParaRPr lang="en-US" altLang="zh-CN">
              <a:solidFill>
                <a:srgbClr val="000000"/>
              </a:solidFill>
              <a:effectLst/>
            </a:endParaRPr>
          </a:p>
        </p:txBody>
      </p:sp>
      <p:pic>
        <p:nvPicPr>
          <p:cNvPr id="87044" name="Picture 4">
            <a:extLst>
              <a:ext uri="{FF2B5EF4-FFF2-40B4-BE49-F238E27FC236}">
                <a16:creationId xmlns:a16="http://schemas.microsoft.com/office/drawing/2014/main" id="{5EF8F97C-A2A6-4852-BBD2-789688377A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88" y="36513"/>
            <a:ext cx="8637587" cy="307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70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7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870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870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870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870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870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870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87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047" grpId="0"/>
      <p:bldP spid="87074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DEFE3643-602E-4044-962A-712593E7D7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4A0A3-3AB0-4285-BF12-FEB5C6D32AF1}" type="slidenum">
              <a:rPr lang="en-US" altLang="zh-CN"/>
              <a:pPr/>
              <a:t>39</a:t>
            </a:fld>
            <a:endParaRPr lang="en-US" altLang="zh-CN"/>
          </a:p>
        </p:txBody>
      </p:sp>
      <p:sp>
        <p:nvSpPr>
          <p:cNvPr id="114690" name="Rectangle 2">
            <a:extLst>
              <a:ext uri="{FF2B5EF4-FFF2-40B4-BE49-F238E27FC236}">
                <a16:creationId xmlns:a16="http://schemas.microsoft.com/office/drawing/2014/main" id="{CD8DFFEE-9004-4BFC-9520-083A4729EBD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11.4.2  Flooding</a:t>
            </a:r>
          </a:p>
        </p:txBody>
      </p:sp>
      <p:sp>
        <p:nvSpPr>
          <p:cNvPr id="114691" name="Rectangle 3">
            <a:extLst>
              <a:ext uri="{FF2B5EF4-FFF2-40B4-BE49-F238E27FC236}">
                <a16:creationId xmlns:a16="http://schemas.microsoft.com/office/drawing/2014/main" id="{B6F36A11-34D3-4C27-8746-9358970386F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23850" y="1341439"/>
            <a:ext cx="8496300" cy="1655514"/>
          </a:xfrm>
        </p:spPr>
        <p:txBody>
          <a:bodyPr/>
          <a:lstStyle/>
          <a:p>
            <a:pPr>
              <a:lnSpc>
                <a:spcPct val="95000"/>
              </a:lnSpc>
            </a:pPr>
            <a:r>
              <a:rPr lang="en-US" altLang="zh-CN" dirty="0"/>
              <a:t>LSP —— IS-IS</a:t>
            </a:r>
          </a:p>
          <a:p>
            <a:pPr lvl="1">
              <a:lnSpc>
                <a:spcPct val="95000"/>
              </a:lnSpc>
            </a:pPr>
            <a:r>
              <a:rPr lang="en-US" altLang="zh-CN" dirty="0"/>
              <a:t>Link State Packet</a:t>
            </a:r>
            <a:r>
              <a:rPr lang="zh-CN" altLang="en-US" dirty="0"/>
              <a:t>，链路状态分组</a:t>
            </a:r>
          </a:p>
          <a:p>
            <a:pPr lvl="1">
              <a:lnSpc>
                <a:spcPct val="95000"/>
              </a:lnSpc>
            </a:pPr>
            <a:r>
              <a:rPr lang="en-US" altLang="zh-CN" dirty="0"/>
              <a:t>IS-IS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0BBC6BD-E8BB-43A7-9E9F-697EDAAF97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925540"/>
            <a:ext cx="5793528" cy="3455788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EAC66B4E-606B-4952-BE53-4D56CA096C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0031" y="2877729"/>
            <a:ext cx="4231923" cy="163072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C5361CBE-5AF6-4105-B7B9-5245A8EEBC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0407A-6EDB-4213-955D-0FC2A262E56C}" type="slidenum">
              <a:rPr lang="en-US" altLang="zh-CN"/>
              <a:pPr/>
              <a:t>4</a:t>
            </a:fld>
            <a:endParaRPr lang="en-US" altLang="zh-CN"/>
          </a:p>
        </p:txBody>
      </p:sp>
      <p:sp>
        <p:nvSpPr>
          <p:cNvPr id="66562" name="Rectangle 2">
            <a:extLst>
              <a:ext uri="{FF2B5EF4-FFF2-40B4-BE49-F238E27FC236}">
                <a16:creationId xmlns:a16="http://schemas.microsoft.com/office/drawing/2014/main" id="{1CDEDF4A-55BF-41D2-9650-645CA3C5F86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Convergence</a:t>
            </a:r>
            <a:r>
              <a:rPr lang="zh-CN" altLang="en-US"/>
              <a:t>（收敛）</a:t>
            </a:r>
          </a:p>
        </p:txBody>
      </p:sp>
      <p:sp>
        <p:nvSpPr>
          <p:cNvPr id="66563" name="Rectangle 3">
            <a:extLst>
              <a:ext uri="{FF2B5EF4-FFF2-40B4-BE49-F238E27FC236}">
                <a16:creationId xmlns:a16="http://schemas.microsoft.com/office/drawing/2014/main" id="{D8B8FB42-76A1-4B3B-BFA8-27F99D3BD59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5000"/>
              </a:lnSpc>
            </a:pPr>
            <a:r>
              <a:rPr lang="en-US" altLang="zh-CN" sz="2800"/>
              <a:t>Convergence</a:t>
            </a:r>
          </a:p>
          <a:p>
            <a:pPr lvl="1">
              <a:lnSpc>
                <a:spcPct val="85000"/>
              </a:lnSpc>
            </a:pPr>
            <a:r>
              <a:rPr lang="en-US" altLang="zh-CN" sz="2400"/>
              <a:t>All routers in a network agree on the topology</a:t>
            </a:r>
          </a:p>
          <a:p>
            <a:pPr>
              <a:lnSpc>
                <a:spcPct val="85000"/>
              </a:lnSpc>
            </a:pPr>
            <a:r>
              <a:rPr lang="en-US" altLang="zh-CN" sz="2800"/>
              <a:t>Convergence time</a:t>
            </a:r>
          </a:p>
          <a:p>
            <a:pPr lvl="1">
              <a:lnSpc>
                <a:spcPct val="85000"/>
              </a:lnSpc>
            </a:pPr>
            <a:r>
              <a:rPr lang="en-US" altLang="zh-CN" sz="2400"/>
              <a:t>A measure of how quickly to recover from network changes</a:t>
            </a:r>
          </a:p>
          <a:p>
            <a:pPr>
              <a:lnSpc>
                <a:spcPct val="85000"/>
              </a:lnSpc>
            </a:pPr>
            <a:r>
              <a:rPr lang="en-US" altLang="zh-CN" sz="2800"/>
              <a:t>Factors affecting convergence</a:t>
            </a:r>
          </a:p>
          <a:p>
            <a:pPr lvl="1">
              <a:lnSpc>
                <a:spcPct val="85000"/>
              </a:lnSpc>
            </a:pPr>
            <a:r>
              <a:rPr lang="en-US" altLang="zh-CN" sz="2400"/>
              <a:t>The routing protocol used</a:t>
            </a:r>
          </a:p>
          <a:p>
            <a:pPr lvl="1">
              <a:lnSpc>
                <a:spcPct val="85000"/>
              </a:lnSpc>
            </a:pPr>
            <a:r>
              <a:rPr lang="en-US" altLang="zh-CN" sz="2400"/>
              <a:t>A router’s distance from the point of change</a:t>
            </a:r>
          </a:p>
          <a:p>
            <a:pPr lvl="1">
              <a:lnSpc>
                <a:spcPct val="85000"/>
              </a:lnSpc>
            </a:pPr>
            <a:r>
              <a:rPr lang="en-US" altLang="zh-CN" sz="2400"/>
              <a:t>The number of routers in the network</a:t>
            </a:r>
          </a:p>
          <a:p>
            <a:pPr lvl="1">
              <a:lnSpc>
                <a:spcPct val="85000"/>
              </a:lnSpc>
            </a:pPr>
            <a:r>
              <a:rPr lang="en-US" altLang="zh-CN" sz="2400"/>
              <a:t>Bandwidth and traffic load on communications links</a:t>
            </a:r>
          </a:p>
          <a:p>
            <a:pPr lvl="1">
              <a:lnSpc>
                <a:spcPct val="85000"/>
              </a:lnSpc>
            </a:pPr>
            <a:r>
              <a:rPr lang="en-US" altLang="zh-CN" sz="2400"/>
              <a:t>A router’s load</a:t>
            </a:r>
          </a:p>
          <a:p>
            <a:pPr lvl="1">
              <a:lnSpc>
                <a:spcPct val="85000"/>
              </a:lnSpc>
            </a:pPr>
            <a:r>
              <a:rPr lang="en-US" altLang="zh-CN" sz="2400"/>
              <a:t>Traffic patterns in relation to the topology change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DEFE3643-602E-4044-962A-712593E7D7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4A0A3-3AB0-4285-BF12-FEB5C6D32AF1}" type="slidenum">
              <a:rPr lang="en-US" altLang="zh-CN"/>
              <a:pPr/>
              <a:t>40</a:t>
            </a:fld>
            <a:endParaRPr lang="en-US" altLang="zh-CN"/>
          </a:p>
        </p:txBody>
      </p:sp>
      <p:sp>
        <p:nvSpPr>
          <p:cNvPr id="114690" name="Rectangle 2">
            <a:extLst>
              <a:ext uri="{FF2B5EF4-FFF2-40B4-BE49-F238E27FC236}">
                <a16:creationId xmlns:a16="http://schemas.microsoft.com/office/drawing/2014/main" id="{CD8DFFEE-9004-4BFC-9520-083A4729EBD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11.4.2  Flooding</a:t>
            </a:r>
          </a:p>
        </p:txBody>
      </p:sp>
      <p:sp>
        <p:nvSpPr>
          <p:cNvPr id="114691" name="Rectangle 3">
            <a:extLst>
              <a:ext uri="{FF2B5EF4-FFF2-40B4-BE49-F238E27FC236}">
                <a16:creationId xmlns:a16="http://schemas.microsoft.com/office/drawing/2014/main" id="{B6F36A11-34D3-4C27-8746-9358970386F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5000"/>
              </a:lnSpc>
            </a:pPr>
            <a:r>
              <a:rPr lang="en-US" altLang="zh-CN" dirty="0"/>
              <a:t>LSP —— IS-IS</a:t>
            </a:r>
          </a:p>
          <a:p>
            <a:pPr lvl="1">
              <a:lnSpc>
                <a:spcPct val="95000"/>
              </a:lnSpc>
            </a:pPr>
            <a:r>
              <a:rPr lang="en-US" altLang="zh-CN" dirty="0"/>
              <a:t>Link State Packet</a:t>
            </a:r>
            <a:r>
              <a:rPr lang="zh-CN" altLang="en-US" dirty="0"/>
              <a:t>，链路状态分组</a:t>
            </a:r>
          </a:p>
          <a:p>
            <a:pPr lvl="1">
              <a:lnSpc>
                <a:spcPct val="95000"/>
              </a:lnSpc>
            </a:pPr>
            <a:r>
              <a:rPr lang="en-US" altLang="zh-CN" dirty="0"/>
              <a:t>IS-IS</a:t>
            </a:r>
          </a:p>
          <a:p>
            <a:pPr>
              <a:lnSpc>
                <a:spcPct val="95000"/>
              </a:lnSpc>
            </a:pPr>
            <a:r>
              <a:rPr lang="en-US" altLang="zh-CN" dirty="0"/>
              <a:t>LSA —— OSPF</a:t>
            </a:r>
          </a:p>
          <a:p>
            <a:pPr lvl="1">
              <a:lnSpc>
                <a:spcPct val="95000"/>
              </a:lnSpc>
            </a:pPr>
            <a:r>
              <a:rPr lang="en-US" altLang="zh-CN" dirty="0"/>
              <a:t>Link State Advertisement</a:t>
            </a:r>
            <a:r>
              <a:rPr lang="zh-CN" altLang="en-US" dirty="0"/>
              <a:t>，链路状态通告</a:t>
            </a:r>
          </a:p>
          <a:p>
            <a:pPr lvl="1">
              <a:lnSpc>
                <a:spcPct val="95000"/>
              </a:lnSpc>
            </a:pPr>
            <a:r>
              <a:rPr lang="en-US" altLang="zh-CN" dirty="0"/>
              <a:t>A Link State Update ( LSU ) packet may contain several distinct LSAs</a:t>
            </a:r>
          </a:p>
          <a:p>
            <a:pPr lvl="1">
              <a:lnSpc>
                <a:spcPct val="95000"/>
              </a:lnSpc>
            </a:pPr>
            <a:r>
              <a:rPr lang="en-US" altLang="zh-CN" dirty="0"/>
              <a:t>To </a:t>
            </a:r>
            <a:r>
              <a:rPr lang="en-US" altLang="zh-CN" dirty="0">
                <a:solidFill>
                  <a:srgbClr val="00FFFF"/>
                </a:solidFill>
              </a:rPr>
              <a:t>reliable floods each LSA</a:t>
            </a:r>
            <a:r>
              <a:rPr lang="en-US" altLang="zh-CN" dirty="0"/>
              <a:t> one hop further from its point of origination</a:t>
            </a:r>
          </a:p>
        </p:txBody>
      </p:sp>
    </p:spTree>
    <p:extLst>
      <p:ext uri="{BB962C8B-B14F-4D97-AF65-F5344CB8AC3E}">
        <p14:creationId xmlns:p14="http://schemas.microsoft.com/office/powerpoint/2010/main" val="178223638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DEFE3643-602E-4044-962A-712593E7D7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4A0A3-3AB0-4285-BF12-FEB5C6D32AF1}" type="slidenum">
              <a:rPr lang="en-US" altLang="zh-CN"/>
              <a:pPr/>
              <a:t>41</a:t>
            </a:fld>
            <a:endParaRPr lang="en-US" altLang="zh-CN"/>
          </a:p>
        </p:txBody>
      </p:sp>
      <p:sp>
        <p:nvSpPr>
          <p:cNvPr id="114690" name="Rectangle 2">
            <a:extLst>
              <a:ext uri="{FF2B5EF4-FFF2-40B4-BE49-F238E27FC236}">
                <a16:creationId xmlns:a16="http://schemas.microsoft.com/office/drawing/2014/main" id="{CD8DFFEE-9004-4BFC-9520-083A4729EBD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11.4.2  Flooding</a:t>
            </a:r>
          </a:p>
        </p:txBody>
      </p:sp>
      <p:pic>
        <p:nvPicPr>
          <p:cNvPr id="3" name="内容占位符 2">
            <a:extLst>
              <a:ext uri="{FF2B5EF4-FFF2-40B4-BE49-F238E27FC236}">
                <a16:creationId xmlns:a16="http://schemas.microsoft.com/office/drawing/2014/main" id="{D17DE8D4-488E-47DB-AC07-D974E52A14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477" y="1916832"/>
            <a:ext cx="8935045" cy="288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14166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1CFC7E12-BC18-48B2-BF42-117D2A0585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38A6E-10F0-4792-A71B-8A3B20AA2062}" type="slidenum">
              <a:rPr lang="en-US" altLang="zh-CN"/>
              <a:pPr/>
              <a:t>42</a:t>
            </a:fld>
            <a:endParaRPr lang="en-US" altLang="zh-CN"/>
          </a:p>
        </p:txBody>
      </p:sp>
      <p:sp>
        <p:nvSpPr>
          <p:cNvPr id="115714" name="Rectangle 2">
            <a:extLst>
              <a:ext uri="{FF2B5EF4-FFF2-40B4-BE49-F238E27FC236}">
                <a16:creationId xmlns:a16="http://schemas.microsoft.com/office/drawing/2014/main" id="{BC482AE7-0FA8-4B49-88A4-4FB919AB351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Reliable Flooding LSA</a:t>
            </a:r>
          </a:p>
        </p:txBody>
      </p:sp>
      <p:sp>
        <p:nvSpPr>
          <p:cNvPr id="115715" name="Rectangle 3">
            <a:extLst>
              <a:ext uri="{FF2B5EF4-FFF2-40B4-BE49-F238E27FC236}">
                <a16:creationId xmlns:a16="http://schemas.microsoft.com/office/drawing/2014/main" id="{D1FA275F-5F5E-4797-9556-6E3A7348848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2400" dirty="0"/>
              <a:t>Each newly received LSA must be acknowledged</a:t>
            </a:r>
          </a:p>
          <a:p>
            <a:pPr lvl="1"/>
            <a:r>
              <a:rPr lang="en-US" altLang="zh-CN" sz="2200" dirty="0"/>
              <a:t>Explicit: Link State Acknowledgment (</a:t>
            </a:r>
            <a:r>
              <a:rPr lang="en-US" altLang="zh-CN" sz="2200" dirty="0" err="1"/>
              <a:t>LSAck</a:t>
            </a:r>
            <a:r>
              <a:rPr lang="en-US" altLang="zh-CN" sz="2200" dirty="0"/>
              <a:t>) packets</a:t>
            </a:r>
          </a:p>
          <a:p>
            <a:pPr lvl="1"/>
            <a:r>
              <a:rPr lang="en-US" altLang="zh-CN" sz="2200" dirty="0"/>
              <a:t>Implicit: LSU packets</a:t>
            </a:r>
          </a:p>
          <a:p>
            <a:pPr lvl="1"/>
            <a:r>
              <a:rPr lang="en-US" altLang="zh-CN" sz="2200" dirty="0"/>
              <a:t>Many ACKs may be grouped together into a single </a:t>
            </a:r>
            <a:r>
              <a:rPr lang="en-US" altLang="zh-CN" sz="2200" dirty="0" err="1"/>
              <a:t>LSAck</a:t>
            </a:r>
            <a:r>
              <a:rPr lang="en-US" altLang="zh-CN" sz="2200" dirty="0"/>
              <a:t> packet</a:t>
            </a:r>
          </a:p>
          <a:p>
            <a:r>
              <a:rPr lang="en-US" altLang="zh-CN" sz="2400" dirty="0"/>
              <a:t>Determining which LSA is newer, then flooding </a:t>
            </a:r>
            <a:r>
              <a:rPr lang="en-US" altLang="zh-CN" sz="2400" dirty="0">
                <a:sym typeface="Wingdings" panose="05000000000000000000" pitchFamily="2" charset="2"/>
              </a:rPr>
              <a:t>the new (and more recent) LSA out some set of the router's interfaces</a:t>
            </a:r>
            <a:endParaRPr lang="en-US" altLang="zh-CN" sz="2400" dirty="0"/>
          </a:p>
          <a:p>
            <a:pPr lvl="1"/>
            <a:r>
              <a:rPr lang="en-US" altLang="zh-CN" sz="2200" dirty="0"/>
              <a:t>LS sequence number </a:t>
            </a:r>
            <a:r>
              <a:rPr lang="en-US" altLang="zh-CN" sz="2200" dirty="0">
                <a:sym typeface="Wingdings" panose="05000000000000000000" pitchFamily="2" charset="2"/>
              </a:rPr>
              <a:t> LS checksum LS age</a:t>
            </a:r>
          </a:p>
          <a:p>
            <a:pPr lvl="1">
              <a:buFont typeface="Wingdings" panose="05000000000000000000" pitchFamily="2" charset="2"/>
              <a:buNone/>
            </a:pPr>
            <a:r>
              <a:rPr lang="en-US" altLang="zh-CN" sz="2000" dirty="0">
                <a:sym typeface="Wingdings" panose="05000000000000000000" pitchFamily="2" charset="2"/>
              </a:rPr>
              <a:t>		 	 larger		           larger	       smaller </a:t>
            </a:r>
          </a:p>
          <a:p>
            <a:r>
              <a:rPr lang="en-US" altLang="zh-CN" sz="2400" dirty="0">
                <a:sym typeface="Wingdings" panose="05000000000000000000" pitchFamily="2" charset="2"/>
              </a:rPr>
              <a:t>Retransmitting LSAs until they are acknowledged</a:t>
            </a:r>
          </a:p>
          <a:p>
            <a:pPr lvl="1"/>
            <a:r>
              <a:rPr lang="en-US" altLang="zh-CN" sz="2200" dirty="0">
                <a:sym typeface="Wingdings" panose="05000000000000000000" pitchFamily="2" charset="2"/>
              </a:rPr>
              <a:t>Retransmissions interval is a configurable per-interface value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EEFFB6D-89A4-4F7A-B209-458F0D77F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05025-049E-4F64-93D1-4728C0C21241}" type="slidenum">
              <a:rPr lang="en-US" altLang="zh-CN"/>
              <a:pPr/>
              <a:t>43</a:t>
            </a:fld>
            <a:endParaRPr lang="en-US" altLang="zh-CN"/>
          </a:p>
        </p:txBody>
      </p:sp>
      <p:sp>
        <p:nvSpPr>
          <p:cNvPr id="100354" name="Rectangle 2">
            <a:extLst>
              <a:ext uri="{FF2B5EF4-FFF2-40B4-BE49-F238E27FC236}">
                <a16:creationId xmlns:a16="http://schemas.microsoft.com/office/drawing/2014/main" id="{7EB4FE8D-3DD3-4101-B1E8-6783EE43FA5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11.4.3  Dijkstra Algorithm</a:t>
            </a:r>
          </a:p>
        </p:txBody>
      </p:sp>
      <p:sp>
        <p:nvSpPr>
          <p:cNvPr id="100355" name="Rectangle 3">
            <a:extLst>
              <a:ext uri="{FF2B5EF4-FFF2-40B4-BE49-F238E27FC236}">
                <a16:creationId xmlns:a16="http://schemas.microsoft.com/office/drawing/2014/main" id="{23D23545-623C-4960-93C7-8962BAEDAEC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Calculating a tree of shortest paths with the router itself as root</a:t>
            </a:r>
          </a:p>
          <a:p>
            <a:r>
              <a:rPr lang="en-US" altLang="zh-CN"/>
              <a:t>Divides the nodes into 2 sets</a:t>
            </a:r>
          </a:p>
          <a:p>
            <a:pPr lvl="1"/>
            <a:r>
              <a:rPr lang="en-US" altLang="zh-CN"/>
              <a:t>Tentative</a:t>
            </a:r>
            <a:r>
              <a:rPr lang="zh-CN" altLang="en-US"/>
              <a:t>（临时）</a:t>
            </a:r>
          </a:p>
          <a:p>
            <a:pPr lvl="1">
              <a:buFont typeface="Wingdings" panose="05000000000000000000" pitchFamily="2" charset="2"/>
              <a:buNone/>
            </a:pPr>
            <a:r>
              <a:rPr lang="zh-CN" altLang="en-US"/>
              <a:t>			</a:t>
            </a:r>
            <a:r>
              <a:rPr lang="en-US" altLang="zh-CN"/>
              <a:t>if pass the criteria</a:t>
            </a:r>
          </a:p>
          <a:p>
            <a:pPr lvl="1"/>
            <a:r>
              <a:rPr lang="en-US" altLang="zh-CN"/>
              <a:t>Permanent</a:t>
            </a:r>
            <a:r>
              <a:rPr lang="zh-CN" altLang="en-US"/>
              <a:t>（永久）</a:t>
            </a:r>
          </a:p>
          <a:p>
            <a:pPr lvl="1"/>
            <a:endParaRPr lang="en-US" altLang="zh-CN"/>
          </a:p>
        </p:txBody>
      </p:sp>
      <p:sp>
        <p:nvSpPr>
          <p:cNvPr id="100356" name="AutoShape 4">
            <a:extLst>
              <a:ext uri="{FF2B5EF4-FFF2-40B4-BE49-F238E27FC236}">
                <a16:creationId xmlns:a16="http://schemas.microsoft.com/office/drawing/2014/main" id="{B9C250AB-3205-4DF8-858F-4096A8251BB0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1493044" y="3663157"/>
            <a:ext cx="720725" cy="395287"/>
          </a:xfrm>
          <a:custGeom>
            <a:avLst/>
            <a:gdLst>
              <a:gd name="G0" fmla="+- 15700 0 0"/>
              <a:gd name="G1" fmla="+- 5271 0 0"/>
              <a:gd name="G2" fmla="+- 21600 0 5271"/>
              <a:gd name="G3" fmla="+- 10800 0 5271"/>
              <a:gd name="G4" fmla="+- 21600 0 15700"/>
              <a:gd name="G5" fmla="*/ G4 G3 10800"/>
              <a:gd name="G6" fmla="+- 21600 0 G5"/>
              <a:gd name="T0" fmla="*/ 15700 w 21600"/>
              <a:gd name="T1" fmla="*/ 0 h 21600"/>
              <a:gd name="T2" fmla="*/ 0 w 21600"/>
              <a:gd name="T3" fmla="*/ 10800 h 21600"/>
              <a:gd name="T4" fmla="*/ 15700 w 21600"/>
              <a:gd name="T5" fmla="*/ 21600 h 21600"/>
              <a:gd name="T6" fmla="*/ 21600 w 21600"/>
              <a:gd name="T7" fmla="*/ 10800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G1 h 21600"/>
              <a:gd name="T14" fmla="*/ G6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5700" y="0"/>
                </a:moveTo>
                <a:lnTo>
                  <a:pt x="15700" y="5271"/>
                </a:lnTo>
                <a:lnTo>
                  <a:pt x="3375" y="5271"/>
                </a:lnTo>
                <a:lnTo>
                  <a:pt x="3375" y="16329"/>
                </a:lnTo>
                <a:lnTo>
                  <a:pt x="15700" y="16329"/>
                </a:lnTo>
                <a:lnTo>
                  <a:pt x="1570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271"/>
                </a:moveTo>
                <a:lnTo>
                  <a:pt x="1350" y="16329"/>
                </a:lnTo>
                <a:lnTo>
                  <a:pt x="2700" y="16329"/>
                </a:lnTo>
                <a:lnTo>
                  <a:pt x="2700" y="5271"/>
                </a:lnTo>
                <a:close/>
              </a:path>
              <a:path w="21600" h="21600">
                <a:moveTo>
                  <a:pt x="0" y="5271"/>
                </a:moveTo>
                <a:lnTo>
                  <a:pt x="0" y="16329"/>
                </a:lnTo>
                <a:lnTo>
                  <a:pt x="675" y="16329"/>
                </a:lnTo>
                <a:lnTo>
                  <a:pt x="675" y="527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EEFFB6D-89A4-4F7A-B209-458F0D77F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05025-049E-4F64-93D1-4728C0C21241}" type="slidenum">
              <a:rPr lang="en-US" altLang="zh-CN"/>
              <a:pPr/>
              <a:t>44</a:t>
            </a:fld>
            <a:endParaRPr lang="en-US" altLang="zh-CN"/>
          </a:p>
        </p:txBody>
      </p:sp>
      <p:sp>
        <p:nvSpPr>
          <p:cNvPr id="100354" name="Rectangle 2">
            <a:extLst>
              <a:ext uri="{FF2B5EF4-FFF2-40B4-BE49-F238E27FC236}">
                <a16:creationId xmlns:a16="http://schemas.microsoft.com/office/drawing/2014/main" id="{7EB4FE8D-3DD3-4101-B1E8-6783EE43FA5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11.4.3  Dijkstra Algorithm</a:t>
            </a:r>
          </a:p>
        </p:txBody>
      </p:sp>
      <p:pic>
        <p:nvPicPr>
          <p:cNvPr id="3" name="内容占位符 2">
            <a:extLst>
              <a:ext uri="{FF2B5EF4-FFF2-40B4-BE49-F238E27FC236}">
                <a16:creationId xmlns:a16="http://schemas.microsoft.com/office/drawing/2014/main" id="{DD9621B6-7F40-4474-938A-FB8035AD71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1916657"/>
            <a:ext cx="9144000" cy="2322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43829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EEFFB6D-89A4-4F7A-B209-458F0D77F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05025-049E-4F64-93D1-4728C0C21241}" type="slidenum">
              <a:rPr lang="en-US" altLang="zh-CN"/>
              <a:pPr/>
              <a:t>45</a:t>
            </a:fld>
            <a:endParaRPr lang="en-US" altLang="zh-CN"/>
          </a:p>
        </p:txBody>
      </p:sp>
      <p:sp>
        <p:nvSpPr>
          <p:cNvPr id="100354" name="Rectangle 2">
            <a:extLst>
              <a:ext uri="{FF2B5EF4-FFF2-40B4-BE49-F238E27FC236}">
                <a16:creationId xmlns:a16="http://schemas.microsoft.com/office/drawing/2014/main" id="{7EB4FE8D-3DD3-4101-B1E8-6783EE43FA5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11.4.3  Dijkstra Algorithm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9C7A8FE4-F06A-4521-9500-40DB3B2E29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11760" y="1124744"/>
            <a:ext cx="4360588" cy="309634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1AA1315-19F5-434D-B910-1705846A43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1759" y="4149080"/>
            <a:ext cx="4360587" cy="2370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21817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9" name="Oval 3">
            <a:extLst>
              <a:ext uri="{FF2B5EF4-FFF2-40B4-BE49-F238E27FC236}">
                <a16:creationId xmlns:a16="http://schemas.microsoft.com/office/drawing/2014/main" id="{50733F4C-3A0F-4AD1-965C-36117165B6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8763" y="1589088"/>
            <a:ext cx="576262" cy="576262"/>
          </a:xfrm>
          <a:prstGeom prst="ellipse">
            <a:avLst/>
          </a:prstGeom>
          <a:noFill/>
          <a:ln w="2857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0" rIns="90000" bIns="0" anchor="ctr"/>
          <a:lstStyle/>
          <a:p>
            <a:pPr algn="ctr">
              <a:spcBef>
                <a:spcPct val="50000"/>
              </a:spcBef>
            </a:pPr>
            <a:r>
              <a:rPr lang="en-US" altLang="zh-CN">
                <a:effectLst>
                  <a:outerShdw blurRad="38100" dist="38100" dir="2700000" algn="tl">
                    <a:srgbClr val="000000"/>
                  </a:outerShdw>
                </a:effectLst>
                <a:ea typeface="宋体" panose="02010600030101010101" pitchFamily="2" charset="-122"/>
              </a:rPr>
              <a:t>B</a:t>
            </a:r>
          </a:p>
        </p:txBody>
      </p:sp>
      <p:sp>
        <p:nvSpPr>
          <p:cNvPr id="50180" name="Oval 4">
            <a:extLst>
              <a:ext uri="{FF2B5EF4-FFF2-40B4-BE49-F238E27FC236}">
                <a16:creationId xmlns:a16="http://schemas.microsoft.com/office/drawing/2014/main" id="{16CCE179-B927-4FD6-B4F7-F178FD66D5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62700" y="1589088"/>
            <a:ext cx="576263" cy="576262"/>
          </a:xfrm>
          <a:prstGeom prst="ellipse">
            <a:avLst/>
          </a:prstGeom>
          <a:noFill/>
          <a:ln w="2857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0" rIns="90000" bIns="0" anchor="ctr"/>
          <a:lstStyle/>
          <a:p>
            <a:pPr algn="ctr">
              <a:spcBef>
                <a:spcPct val="50000"/>
              </a:spcBef>
            </a:pPr>
            <a:r>
              <a:rPr lang="en-US" altLang="zh-CN">
                <a:effectLst>
                  <a:outerShdw blurRad="38100" dist="38100" dir="2700000" algn="tl">
                    <a:srgbClr val="000000"/>
                  </a:outerShdw>
                </a:effectLst>
                <a:ea typeface="宋体" panose="02010600030101010101" pitchFamily="2" charset="-122"/>
              </a:rPr>
              <a:t>C</a:t>
            </a:r>
          </a:p>
        </p:txBody>
      </p:sp>
      <p:sp>
        <p:nvSpPr>
          <p:cNvPr id="50181" name="Oval 5">
            <a:extLst>
              <a:ext uri="{FF2B5EF4-FFF2-40B4-BE49-F238E27FC236}">
                <a16:creationId xmlns:a16="http://schemas.microsoft.com/office/drawing/2014/main" id="{7A7AC413-180E-4795-B6C3-0AAAC4773E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21300" y="2557463"/>
            <a:ext cx="576263" cy="576262"/>
          </a:xfrm>
          <a:prstGeom prst="ellipse">
            <a:avLst/>
          </a:prstGeom>
          <a:noFill/>
          <a:ln w="2857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0" rIns="90000" bIns="0" anchor="ctr"/>
          <a:lstStyle/>
          <a:p>
            <a:pPr algn="ctr">
              <a:spcBef>
                <a:spcPct val="50000"/>
              </a:spcBef>
            </a:pPr>
            <a:r>
              <a:rPr lang="en-US" altLang="zh-CN">
                <a:effectLst>
                  <a:outerShdw blurRad="38100" dist="38100" dir="2700000" algn="tl">
                    <a:srgbClr val="000000"/>
                  </a:outerShdw>
                </a:effectLst>
                <a:ea typeface="宋体" panose="02010600030101010101" pitchFamily="2" charset="-122"/>
              </a:rPr>
              <a:t>F</a:t>
            </a:r>
          </a:p>
        </p:txBody>
      </p:sp>
      <p:cxnSp>
        <p:nvCxnSpPr>
          <p:cNvPr id="50182" name="AutoShape 6">
            <a:extLst>
              <a:ext uri="{FF2B5EF4-FFF2-40B4-BE49-F238E27FC236}">
                <a16:creationId xmlns:a16="http://schemas.microsoft.com/office/drawing/2014/main" id="{2F2F3035-7902-4476-826B-2F5C11A5266C}"/>
              </a:ext>
            </a:extLst>
          </p:cNvPr>
          <p:cNvCxnSpPr>
            <a:cxnSpLocks noChangeShapeType="1"/>
            <a:stCxn id="50283" idx="7"/>
            <a:endCxn id="50179" idx="3"/>
          </p:cNvCxnSpPr>
          <p:nvPr/>
        </p:nvCxnSpPr>
        <p:spPr bwMode="auto">
          <a:xfrm flipV="1">
            <a:off x="939800" y="2095500"/>
            <a:ext cx="673100" cy="531813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183" name="AutoShape 7">
            <a:extLst>
              <a:ext uri="{FF2B5EF4-FFF2-40B4-BE49-F238E27FC236}">
                <a16:creationId xmlns:a16="http://schemas.microsoft.com/office/drawing/2014/main" id="{F1261B88-592A-4533-9D09-296A0C9D29F8}"/>
              </a:ext>
            </a:extLst>
          </p:cNvPr>
          <p:cNvCxnSpPr>
            <a:cxnSpLocks noChangeShapeType="1"/>
            <a:stCxn id="50179" idx="6"/>
            <a:endCxn id="50180" idx="2"/>
          </p:cNvCxnSpPr>
          <p:nvPr/>
        </p:nvCxnSpPr>
        <p:spPr bwMode="auto">
          <a:xfrm>
            <a:off x="2119313" y="1878013"/>
            <a:ext cx="4229100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184" name="AutoShape 8">
            <a:extLst>
              <a:ext uri="{FF2B5EF4-FFF2-40B4-BE49-F238E27FC236}">
                <a16:creationId xmlns:a16="http://schemas.microsoft.com/office/drawing/2014/main" id="{D5020AB5-7EAF-4B51-8313-49160409DB77}"/>
              </a:ext>
            </a:extLst>
          </p:cNvPr>
          <p:cNvCxnSpPr>
            <a:cxnSpLocks noChangeShapeType="1"/>
            <a:stCxn id="50180" idx="5"/>
            <a:endCxn id="50200" idx="1"/>
          </p:cNvCxnSpPr>
          <p:nvPr/>
        </p:nvCxnSpPr>
        <p:spPr bwMode="auto">
          <a:xfrm>
            <a:off x="6854825" y="2095500"/>
            <a:ext cx="668338" cy="531813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185" name="AutoShape 9">
            <a:extLst>
              <a:ext uri="{FF2B5EF4-FFF2-40B4-BE49-F238E27FC236}">
                <a16:creationId xmlns:a16="http://schemas.microsoft.com/office/drawing/2014/main" id="{DAA8C9AF-377C-4F6D-A201-E39B55AAC7DF}"/>
              </a:ext>
            </a:extLst>
          </p:cNvPr>
          <p:cNvCxnSpPr>
            <a:cxnSpLocks noChangeShapeType="1"/>
            <a:stCxn id="50199" idx="1"/>
            <a:endCxn id="50181" idx="5"/>
          </p:cNvCxnSpPr>
          <p:nvPr/>
        </p:nvCxnSpPr>
        <p:spPr bwMode="auto">
          <a:xfrm flipH="1" flipV="1">
            <a:off x="5813425" y="3063875"/>
            <a:ext cx="615950" cy="493713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186" name="AutoShape 10">
            <a:extLst>
              <a:ext uri="{FF2B5EF4-FFF2-40B4-BE49-F238E27FC236}">
                <a16:creationId xmlns:a16="http://schemas.microsoft.com/office/drawing/2014/main" id="{DC0A1C4D-1F1C-41E0-AC4B-0BC81305ED22}"/>
              </a:ext>
            </a:extLst>
          </p:cNvPr>
          <p:cNvCxnSpPr>
            <a:cxnSpLocks noChangeShapeType="1"/>
            <a:stCxn id="50201" idx="6"/>
            <a:endCxn id="50181" idx="2"/>
          </p:cNvCxnSpPr>
          <p:nvPr/>
        </p:nvCxnSpPr>
        <p:spPr bwMode="auto">
          <a:xfrm>
            <a:off x="3233738" y="2846388"/>
            <a:ext cx="2073275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187" name="AutoShape 11">
            <a:extLst>
              <a:ext uri="{FF2B5EF4-FFF2-40B4-BE49-F238E27FC236}">
                <a16:creationId xmlns:a16="http://schemas.microsoft.com/office/drawing/2014/main" id="{090FC82D-25E6-42BE-9D7F-022A1C050476}"/>
              </a:ext>
            </a:extLst>
          </p:cNvPr>
          <p:cNvCxnSpPr>
            <a:cxnSpLocks noChangeShapeType="1"/>
            <a:stCxn id="50202" idx="6"/>
            <a:endCxn id="50199" idx="2"/>
          </p:cNvCxnSpPr>
          <p:nvPr/>
        </p:nvCxnSpPr>
        <p:spPr bwMode="auto">
          <a:xfrm>
            <a:off x="2106613" y="3776663"/>
            <a:ext cx="4224337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188" name="AutoShape 12">
            <a:extLst>
              <a:ext uri="{FF2B5EF4-FFF2-40B4-BE49-F238E27FC236}">
                <a16:creationId xmlns:a16="http://schemas.microsoft.com/office/drawing/2014/main" id="{0C1A0E64-741E-47E8-8096-98A58AE09200}"/>
              </a:ext>
            </a:extLst>
          </p:cNvPr>
          <p:cNvCxnSpPr>
            <a:cxnSpLocks noChangeShapeType="1"/>
            <a:stCxn id="50283" idx="5"/>
            <a:endCxn id="50202" idx="1"/>
          </p:cNvCxnSpPr>
          <p:nvPr/>
        </p:nvCxnSpPr>
        <p:spPr bwMode="auto">
          <a:xfrm>
            <a:off x="939800" y="3063875"/>
            <a:ext cx="660400" cy="493713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189" name="AutoShape 13">
            <a:extLst>
              <a:ext uri="{FF2B5EF4-FFF2-40B4-BE49-F238E27FC236}">
                <a16:creationId xmlns:a16="http://schemas.microsoft.com/office/drawing/2014/main" id="{403D1753-02FB-4075-AD61-EB15E1E46E3A}"/>
              </a:ext>
            </a:extLst>
          </p:cNvPr>
          <p:cNvCxnSpPr>
            <a:cxnSpLocks noChangeShapeType="1"/>
            <a:stCxn id="50179" idx="5"/>
            <a:endCxn id="50201" idx="1"/>
          </p:cNvCxnSpPr>
          <p:nvPr/>
        </p:nvCxnSpPr>
        <p:spPr bwMode="auto">
          <a:xfrm>
            <a:off x="2020888" y="2095500"/>
            <a:ext cx="706437" cy="531813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190" name="AutoShape 14">
            <a:extLst>
              <a:ext uri="{FF2B5EF4-FFF2-40B4-BE49-F238E27FC236}">
                <a16:creationId xmlns:a16="http://schemas.microsoft.com/office/drawing/2014/main" id="{BFED7040-7F92-4960-989E-3D151C01F83B}"/>
              </a:ext>
            </a:extLst>
          </p:cNvPr>
          <p:cNvCxnSpPr>
            <a:cxnSpLocks noChangeShapeType="1"/>
            <a:stCxn id="50180" idx="3"/>
            <a:endCxn id="50181" idx="7"/>
          </p:cNvCxnSpPr>
          <p:nvPr/>
        </p:nvCxnSpPr>
        <p:spPr bwMode="auto">
          <a:xfrm flipH="1">
            <a:off x="5813425" y="2095500"/>
            <a:ext cx="633413" cy="531813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0191" name="Text Box 15">
            <a:extLst>
              <a:ext uri="{FF2B5EF4-FFF2-40B4-BE49-F238E27FC236}">
                <a16:creationId xmlns:a16="http://schemas.microsoft.com/office/drawing/2014/main" id="{F8903E39-C225-4C0A-8C6D-16B94ECBD9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71588" y="2957513"/>
            <a:ext cx="204787" cy="4638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dirty="0">
                <a:effectLst>
                  <a:outerShdw blurRad="38100" dist="38100" dir="2700000" algn="tl">
                    <a:srgbClr val="000000"/>
                  </a:outerShdw>
                </a:effectLst>
                <a:ea typeface="宋体" panose="02010600030101010101" pitchFamily="2" charset="-122"/>
              </a:rPr>
              <a:t>7</a:t>
            </a:r>
          </a:p>
        </p:txBody>
      </p:sp>
      <p:sp>
        <p:nvSpPr>
          <p:cNvPr id="50192" name="Text Box 16">
            <a:extLst>
              <a:ext uri="{FF2B5EF4-FFF2-40B4-BE49-F238E27FC236}">
                <a16:creationId xmlns:a16="http://schemas.microsoft.com/office/drawing/2014/main" id="{F9086C2A-4888-4C2F-AB19-B3DB53F397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22488" y="2284413"/>
            <a:ext cx="288925" cy="4638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dirty="0">
                <a:effectLst>
                  <a:outerShdw blurRad="38100" dist="38100" dir="2700000" algn="tl">
                    <a:srgbClr val="000000"/>
                  </a:outerShdw>
                </a:effectLst>
                <a:ea typeface="宋体" panose="02010600030101010101" pitchFamily="2" charset="-122"/>
              </a:rPr>
              <a:t>5</a:t>
            </a:r>
          </a:p>
        </p:txBody>
      </p:sp>
      <p:sp>
        <p:nvSpPr>
          <p:cNvPr id="50193" name="Text Box 17">
            <a:extLst>
              <a:ext uri="{FF2B5EF4-FFF2-40B4-BE49-F238E27FC236}">
                <a16:creationId xmlns:a16="http://schemas.microsoft.com/office/drawing/2014/main" id="{4E4D2A74-996B-455B-9471-66D36CD37D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95963" y="3173413"/>
            <a:ext cx="288925" cy="4638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dirty="0">
                <a:effectLst>
                  <a:outerShdw blurRad="38100" dist="38100" dir="2700000" algn="tl">
                    <a:srgbClr val="000000"/>
                  </a:outerShdw>
                </a:effectLst>
                <a:ea typeface="宋体" panose="02010600030101010101" pitchFamily="2" charset="-122"/>
              </a:rPr>
              <a:t>1</a:t>
            </a:r>
          </a:p>
        </p:txBody>
      </p:sp>
      <p:sp>
        <p:nvSpPr>
          <p:cNvPr id="50194" name="Text Box 18">
            <a:extLst>
              <a:ext uri="{FF2B5EF4-FFF2-40B4-BE49-F238E27FC236}">
                <a16:creationId xmlns:a16="http://schemas.microsoft.com/office/drawing/2014/main" id="{B577ED15-C8C0-43E5-A2D3-87B5370050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39975" y="3173413"/>
            <a:ext cx="2889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>
                <a:effectLst>
                  <a:outerShdw blurRad="38100" dist="38100" dir="2700000" algn="tl">
                    <a:srgbClr val="000000"/>
                  </a:outerShdw>
                </a:effectLst>
                <a:ea typeface="宋体" panose="02010600030101010101" pitchFamily="2" charset="-122"/>
              </a:rPr>
              <a:t>2</a:t>
            </a:r>
          </a:p>
        </p:txBody>
      </p:sp>
      <p:sp>
        <p:nvSpPr>
          <p:cNvPr id="50195" name="Text Box 19">
            <a:extLst>
              <a:ext uri="{FF2B5EF4-FFF2-40B4-BE49-F238E27FC236}">
                <a16:creationId xmlns:a16="http://schemas.microsoft.com/office/drawing/2014/main" id="{B9D83413-42DE-4DA6-9D33-EDFFF47B7D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87813" y="3389313"/>
            <a:ext cx="288925" cy="4638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dirty="0">
                <a:effectLst>
                  <a:outerShdw blurRad="38100" dist="38100" dir="2700000" algn="tl">
                    <a:srgbClr val="000000"/>
                  </a:outerShdw>
                </a:effectLst>
                <a:ea typeface="宋体" panose="02010600030101010101" pitchFamily="2" charset="-122"/>
              </a:rPr>
              <a:t>6</a:t>
            </a:r>
          </a:p>
        </p:txBody>
      </p:sp>
      <p:sp>
        <p:nvSpPr>
          <p:cNvPr id="50196" name="Text Box 20">
            <a:extLst>
              <a:ext uri="{FF2B5EF4-FFF2-40B4-BE49-F238E27FC236}">
                <a16:creationId xmlns:a16="http://schemas.microsoft.com/office/drawing/2014/main" id="{1ECEC569-B299-4417-AF3D-92E6ADA162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04025" y="2957513"/>
            <a:ext cx="288925" cy="4638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dirty="0">
                <a:effectLst>
                  <a:outerShdw blurRad="38100" dist="38100" dir="2700000" algn="tl">
                    <a:srgbClr val="000000"/>
                  </a:outerShdw>
                </a:effectLst>
                <a:ea typeface="宋体" panose="02010600030101010101" pitchFamily="2" charset="-122"/>
              </a:rPr>
              <a:t>1</a:t>
            </a:r>
          </a:p>
        </p:txBody>
      </p:sp>
      <p:sp>
        <p:nvSpPr>
          <p:cNvPr id="50197" name="Text Box 21">
            <a:extLst>
              <a:ext uri="{FF2B5EF4-FFF2-40B4-BE49-F238E27FC236}">
                <a16:creationId xmlns:a16="http://schemas.microsoft.com/office/drawing/2014/main" id="{0607B90E-22F3-4517-97B2-8CFF76F402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12000" y="1985963"/>
            <a:ext cx="461963" cy="4638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dirty="0">
                <a:effectLst>
                  <a:outerShdw blurRad="38100" dist="38100" dir="2700000" algn="tl">
                    <a:srgbClr val="000000"/>
                  </a:outerShdw>
                </a:effectLst>
                <a:ea typeface="宋体" panose="02010600030101010101" pitchFamily="2" charset="-122"/>
              </a:rPr>
              <a:t>5</a:t>
            </a:r>
          </a:p>
        </p:txBody>
      </p:sp>
      <p:sp>
        <p:nvSpPr>
          <p:cNvPr id="50198" name="Text Box 22">
            <a:extLst>
              <a:ext uri="{FF2B5EF4-FFF2-40B4-BE49-F238E27FC236}">
                <a16:creationId xmlns:a16="http://schemas.microsoft.com/office/drawing/2014/main" id="{41F5C73A-6478-4370-BF22-8C2EBA4FF8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40401" y="1997075"/>
            <a:ext cx="344488" cy="4638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dirty="0">
                <a:effectLst>
                  <a:outerShdw blurRad="38100" dist="38100" dir="2700000" algn="tl">
                    <a:srgbClr val="000000"/>
                  </a:outerShdw>
                </a:effectLst>
                <a:ea typeface="宋体" panose="02010600030101010101" pitchFamily="2" charset="-122"/>
              </a:rPr>
              <a:t>2</a:t>
            </a:r>
          </a:p>
        </p:txBody>
      </p:sp>
      <p:sp>
        <p:nvSpPr>
          <p:cNvPr id="50199" name="Oval 23">
            <a:extLst>
              <a:ext uri="{FF2B5EF4-FFF2-40B4-BE49-F238E27FC236}">
                <a16:creationId xmlns:a16="http://schemas.microsoft.com/office/drawing/2014/main" id="{E59E4C90-2280-40D5-897D-ED1A09520E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45238" y="3487738"/>
            <a:ext cx="576262" cy="576262"/>
          </a:xfrm>
          <a:prstGeom prst="ellipse">
            <a:avLst/>
          </a:prstGeom>
          <a:noFill/>
          <a:ln w="2857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0" rIns="90000" bIns="0" anchor="ctr"/>
          <a:lstStyle/>
          <a:p>
            <a:pPr algn="ctr">
              <a:spcBef>
                <a:spcPct val="50000"/>
              </a:spcBef>
            </a:pPr>
            <a:r>
              <a:rPr lang="en-US" altLang="zh-CN">
                <a:effectLst>
                  <a:outerShdw blurRad="38100" dist="38100" dir="2700000" algn="tl">
                    <a:srgbClr val="000000"/>
                  </a:outerShdw>
                </a:effectLst>
                <a:ea typeface="宋体" panose="02010600030101010101" pitchFamily="2" charset="-122"/>
              </a:rPr>
              <a:t>H</a:t>
            </a:r>
          </a:p>
        </p:txBody>
      </p:sp>
      <p:sp>
        <p:nvSpPr>
          <p:cNvPr id="50200" name="Oval 24">
            <a:extLst>
              <a:ext uri="{FF2B5EF4-FFF2-40B4-BE49-F238E27FC236}">
                <a16:creationId xmlns:a16="http://schemas.microsoft.com/office/drawing/2014/main" id="{432A23D4-CC9F-412E-AC60-69936C4A74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39025" y="2557463"/>
            <a:ext cx="576263" cy="576262"/>
          </a:xfrm>
          <a:prstGeom prst="ellipse">
            <a:avLst/>
          </a:prstGeom>
          <a:noFill/>
          <a:ln w="2857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0" rIns="90000" bIns="0" anchor="ctr"/>
          <a:lstStyle/>
          <a:p>
            <a:pPr algn="ctr">
              <a:spcBef>
                <a:spcPct val="50000"/>
              </a:spcBef>
            </a:pPr>
            <a:r>
              <a:rPr lang="en-US" altLang="zh-CN">
                <a:effectLst>
                  <a:outerShdw blurRad="38100" dist="38100" dir="2700000" algn="tl">
                    <a:srgbClr val="000000"/>
                  </a:outerShdw>
                </a:effectLst>
                <a:ea typeface="宋体" panose="02010600030101010101" pitchFamily="2" charset="-122"/>
              </a:rPr>
              <a:t>D</a:t>
            </a:r>
          </a:p>
        </p:txBody>
      </p:sp>
      <p:sp>
        <p:nvSpPr>
          <p:cNvPr id="50201" name="Oval 25">
            <a:extLst>
              <a:ext uri="{FF2B5EF4-FFF2-40B4-BE49-F238E27FC236}">
                <a16:creationId xmlns:a16="http://schemas.microsoft.com/office/drawing/2014/main" id="{19C3B859-1996-4764-B5F5-41C3E7D760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43188" y="2557463"/>
            <a:ext cx="576262" cy="576262"/>
          </a:xfrm>
          <a:prstGeom prst="ellipse">
            <a:avLst/>
          </a:prstGeom>
          <a:noFill/>
          <a:ln w="2857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0" rIns="90000" bIns="0" anchor="ctr"/>
          <a:lstStyle/>
          <a:p>
            <a:pPr algn="ctr">
              <a:spcBef>
                <a:spcPct val="50000"/>
              </a:spcBef>
            </a:pPr>
            <a:r>
              <a:rPr lang="en-US" altLang="zh-CN">
                <a:effectLst>
                  <a:outerShdw blurRad="38100" dist="38100" dir="2700000" algn="tl">
                    <a:srgbClr val="000000"/>
                  </a:outerShdw>
                </a:effectLst>
                <a:ea typeface="宋体" panose="02010600030101010101" pitchFamily="2" charset="-122"/>
              </a:rPr>
              <a:t>E</a:t>
            </a:r>
          </a:p>
        </p:txBody>
      </p:sp>
      <p:sp>
        <p:nvSpPr>
          <p:cNvPr id="50202" name="Oval 26">
            <a:extLst>
              <a:ext uri="{FF2B5EF4-FFF2-40B4-BE49-F238E27FC236}">
                <a16:creationId xmlns:a16="http://schemas.microsoft.com/office/drawing/2014/main" id="{810F4172-EFC6-416B-AAD0-48DFE78560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16063" y="3487738"/>
            <a:ext cx="576262" cy="576262"/>
          </a:xfrm>
          <a:prstGeom prst="ellipse">
            <a:avLst/>
          </a:prstGeom>
          <a:noFill/>
          <a:ln w="2857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0" rIns="90000" bIns="0" anchor="ctr"/>
          <a:lstStyle/>
          <a:p>
            <a:pPr algn="ctr">
              <a:spcBef>
                <a:spcPct val="50000"/>
              </a:spcBef>
            </a:pPr>
            <a:r>
              <a:rPr lang="en-US" altLang="zh-CN">
                <a:effectLst>
                  <a:outerShdw blurRad="38100" dist="38100" dir="2700000" algn="tl">
                    <a:srgbClr val="000000"/>
                  </a:outerShdw>
                </a:effectLst>
                <a:ea typeface="宋体" panose="02010600030101010101" pitchFamily="2" charset="-122"/>
              </a:rPr>
              <a:t>G</a:t>
            </a:r>
          </a:p>
        </p:txBody>
      </p:sp>
      <p:cxnSp>
        <p:nvCxnSpPr>
          <p:cNvPr id="50203" name="AutoShape 27">
            <a:extLst>
              <a:ext uri="{FF2B5EF4-FFF2-40B4-BE49-F238E27FC236}">
                <a16:creationId xmlns:a16="http://schemas.microsoft.com/office/drawing/2014/main" id="{EF474DAD-2D3E-469F-9A52-739E6639CBB6}"/>
              </a:ext>
            </a:extLst>
          </p:cNvPr>
          <p:cNvCxnSpPr>
            <a:cxnSpLocks noChangeShapeType="1"/>
            <a:stCxn id="50200" idx="3"/>
            <a:endCxn id="50199" idx="7"/>
          </p:cNvCxnSpPr>
          <p:nvPr/>
        </p:nvCxnSpPr>
        <p:spPr bwMode="auto">
          <a:xfrm flipH="1">
            <a:off x="6837363" y="3063875"/>
            <a:ext cx="685800" cy="493713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204" name="AutoShape 28">
            <a:extLst>
              <a:ext uri="{FF2B5EF4-FFF2-40B4-BE49-F238E27FC236}">
                <a16:creationId xmlns:a16="http://schemas.microsoft.com/office/drawing/2014/main" id="{69F21761-C7AD-4047-AC08-7D5ED9D1D505}"/>
              </a:ext>
            </a:extLst>
          </p:cNvPr>
          <p:cNvCxnSpPr>
            <a:cxnSpLocks noChangeShapeType="1"/>
            <a:stCxn id="50202" idx="7"/>
            <a:endCxn id="50201" idx="3"/>
          </p:cNvCxnSpPr>
          <p:nvPr/>
        </p:nvCxnSpPr>
        <p:spPr bwMode="auto">
          <a:xfrm flipV="1">
            <a:off x="2008188" y="3063875"/>
            <a:ext cx="719137" cy="493713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0205" name="Text Box 29">
            <a:extLst>
              <a:ext uri="{FF2B5EF4-FFF2-40B4-BE49-F238E27FC236}">
                <a16:creationId xmlns:a16="http://schemas.microsoft.com/office/drawing/2014/main" id="{1A3B1193-89B9-4415-94FA-7DCC1914C3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0113" y="1979613"/>
            <a:ext cx="2889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>
                <a:effectLst>
                  <a:outerShdw blurRad="38100" dist="38100" dir="2700000" algn="tl">
                    <a:srgbClr val="000000"/>
                  </a:outerShdw>
                </a:effectLst>
                <a:ea typeface="宋体" panose="02010600030101010101" pitchFamily="2" charset="-122"/>
              </a:rPr>
              <a:t>2</a:t>
            </a:r>
          </a:p>
        </p:txBody>
      </p:sp>
      <p:sp>
        <p:nvSpPr>
          <p:cNvPr id="50206" name="Text Box 30">
            <a:extLst>
              <a:ext uri="{FF2B5EF4-FFF2-40B4-BE49-F238E27FC236}">
                <a16:creationId xmlns:a16="http://schemas.microsoft.com/office/drawing/2014/main" id="{6F20860E-A864-4CC8-8D89-3BDCF187EB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86225" y="1449388"/>
            <a:ext cx="413767" cy="4638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dirty="0">
                <a:effectLst>
                  <a:outerShdw blurRad="38100" dist="38100" dir="2700000" algn="tl">
                    <a:srgbClr val="000000"/>
                  </a:outerShdw>
                </a:effectLst>
                <a:ea typeface="宋体" panose="02010600030101010101" pitchFamily="2" charset="-122"/>
              </a:rPr>
              <a:t>4</a:t>
            </a:r>
          </a:p>
        </p:txBody>
      </p:sp>
      <p:sp>
        <p:nvSpPr>
          <p:cNvPr id="50207" name="Text Box 31">
            <a:extLst>
              <a:ext uri="{FF2B5EF4-FFF2-40B4-BE49-F238E27FC236}">
                <a16:creationId xmlns:a16="http://schemas.microsoft.com/office/drawing/2014/main" id="{0D42E777-F018-4D7D-BC88-E28447984A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86225" y="2417763"/>
            <a:ext cx="2889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>
                <a:effectLst>
                  <a:outerShdw blurRad="38100" dist="38100" dir="2700000" algn="tl">
                    <a:srgbClr val="000000"/>
                  </a:outerShdw>
                </a:effectLst>
                <a:ea typeface="宋体" panose="02010600030101010101" pitchFamily="2" charset="-122"/>
              </a:rPr>
              <a:t>1</a:t>
            </a:r>
          </a:p>
        </p:txBody>
      </p:sp>
      <p:sp>
        <p:nvSpPr>
          <p:cNvPr id="50283" name="Oval 107">
            <a:extLst>
              <a:ext uri="{FF2B5EF4-FFF2-40B4-BE49-F238E27FC236}">
                <a16:creationId xmlns:a16="http://schemas.microsoft.com/office/drawing/2014/main" id="{25CA2052-251F-4A9E-8E5A-1F9DEF9B9E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7675" y="2557463"/>
            <a:ext cx="576263" cy="576262"/>
          </a:xfrm>
          <a:prstGeom prst="ellipse">
            <a:avLst/>
          </a:prstGeom>
          <a:solidFill>
            <a:srgbClr val="0033CC"/>
          </a:solidFill>
          <a:ln w="2857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0" rIns="90000" bIns="0" anchor="ctr"/>
          <a:lstStyle/>
          <a:p>
            <a:pPr algn="ctr">
              <a:spcBef>
                <a:spcPct val="50000"/>
              </a:spcBef>
            </a:pPr>
            <a:r>
              <a:rPr lang="en-US" altLang="zh-CN" dirty="0">
                <a:effectLst>
                  <a:outerShdw blurRad="38100" dist="38100" dir="2700000" algn="tl">
                    <a:srgbClr val="000000"/>
                  </a:outerShdw>
                </a:effectLst>
                <a:ea typeface="宋体" panose="02010600030101010101" pitchFamily="2" charset="-122"/>
              </a:rPr>
              <a:t>A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500" fill="hold"/>
                                        <p:tgtEl>
                                          <p:spTgt spid="5017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7" dur="500" fill="hold"/>
                                        <p:tgtEl>
                                          <p:spTgt spid="5017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" dur="500" fill="hold"/>
                                        <p:tgtEl>
                                          <p:spTgt spid="5020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10" dur="500" fill="hold"/>
                                        <p:tgtEl>
                                          <p:spTgt spid="5020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7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" dur="500" fill="hold"/>
                                        <p:tgtEl>
                                          <p:spTgt spid="5017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FFFF"/>
                                      </p:to>
                                    </p:animClr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5017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" dur="500" fill="hold"/>
                                        <p:tgtEl>
                                          <p:spTgt spid="5018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17" dur="500" fill="hold"/>
                                        <p:tgtEl>
                                          <p:spTgt spid="5018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" dur="500" fill="hold"/>
                                        <p:tgtEl>
                                          <p:spTgt spid="5020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20" dur="500" fill="hold"/>
                                        <p:tgtEl>
                                          <p:spTgt spid="5020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2" presetID="7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3" dur="500" fill="hold"/>
                                        <p:tgtEl>
                                          <p:spTgt spid="5020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FFFF"/>
                                      </p:to>
                                    </p:animClr>
                                    <p:set>
                                      <p:cBhvr>
                                        <p:cTn id="24" dur="500" fill="hold"/>
                                        <p:tgtEl>
                                          <p:spTgt spid="5020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6" dur="500" fill="hold"/>
                                        <p:tgtEl>
                                          <p:spTgt spid="5018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27" dur="500" fill="hold"/>
                                        <p:tgtEl>
                                          <p:spTgt spid="5018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9" presetID="7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0" dur="500" fill="hold"/>
                                        <p:tgtEl>
                                          <p:spTgt spid="5018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FFFF"/>
                                      </p:to>
                                    </p:animClr>
                                    <p:set>
                                      <p:cBhvr>
                                        <p:cTn id="31" dur="500" fill="hold"/>
                                        <p:tgtEl>
                                          <p:spTgt spid="5018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3" dur="500" fill="hold"/>
                                        <p:tgtEl>
                                          <p:spTgt spid="5019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34" dur="500" fill="hold"/>
                                        <p:tgtEl>
                                          <p:spTgt spid="5019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36" presetID="7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7" dur="500" fill="hold"/>
                                        <p:tgtEl>
                                          <p:spTgt spid="5020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FFFF"/>
                                      </p:to>
                                    </p:animClr>
                                    <p:set>
                                      <p:cBhvr>
                                        <p:cTn id="38" dur="500" fill="hold"/>
                                        <p:tgtEl>
                                          <p:spTgt spid="5020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40" presetID="7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1" dur="500" fill="hold"/>
                                        <p:tgtEl>
                                          <p:spTgt spid="5019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FFFF"/>
                                      </p:to>
                                    </p:animClr>
                                    <p:set>
                                      <p:cBhvr>
                                        <p:cTn id="42" dur="500" fill="hold"/>
                                        <p:tgtEl>
                                          <p:spTgt spid="5019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44" presetID="7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5" dur="500" fill="hold"/>
                                        <p:tgtEl>
                                          <p:spTgt spid="5020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46" dur="500" fill="hold"/>
                                        <p:tgtEl>
                                          <p:spTgt spid="5020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48" presetID="7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9" dur="500" fill="hold"/>
                                        <p:tgtEl>
                                          <p:spTgt spid="5018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FFFF"/>
                                      </p:to>
                                    </p:animClr>
                                    <p:set>
                                      <p:cBhvr>
                                        <p:cTn id="50" dur="500" fill="hold"/>
                                        <p:tgtEl>
                                          <p:spTgt spid="5018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52" presetID="7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3" dur="500" fill="hold"/>
                                        <p:tgtEl>
                                          <p:spTgt spid="5020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FFFF"/>
                                      </p:to>
                                    </p:animClr>
                                    <p:set>
                                      <p:cBhvr>
                                        <p:cTn id="54" dur="500" fill="hold"/>
                                        <p:tgtEl>
                                          <p:spTgt spid="5020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灯片编号占位符 5">
            <a:extLst>
              <a:ext uri="{FF2B5EF4-FFF2-40B4-BE49-F238E27FC236}">
                <a16:creationId xmlns:a16="http://schemas.microsoft.com/office/drawing/2014/main" id="{6D168ABF-F3F9-4972-8DC9-8D748302C0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BE1C9-C1A9-4E4E-A5FD-477C9B6B5094}" type="slidenum">
              <a:rPr lang="en-US" altLang="zh-CN"/>
              <a:pPr/>
              <a:t>47</a:t>
            </a:fld>
            <a:endParaRPr lang="en-US" altLang="zh-CN"/>
          </a:p>
        </p:txBody>
      </p:sp>
      <p:sp>
        <p:nvSpPr>
          <p:cNvPr id="50178" name="Rectangle 2">
            <a:extLst>
              <a:ext uri="{FF2B5EF4-FFF2-40B4-BE49-F238E27FC236}">
                <a16:creationId xmlns:a16="http://schemas.microsoft.com/office/drawing/2014/main" id="{89AFB2FD-1196-431B-8BD2-8AA6E31F650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SPF Algorithm Example</a:t>
            </a:r>
          </a:p>
        </p:txBody>
      </p:sp>
      <p:sp>
        <p:nvSpPr>
          <p:cNvPr id="50179" name="Oval 3">
            <a:extLst>
              <a:ext uri="{FF2B5EF4-FFF2-40B4-BE49-F238E27FC236}">
                <a16:creationId xmlns:a16="http://schemas.microsoft.com/office/drawing/2014/main" id="{50733F4C-3A0F-4AD1-965C-36117165B6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8763" y="1589088"/>
            <a:ext cx="576262" cy="576262"/>
          </a:xfrm>
          <a:prstGeom prst="ellipse">
            <a:avLst/>
          </a:prstGeom>
          <a:noFill/>
          <a:ln w="2857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0" rIns="90000" bIns="0" anchor="ctr"/>
          <a:lstStyle/>
          <a:p>
            <a:pPr algn="ctr">
              <a:spcBef>
                <a:spcPct val="50000"/>
              </a:spcBef>
            </a:pPr>
            <a:r>
              <a:rPr lang="en-US" altLang="zh-CN">
                <a:effectLst>
                  <a:outerShdw blurRad="38100" dist="38100" dir="2700000" algn="tl">
                    <a:srgbClr val="000000"/>
                  </a:outerShdw>
                </a:effectLst>
                <a:ea typeface="宋体" panose="02010600030101010101" pitchFamily="2" charset="-122"/>
              </a:rPr>
              <a:t>B</a:t>
            </a:r>
          </a:p>
        </p:txBody>
      </p:sp>
      <p:sp>
        <p:nvSpPr>
          <p:cNvPr id="50180" name="Oval 4">
            <a:extLst>
              <a:ext uri="{FF2B5EF4-FFF2-40B4-BE49-F238E27FC236}">
                <a16:creationId xmlns:a16="http://schemas.microsoft.com/office/drawing/2014/main" id="{16CCE179-B927-4FD6-B4F7-F178FD66D5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62700" y="1589088"/>
            <a:ext cx="576263" cy="576262"/>
          </a:xfrm>
          <a:prstGeom prst="ellipse">
            <a:avLst/>
          </a:prstGeom>
          <a:noFill/>
          <a:ln w="2857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0" rIns="90000" bIns="0" anchor="ctr"/>
          <a:lstStyle/>
          <a:p>
            <a:pPr algn="ctr">
              <a:spcBef>
                <a:spcPct val="50000"/>
              </a:spcBef>
            </a:pPr>
            <a:r>
              <a:rPr lang="en-US" altLang="zh-CN">
                <a:effectLst>
                  <a:outerShdw blurRad="38100" dist="38100" dir="2700000" algn="tl">
                    <a:srgbClr val="000000"/>
                  </a:outerShdw>
                </a:effectLst>
                <a:ea typeface="宋体" panose="02010600030101010101" pitchFamily="2" charset="-122"/>
              </a:rPr>
              <a:t>C</a:t>
            </a:r>
          </a:p>
        </p:txBody>
      </p:sp>
      <p:sp>
        <p:nvSpPr>
          <p:cNvPr id="50181" name="Oval 5">
            <a:extLst>
              <a:ext uri="{FF2B5EF4-FFF2-40B4-BE49-F238E27FC236}">
                <a16:creationId xmlns:a16="http://schemas.microsoft.com/office/drawing/2014/main" id="{7A7AC413-180E-4795-B6C3-0AAAC4773E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21300" y="2557463"/>
            <a:ext cx="576263" cy="576262"/>
          </a:xfrm>
          <a:prstGeom prst="ellipse">
            <a:avLst/>
          </a:prstGeom>
          <a:noFill/>
          <a:ln w="2857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0" rIns="90000" bIns="0" anchor="ctr"/>
          <a:lstStyle/>
          <a:p>
            <a:pPr algn="ctr">
              <a:spcBef>
                <a:spcPct val="50000"/>
              </a:spcBef>
            </a:pPr>
            <a:r>
              <a:rPr lang="en-US" altLang="zh-CN">
                <a:effectLst>
                  <a:outerShdw blurRad="38100" dist="38100" dir="2700000" algn="tl">
                    <a:srgbClr val="000000"/>
                  </a:outerShdw>
                </a:effectLst>
                <a:ea typeface="宋体" panose="02010600030101010101" pitchFamily="2" charset="-122"/>
              </a:rPr>
              <a:t>F</a:t>
            </a:r>
          </a:p>
        </p:txBody>
      </p:sp>
      <p:cxnSp>
        <p:nvCxnSpPr>
          <p:cNvPr id="50182" name="AutoShape 6">
            <a:extLst>
              <a:ext uri="{FF2B5EF4-FFF2-40B4-BE49-F238E27FC236}">
                <a16:creationId xmlns:a16="http://schemas.microsoft.com/office/drawing/2014/main" id="{2F2F3035-7902-4476-826B-2F5C11A5266C}"/>
              </a:ext>
            </a:extLst>
          </p:cNvPr>
          <p:cNvCxnSpPr>
            <a:cxnSpLocks noChangeShapeType="1"/>
            <a:stCxn id="50283" idx="7"/>
            <a:endCxn id="50179" idx="3"/>
          </p:cNvCxnSpPr>
          <p:nvPr/>
        </p:nvCxnSpPr>
        <p:spPr bwMode="auto">
          <a:xfrm flipV="1">
            <a:off x="939800" y="2095500"/>
            <a:ext cx="673100" cy="531813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183" name="AutoShape 7">
            <a:extLst>
              <a:ext uri="{FF2B5EF4-FFF2-40B4-BE49-F238E27FC236}">
                <a16:creationId xmlns:a16="http://schemas.microsoft.com/office/drawing/2014/main" id="{F1261B88-592A-4533-9D09-296A0C9D29F8}"/>
              </a:ext>
            </a:extLst>
          </p:cNvPr>
          <p:cNvCxnSpPr>
            <a:cxnSpLocks noChangeShapeType="1"/>
            <a:stCxn id="50179" idx="6"/>
            <a:endCxn id="50180" idx="2"/>
          </p:cNvCxnSpPr>
          <p:nvPr/>
        </p:nvCxnSpPr>
        <p:spPr bwMode="auto">
          <a:xfrm>
            <a:off x="2119313" y="1878013"/>
            <a:ext cx="4229100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184" name="AutoShape 8">
            <a:extLst>
              <a:ext uri="{FF2B5EF4-FFF2-40B4-BE49-F238E27FC236}">
                <a16:creationId xmlns:a16="http://schemas.microsoft.com/office/drawing/2014/main" id="{D5020AB5-7EAF-4B51-8313-49160409DB77}"/>
              </a:ext>
            </a:extLst>
          </p:cNvPr>
          <p:cNvCxnSpPr>
            <a:cxnSpLocks noChangeShapeType="1"/>
            <a:stCxn id="50180" idx="5"/>
            <a:endCxn id="50200" idx="1"/>
          </p:cNvCxnSpPr>
          <p:nvPr/>
        </p:nvCxnSpPr>
        <p:spPr bwMode="auto">
          <a:xfrm>
            <a:off x="6854825" y="2095500"/>
            <a:ext cx="668338" cy="531813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185" name="AutoShape 9">
            <a:extLst>
              <a:ext uri="{FF2B5EF4-FFF2-40B4-BE49-F238E27FC236}">
                <a16:creationId xmlns:a16="http://schemas.microsoft.com/office/drawing/2014/main" id="{DAA8C9AF-377C-4F6D-A201-E39B55AAC7DF}"/>
              </a:ext>
            </a:extLst>
          </p:cNvPr>
          <p:cNvCxnSpPr>
            <a:cxnSpLocks noChangeShapeType="1"/>
            <a:stCxn id="50199" idx="1"/>
            <a:endCxn id="50181" idx="5"/>
          </p:cNvCxnSpPr>
          <p:nvPr/>
        </p:nvCxnSpPr>
        <p:spPr bwMode="auto">
          <a:xfrm flipH="1" flipV="1">
            <a:off x="5813425" y="3063875"/>
            <a:ext cx="615950" cy="493713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186" name="AutoShape 10">
            <a:extLst>
              <a:ext uri="{FF2B5EF4-FFF2-40B4-BE49-F238E27FC236}">
                <a16:creationId xmlns:a16="http://schemas.microsoft.com/office/drawing/2014/main" id="{DC0A1C4D-1F1C-41E0-AC4B-0BC81305ED22}"/>
              </a:ext>
            </a:extLst>
          </p:cNvPr>
          <p:cNvCxnSpPr>
            <a:cxnSpLocks noChangeShapeType="1"/>
            <a:stCxn id="50201" idx="6"/>
            <a:endCxn id="50181" idx="2"/>
          </p:cNvCxnSpPr>
          <p:nvPr/>
        </p:nvCxnSpPr>
        <p:spPr bwMode="auto">
          <a:xfrm>
            <a:off x="3233738" y="2846388"/>
            <a:ext cx="2073275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187" name="AutoShape 11">
            <a:extLst>
              <a:ext uri="{FF2B5EF4-FFF2-40B4-BE49-F238E27FC236}">
                <a16:creationId xmlns:a16="http://schemas.microsoft.com/office/drawing/2014/main" id="{090FC82D-25E6-42BE-9D7F-022A1C050476}"/>
              </a:ext>
            </a:extLst>
          </p:cNvPr>
          <p:cNvCxnSpPr>
            <a:cxnSpLocks noChangeShapeType="1"/>
            <a:stCxn id="50202" idx="6"/>
            <a:endCxn id="50199" idx="2"/>
          </p:cNvCxnSpPr>
          <p:nvPr/>
        </p:nvCxnSpPr>
        <p:spPr bwMode="auto">
          <a:xfrm>
            <a:off x="2106613" y="3776663"/>
            <a:ext cx="4224337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188" name="AutoShape 12">
            <a:extLst>
              <a:ext uri="{FF2B5EF4-FFF2-40B4-BE49-F238E27FC236}">
                <a16:creationId xmlns:a16="http://schemas.microsoft.com/office/drawing/2014/main" id="{0C1A0E64-741E-47E8-8096-98A58AE09200}"/>
              </a:ext>
            </a:extLst>
          </p:cNvPr>
          <p:cNvCxnSpPr>
            <a:cxnSpLocks noChangeShapeType="1"/>
            <a:stCxn id="50283" idx="5"/>
            <a:endCxn id="50202" idx="1"/>
          </p:cNvCxnSpPr>
          <p:nvPr/>
        </p:nvCxnSpPr>
        <p:spPr bwMode="auto">
          <a:xfrm>
            <a:off x="939800" y="3063875"/>
            <a:ext cx="660400" cy="493713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189" name="AutoShape 13">
            <a:extLst>
              <a:ext uri="{FF2B5EF4-FFF2-40B4-BE49-F238E27FC236}">
                <a16:creationId xmlns:a16="http://schemas.microsoft.com/office/drawing/2014/main" id="{403D1753-02FB-4075-AD61-EB15E1E46E3A}"/>
              </a:ext>
            </a:extLst>
          </p:cNvPr>
          <p:cNvCxnSpPr>
            <a:cxnSpLocks noChangeShapeType="1"/>
            <a:stCxn id="50179" idx="5"/>
            <a:endCxn id="50201" idx="1"/>
          </p:cNvCxnSpPr>
          <p:nvPr/>
        </p:nvCxnSpPr>
        <p:spPr bwMode="auto">
          <a:xfrm>
            <a:off x="2020888" y="2095500"/>
            <a:ext cx="706437" cy="531813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190" name="AutoShape 14">
            <a:extLst>
              <a:ext uri="{FF2B5EF4-FFF2-40B4-BE49-F238E27FC236}">
                <a16:creationId xmlns:a16="http://schemas.microsoft.com/office/drawing/2014/main" id="{BFED7040-7F92-4960-989E-3D151C01F83B}"/>
              </a:ext>
            </a:extLst>
          </p:cNvPr>
          <p:cNvCxnSpPr>
            <a:cxnSpLocks noChangeShapeType="1"/>
            <a:stCxn id="50180" idx="3"/>
            <a:endCxn id="50181" idx="7"/>
          </p:cNvCxnSpPr>
          <p:nvPr/>
        </p:nvCxnSpPr>
        <p:spPr bwMode="auto">
          <a:xfrm flipH="1">
            <a:off x="5813425" y="2095500"/>
            <a:ext cx="633413" cy="531813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0191" name="Text Box 15">
            <a:extLst>
              <a:ext uri="{FF2B5EF4-FFF2-40B4-BE49-F238E27FC236}">
                <a16:creationId xmlns:a16="http://schemas.microsoft.com/office/drawing/2014/main" id="{F8903E39-C225-4C0A-8C6D-16B94ECBD9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87450" y="2957513"/>
            <a:ext cx="2889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>
                <a:effectLst>
                  <a:outerShdw blurRad="38100" dist="38100" dir="2700000" algn="tl">
                    <a:srgbClr val="000000"/>
                  </a:outerShdw>
                </a:effectLst>
                <a:ea typeface="宋体" panose="02010600030101010101" pitchFamily="2" charset="-122"/>
              </a:rPr>
              <a:t>7</a:t>
            </a:r>
          </a:p>
        </p:txBody>
      </p:sp>
      <p:sp>
        <p:nvSpPr>
          <p:cNvPr id="50192" name="Text Box 16">
            <a:extLst>
              <a:ext uri="{FF2B5EF4-FFF2-40B4-BE49-F238E27FC236}">
                <a16:creationId xmlns:a16="http://schemas.microsoft.com/office/drawing/2014/main" id="{F9086C2A-4888-4C2F-AB19-B3DB53F397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22488" y="2284413"/>
            <a:ext cx="2889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>
                <a:effectLst>
                  <a:outerShdw blurRad="38100" dist="38100" dir="2700000" algn="tl">
                    <a:srgbClr val="000000"/>
                  </a:outerShdw>
                </a:effectLst>
                <a:ea typeface="宋体" panose="02010600030101010101" pitchFamily="2" charset="-122"/>
              </a:rPr>
              <a:t>2</a:t>
            </a:r>
          </a:p>
        </p:txBody>
      </p:sp>
      <p:sp>
        <p:nvSpPr>
          <p:cNvPr id="50193" name="Text Box 17">
            <a:extLst>
              <a:ext uri="{FF2B5EF4-FFF2-40B4-BE49-F238E27FC236}">
                <a16:creationId xmlns:a16="http://schemas.microsoft.com/office/drawing/2014/main" id="{4E4D2A74-996B-455B-9471-66D36CD37D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95963" y="3173413"/>
            <a:ext cx="2889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>
                <a:effectLst>
                  <a:outerShdw blurRad="38100" dist="38100" dir="2700000" algn="tl">
                    <a:srgbClr val="000000"/>
                  </a:outerShdw>
                </a:effectLst>
                <a:ea typeface="宋体" panose="02010600030101010101" pitchFamily="2" charset="-122"/>
              </a:rPr>
              <a:t>2</a:t>
            </a:r>
          </a:p>
        </p:txBody>
      </p:sp>
      <p:sp>
        <p:nvSpPr>
          <p:cNvPr id="50194" name="Text Box 18">
            <a:extLst>
              <a:ext uri="{FF2B5EF4-FFF2-40B4-BE49-F238E27FC236}">
                <a16:creationId xmlns:a16="http://schemas.microsoft.com/office/drawing/2014/main" id="{B577ED15-C8C0-43E5-A2D3-87B5370050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39975" y="3173413"/>
            <a:ext cx="2889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>
                <a:effectLst>
                  <a:outerShdw blurRad="38100" dist="38100" dir="2700000" algn="tl">
                    <a:srgbClr val="000000"/>
                  </a:outerShdw>
                </a:effectLst>
                <a:ea typeface="宋体" panose="02010600030101010101" pitchFamily="2" charset="-122"/>
              </a:rPr>
              <a:t>2</a:t>
            </a:r>
          </a:p>
        </p:txBody>
      </p:sp>
      <p:sp>
        <p:nvSpPr>
          <p:cNvPr id="50195" name="Text Box 19">
            <a:extLst>
              <a:ext uri="{FF2B5EF4-FFF2-40B4-BE49-F238E27FC236}">
                <a16:creationId xmlns:a16="http://schemas.microsoft.com/office/drawing/2014/main" id="{B9D83413-42DE-4DA6-9D33-EDFFF47B7D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87813" y="3389313"/>
            <a:ext cx="2889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>
                <a:effectLst>
                  <a:outerShdw blurRad="38100" dist="38100" dir="2700000" algn="tl">
                    <a:srgbClr val="000000"/>
                  </a:outerShdw>
                </a:effectLst>
                <a:ea typeface="宋体" panose="02010600030101010101" pitchFamily="2" charset="-122"/>
              </a:rPr>
              <a:t>4</a:t>
            </a:r>
          </a:p>
        </p:txBody>
      </p:sp>
      <p:sp>
        <p:nvSpPr>
          <p:cNvPr id="50196" name="Text Box 20">
            <a:extLst>
              <a:ext uri="{FF2B5EF4-FFF2-40B4-BE49-F238E27FC236}">
                <a16:creationId xmlns:a16="http://schemas.microsoft.com/office/drawing/2014/main" id="{1ECEC569-B299-4417-AF3D-92E6ADA162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04025" y="2957513"/>
            <a:ext cx="2889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>
                <a:effectLst>
                  <a:outerShdw blurRad="38100" dist="38100" dir="2700000" algn="tl">
                    <a:srgbClr val="000000"/>
                  </a:outerShdw>
                </a:effectLst>
                <a:ea typeface="宋体" panose="02010600030101010101" pitchFamily="2" charset="-122"/>
              </a:rPr>
              <a:t>2</a:t>
            </a:r>
          </a:p>
        </p:txBody>
      </p:sp>
      <p:sp>
        <p:nvSpPr>
          <p:cNvPr id="50197" name="Text Box 21">
            <a:extLst>
              <a:ext uri="{FF2B5EF4-FFF2-40B4-BE49-F238E27FC236}">
                <a16:creationId xmlns:a16="http://schemas.microsoft.com/office/drawing/2014/main" id="{0607B90E-22F3-4517-97B2-8CFF76F402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12000" y="1985963"/>
            <a:ext cx="2889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>
                <a:effectLst>
                  <a:outerShdw blurRad="38100" dist="38100" dir="2700000" algn="tl">
                    <a:srgbClr val="000000"/>
                  </a:outerShdw>
                </a:effectLst>
                <a:ea typeface="宋体" panose="02010600030101010101" pitchFamily="2" charset="-122"/>
              </a:rPr>
              <a:t>3</a:t>
            </a:r>
          </a:p>
        </p:txBody>
      </p:sp>
      <p:sp>
        <p:nvSpPr>
          <p:cNvPr id="50198" name="Text Box 22">
            <a:extLst>
              <a:ext uri="{FF2B5EF4-FFF2-40B4-BE49-F238E27FC236}">
                <a16:creationId xmlns:a16="http://schemas.microsoft.com/office/drawing/2014/main" id="{41F5C73A-6478-4370-BF22-8C2EBA4FF8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95963" y="1997075"/>
            <a:ext cx="2889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>
                <a:effectLst>
                  <a:outerShdw blurRad="38100" dist="38100" dir="2700000" algn="tl">
                    <a:srgbClr val="000000"/>
                  </a:outerShdw>
                </a:effectLst>
                <a:ea typeface="宋体" panose="02010600030101010101" pitchFamily="2" charset="-122"/>
              </a:rPr>
              <a:t>3</a:t>
            </a:r>
          </a:p>
        </p:txBody>
      </p:sp>
      <p:sp>
        <p:nvSpPr>
          <p:cNvPr id="50199" name="Oval 23">
            <a:extLst>
              <a:ext uri="{FF2B5EF4-FFF2-40B4-BE49-F238E27FC236}">
                <a16:creationId xmlns:a16="http://schemas.microsoft.com/office/drawing/2014/main" id="{E59E4C90-2280-40D5-897D-ED1A09520E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45238" y="3487738"/>
            <a:ext cx="576262" cy="576262"/>
          </a:xfrm>
          <a:prstGeom prst="ellipse">
            <a:avLst/>
          </a:prstGeom>
          <a:noFill/>
          <a:ln w="2857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0" rIns="90000" bIns="0" anchor="ctr"/>
          <a:lstStyle/>
          <a:p>
            <a:pPr algn="ctr">
              <a:spcBef>
                <a:spcPct val="50000"/>
              </a:spcBef>
            </a:pPr>
            <a:r>
              <a:rPr lang="en-US" altLang="zh-CN">
                <a:effectLst>
                  <a:outerShdw blurRad="38100" dist="38100" dir="2700000" algn="tl">
                    <a:srgbClr val="000000"/>
                  </a:outerShdw>
                </a:effectLst>
                <a:ea typeface="宋体" panose="02010600030101010101" pitchFamily="2" charset="-122"/>
              </a:rPr>
              <a:t>H</a:t>
            </a:r>
          </a:p>
        </p:txBody>
      </p:sp>
      <p:sp>
        <p:nvSpPr>
          <p:cNvPr id="50200" name="Oval 24">
            <a:extLst>
              <a:ext uri="{FF2B5EF4-FFF2-40B4-BE49-F238E27FC236}">
                <a16:creationId xmlns:a16="http://schemas.microsoft.com/office/drawing/2014/main" id="{432A23D4-CC9F-412E-AC60-69936C4A74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39025" y="2557463"/>
            <a:ext cx="576263" cy="576262"/>
          </a:xfrm>
          <a:prstGeom prst="ellipse">
            <a:avLst/>
          </a:prstGeom>
          <a:noFill/>
          <a:ln w="2857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0" rIns="90000" bIns="0" anchor="ctr"/>
          <a:lstStyle/>
          <a:p>
            <a:pPr algn="ctr">
              <a:spcBef>
                <a:spcPct val="50000"/>
              </a:spcBef>
            </a:pPr>
            <a:r>
              <a:rPr lang="en-US" altLang="zh-CN">
                <a:effectLst>
                  <a:outerShdw blurRad="38100" dist="38100" dir="2700000" algn="tl">
                    <a:srgbClr val="000000"/>
                  </a:outerShdw>
                </a:effectLst>
                <a:ea typeface="宋体" panose="02010600030101010101" pitchFamily="2" charset="-122"/>
              </a:rPr>
              <a:t>D</a:t>
            </a:r>
          </a:p>
        </p:txBody>
      </p:sp>
      <p:sp>
        <p:nvSpPr>
          <p:cNvPr id="50201" name="Oval 25">
            <a:extLst>
              <a:ext uri="{FF2B5EF4-FFF2-40B4-BE49-F238E27FC236}">
                <a16:creationId xmlns:a16="http://schemas.microsoft.com/office/drawing/2014/main" id="{19C3B859-1996-4764-B5F5-41C3E7D760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43188" y="2557463"/>
            <a:ext cx="576262" cy="576262"/>
          </a:xfrm>
          <a:prstGeom prst="ellipse">
            <a:avLst/>
          </a:prstGeom>
          <a:noFill/>
          <a:ln w="2857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0" rIns="90000" bIns="0" anchor="ctr"/>
          <a:lstStyle/>
          <a:p>
            <a:pPr algn="ctr">
              <a:spcBef>
                <a:spcPct val="50000"/>
              </a:spcBef>
            </a:pPr>
            <a:r>
              <a:rPr lang="en-US" altLang="zh-CN">
                <a:effectLst>
                  <a:outerShdw blurRad="38100" dist="38100" dir="2700000" algn="tl">
                    <a:srgbClr val="000000"/>
                  </a:outerShdw>
                </a:effectLst>
                <a:ea typeface="宋体" panose="02010600030101010101" pitchFamily="2" charset="-122"/>
              </a:rPr>
              <a:t>E</a:t>
            </a:r>
          </a:p>
        </p:txBody>
      </p:sp>
      <p:sp>
        <p:nvSpPr>
          <p:cNvPr id="50202" name="Oval 26">
            <a:extLst>
              <a:ext uri="{FF2B5EF4-FFF2-40B4-BE49-F238E27FC236}">
                <a16:creationId xmlns:a16="http://schemas.microsoft.com/office/drawing/2014/main" id="{810F4172-EFC6-416B-AAD0-48DFE78560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16063" y="3487738"/>
            <a:ext cx="576262" cy="576262"/>
          </a:xfrm>
          <a:prstGeom prst="ellipse">
            <a:avLst/>
          </a:prstGeom>
          <a:noFill/>
          <a:ln w="2857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0" rIns="90000" bIns="0" anchor="ctr"/>
          <a:lstStyle/>
          <a:p>
            <a:pPr algn="ctr">
              <a:spcBef>
                <a:spcPct val="50000"/>
              </a:spcBef>
            </a:pPr>
            <a:r>
              <a:rPr lang="en-US" altLang="zh-CN">
                <a:effectLst>
                  <a:outerShdw blurRad="38100" dist="38100" dir="2700000" algn="tl">
                    <a:srgbClr val="000000"/>
                  </a:outerShdw>
                </a:effectLst>
                <a:ea typeface="宋体" panose="02010600030101010101" pitchFamily="2" charset="-122"/>
              </a:rPr>
              <a:t>G</a:t>
            </a:r>
          </a:p>
        </p:txBody>
      </p:sp>
      <p:cxnSp>
        <p:nvCxnSpPr>
          <p:cNvPr id="50203" name="AutoShape 27">
            <a:extLst>
              <a:ext uri="{FF2B5EF4-FFF2-40B4-BE49-F238E27FC236}">
                <a16:creationId xmlns:a16="http://schemas.microsoft.com/office/drawing/2014/main" id="{EF474DAD-2D3E-469F-9A52-739E6639CBB6}"/>
              </a:ext>
            </a:extLst>
          </p:cNvPr>
          <p:cNvCxnSpPr>
            <a:cxnSpLocks noChangeShapeType="1"/>
            <a:stCxn id="50200" idx="3"/>
            <a:endCxn id="50199" idx="7"/>
          </p:cNvCxnSpPr>
          <p:nvPr/>
        </p:nvCxnSpPr>
        <p:spPr bwMode="auto">
          <a:xfrm flipH="1">
            <a:off x="6837363" y="3063875"/>
            <a:ext cx="685800" cy="493713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204" name="AutoShape 28">
            <a:extLst>
              <a:ext uri="{FF2B5EF4-FFF2-40B4-BE49-F238E27FC236}">
                <a16:creationId xmlns:a16="http://schemas.microsoft.com/office/drawing/2014/main" id="{69F21761-C7AD-4047-AC08-7D5ED9D1D505}"/>
              </a:ext>
            </a:extLst>
          </p:cNvPr>
          <p:cNvCxnSpPr>
            <a:cxnSpLocks noChangeShapeType="1"/>
            <a:stCxn id="50202" idx="7"/>
            <a:endCxn id="50201" idx="3"/>
          </p:cNvCxnSpPr>
          <p:nvPr/>
        </p:nvCxnSpPr>
        <p:spPr bwMode="auto">
          <a:xfrm flipV="1">
            <a:off x="2008188" y="3063875"/>
            <a:ext cx="719137" cy="493713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0205" name="Text Box 29">
            <a:extLst>
              <a:ext uri="{FF2B5EF4-FFF2-40B4-BE49-F238E27FC236}">
                <a16:creationId xmlns:a16="http://schemas.microsoft.com/office/drawing/2014/main" id="{1A3B1193-89B9-4415-94FA-7DCC1914C3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0113" y="1979613"/>
            <a:ext cx="2889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>
                <a:effectLst>
                  <a:outerShdw blurRad="38100" dist="38100" dir="2700000" algn="tl">
                    <a:srgbClr val="000000"/>
                  </a:outerShdw>
                </a:effectLst>
                <a:ea typeface="宋体" panose="02010600030101010101" pitchFamily="2" charset="-122"/>
              </a:rPr>
              <a:t>2</a:t>
            </a:r>
          </a:p>
        </p:txBody>
      </p:sp>
      <p:sp>
        <p:nvSpPr>
          <p:cNvPr id="50206" name="Text Box 30">
            <a:extLst>
              <a:ext uri="{FF2B5EF4-FFF2-40B4-BE49-F238E27FC236}">
                <a16:creationId xmlns:a16="http://schemas.microsoft.com/office/drawing/2014/main" id="{6F20860E-A864-4CC8-8D89-3BDCF187EB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86225" y="1449388"/>
            <a:ext cx="2889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>
                <a:effectLst>
                  <a:outerShdw blurRad="38100" dist="38100" dir="2700000" algn="tl">
                    <a:srgbClr val="000000"/>
                  </a:outerShdw>
                </a:effectLst>
                <a:ea typeface="宋体" panose="02010600030101010101" pitchFamily="2" charset="-122"/>
              </a:rPr>
              <a:t>6</a:t>
            </a:r>
          </a:p>
        </p:txBody>
      </p:sp>
      <p:sp>
        <p:nvSpPr>
          <p:cNvPr id="50207" name="Text Box 31">
            <a:extLst>
              <a:ext uri="{FF2B5EF4-FFF2-40B4-BE49-F238E27FC236}">
                <a16:creationId xmlns:a16="http://schemas.microsoft.com/office/drawing/2014/main" id="{0D42E777-F018-4D7D-BC88-E28447984A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86225" y="2417763"/>
            <a:ext cx="2889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>
                <a:effectLst>
                  <a:outerShdw blurRad="38100" dist="38100" dir="2700000" algn="tl">
                    <a:srgbClr val="000000"/>
                  </a:outerShdw>
                </a:effectLst>
                <a:ea typeface="宋体" panose="02010600030101010101" pitchFamily="2" charset="-122"/>
              </a:rPr>
              <a:t>1</a:t>
            </a:r>
          </a:p>
        </p:txBody>
      </p:sp>
      <p:sp>
        <p:nvSpPr>
          <p:cNvPr id="50208" name="Text Box 32">
            <a:extLst>
              <a:ext uri="{FF2B5EF4-FFF2-40B4-BE49-F238E27FC236}">
                <a16:creationId xmlns:a16="http://schemas.microsoft.com/office/drawing/2014/main" id="{CD166F41-4799-4365-9AF6-466D5796B1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1913" y="1125538"/>
            <a:ext cx="9366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tx1"/>
                </a:solidFill>
                <a:miter lim="800000"/>
                <a:headEnd type="none" w="lg" len="lg"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i="1">
                <a:solidFill>
                  <a:srgbClr val="00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panose="02010600030101010101" pitchFamily="2" charset="-122"/>
              </a:rPr>
              <a:t>(2, A)</a:t>
            </a:r>
          </a:p>
        </p:txBody>
      </p:sp>
      <p:sp>
        <p:nvSpPr>
          <p:cNvPr id="50209" name="Text Box 33">
            <a:extLst>
              <a:ext uri="{FF2B5EF4-FFF2-40B4-BE49-F238E27FC236}">
                <a16:creationId xmlns:a16="http://schemas.microsoft.com/office/drawing/2014/main" id="{B55332C5-8FD0-4CE8-905E-BDEE5E692D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59113" y="2212975"/>
            <a:ext cx="9366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tx1"/>
                </a:solidFill>
                <a:miter lim="800000"/>
                <a:headEnd type="none" w="lg" len="lg"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i="1">
                <a:solidFill>
                  <a:srgbClr val="00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panose="02010600030101010101" pitchFamily="2" charset="-122"/>
              </a:rPr>
              <a:t>(4, B)</a:t>
            </a:r>
          </a:p>
        </p:txBody>
      </p:sp>
      <p:sp>
        <p:nvSpPr>
          <p:cNvPr id="50210" name="Text Box 34">
            <a:extLst>
              <a:ext uri="{FF2B5EF4-FFF2-40B4-BE49-F238E27FC236}">
                <a16:creationId xmlns:a16="http://schemas.microsoft.com/office/drawing/2014/main" id="{4DA6458B-E8D2-451C-A1D6-1BC1EE9621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27763" y="1125538"/>
            <a:ext cx="9366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tx1"/>
                </a:solidFill>
                <a:miter lim="800000"/>
                <a:headEnd type="none" w="lg" len="lg"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i="1">
                <a:solidFill>
                  <a:srgbClr val="00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panose="02010600030101010101" pitchFamily="2" charset="-122"/>
              </a:rPr>
              <a:t>(8, B)</a:t>
            </a:r>
          </a:p>
        </p:txBody>
      </p:sp>
      <p:sp>
        <p:nvSpPr>
          <p:cNvPr id="50211" name="Text Box 35">
            <a:extLst>
              <a:ext uri="{FF2B5EF4-FFF2-40B4-BE49-F238E27FC236}">
                <a16:creationId xmlns:a16="http://schemas.microsoft.com/office/drawing/2014/main" id="{66F876A6-8664-4B30-B825-55B1788CE9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67400" y="2573338"/>
            <a:ext cx="9366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tx1"/>
                </a:solidFill>
                <a:miter lim="800000"/>
                <a:headEnd type="none" w="lg" len="lg"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i="1">
                <a:solidFill>
                  <a:srgbClr val="00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panose="02010600030101010101" pitchFamily="2" charset="-122"/>
              </a:rPr>
              <a:t>(5, B)</a:t>
            </a:r>
          </a:p>
        </p:txBody>
      </p:sp>
      <p:sp>
        <p:nvSpPr>
          <p:cNvPr id="50212" name="Text Box 36">
            <a:extLst>
              <a:ext uri="{FF2B5EF4-FFF2-40B4-BE49-F238E27FC236}">
                <a16:creationId xmlns:a16="http://schemas.microsoft.com/office/drawing/2014/main" id="{B78F0A39-818F-4176-BDE9-E16839DD0E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6588" y="3838575"/>
            <a:ext cx="9366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tx1"/>
                </a:solidFill>
                <a:miter lim="800000"/>
                <a:headEnd type="none" w="lg" len="lg"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i="1">
                <a:solidFill>
                  <a:srgbClr val="00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panose="02010600030101010101" pitchFamily="2" charset="-122"/>
              </a:rPr>
              <a:t>(6, B)</a:t>
            </a:r>
          </a:p>
        </p:txBody>
      </p:sp>
      <p:sp>
        <p:nvSpPr>
          <p:cNvPr id="50213" name="Text Box 37">
            <a:extLst>
              <a:ext uri="{FF2B5EF4-FFF2-40B4-BE49-F238E27FC236}">
                <a16:creationId xmlns:a16="http://schemas.microsoft.com/office/drawing/2014/main" id="{53915A67-7975-45E9-92E5-E890C7357F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04025" y="3756025"/>
            <a:ext cx="9366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tx1"/>
                </a:solidFill>
                <a:miter lim="800000"/>
                <a:headEnd type="none" w="lg" len="lg"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i="1">
                <a:solidFill>
                  <a:srgbClr val="00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panose="02010600030101010101" pitchFamily="2" charset="-122"/>
              </a:rPr>
              <a:t>(7, B)</a:t>
            </a:r>
          </a:p>
        </p:txBody>
      </p:sp>
      <p:sp>
        <p:nvSpPr>
          <p:cNvPr id="50214" name="Text Box 38">
            <a:extLst>
              <a:ext uri="{FF2B5EF4-FFF2-40B4-BE49-F238E27FC236}">
                <a16:creationId xmlns:a16="http://schemas.microsoft.com/office/drawing/2014/main" id="{3F34DEDA-C561-415F-BDED-E2E311D01A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42238" y="3030538"/>
            <a:ext cx="10795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tx1"/>
                </a:solidFill>
                <a:miter lim="800000"/>
                <a:headEnd type="none" w="lg" len="lg"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i="1">
                <a:solidFill>
                  <a:srgbClr val="00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panose="02010600030101010101" pitchFamily="2" charset="-122"/>
              </a:rPr>
              <a:t>(9, B)</a:t>
            </a:r>
          </a:p>
        </p:txBody>
      </p:sp>
      <p:cxnSp>
        <p:nvCxnSpPr>
          <p:cNvPr id="50215" name="AutoShape 39">
            <a:extLst>
              <a:ext uri="{FF2B5EF4-FFF2-40B4-BE49-F238E27FC236}">
                <a16:creationId xmlns:a16="http://schemas.microsoft.com/office/drawing/2014/main" id="{B3F2AA30-224D-4A1E-9113-A6D6126A6F59}"/>
              </a:ext>
            </a:extLst>
          </p:cNvPr>
          <p:cNvCxnSpPr>
            <a:cxnSpLocks noChangeShapeType="1"/>
            <a:stCxn id="50283" idx="7"/>
            <a:endCxn id="50179" idx="3"/>
          </p:cNvCxnSpPr>
          <p:nvPr/>
        </p:nvCxnSpPr>
        <p:spPr bwMode="auto">
          <a:xfrm flipV="1">
            <a:off x="939800" y="2095500"/>
            <a:ext cx="673100" cy="531813"/>
          </a:xfrm>
          <a:prstGeom prst="straightConnector1">
            <a:avLst/>
          </a:prstGeom>
          <a:noFill/>
          <a:ln w="63500">
            <a:solidFill>
              <a:srgbClr val="00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216" name="AutoShape 40">
            <a:extLst>
              <a:ext uri="{FF2B5EF4-FFF2-40B4-BE49-F238E27FC236}">
                <a16:creationId xmlns:a16="http://schemas.microsoft.com/office/drawing/2014/main" id="{135711CF-E416-4C18-82AA-507D3DE59AA9}"/>
              </a:ext>
            </a:extLst>
          </p:cNvPr>
          <p:cNvCxnSpPr>
            <a:cxnSpLocks noChangeShapeType="1"/>
            <a:stCxn id="50179" idx="6"/>
            <a:endCxn id="50180" idx="2"/>
          </p:cNvCxnSpPr>
          <p:nvPr/>
        </p:nvCxnSpPr>
        <p:spPr bwMode="auto">
          <a:xfrm>
            <a:off x="2119313" y="1878013"/>
            <a:ext cx="4229100" cy="0"/>
          </a:xfrm>
          <a:prstGeom prst="straightConnector1">
            <a:avLst/>
          </a:prstGeom>
          <a:noFill/>
          <a:ln w="63500">
            <a:solidFill>
              <a:srgbClr val="00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217" name="AutoShape 41">
            <a:extLst>
              <a:ext uri="{FF2B5EF4-FFF2-40B4-BE49-F238E27FC236}">
                <a16:creationId xmlns:a16="http://schemas.microsoft.com/office/drawing/2014/main" id="{F5A53025-EDF5-4611-AD42-24DD9B53A7CD}"/>
              </a:ext>
            </a:extLst>
          </p:cNvPr>
          <p:cNvCxnSpPr>
            <a:cxnSpLocks noChangeShapeType="1"/>
            <a:stCxn id="50199" idx="1"/>
            <a:endCxn id="50181" idx="5"/>
          </p:cNvCxnSpPr>
          <p:nvPr/>
        </p:nvCxnSpPr>
        <p:spPr bwMode="auto">
          <a:xfrm flipH="1" flipV="1">
            <a:off x="5813425" y="3063875"/>
            <a:ext cx="615950" cy="493713"/>
          </a:xfrm>
          <a:prstGeom prst="straightConnector1">
            <a:avLst/>
          </a:prstGeom>
          <a:noFill/>
          <a:ln w="63500">
            <a:solidFill>
              <a:srgbClr val="00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218" name="AutoShape 42">
            <a:extLst>
              <a:ext uri="{FF2B5EF4-FFF2-40B4-BE49-F238E27FC236}">
                <a16:creationId xmlns:a16="http://schemas.microsoft.com/office/drawing/2014/main" id="{5936A0C8-CA2E-4DFB-8322-8DA9A8D8D1AF}"/>
              </a:ext>
            </a:extLst>
          </p:cNvPr>
          <p:cNvCxnSpPr>
            <a:cxnSpLocks noChangeShapeType="1"/>
            <a:stCxn id="50201" idx="6"/>
            <a:endCxn id="50181" idx="2"/>
          </p:cNvCxnSpPr>
          <p:nvPr/>
        </p:nvCxnSpPr>
        <p:spPr bwMode="auto">
          <a:xfrm>
            <a:off x="3233738" y="2846388"/>
            <a:ext cx="2073275" cy="0"/>
          </a:xfrm>
          <a:prstGeom prst="straightConnector1">
            <a:avLst/>
          </a:prstGeom>
          <a:noFill/>
          <a:ln w="63500">
            <a:solidFill>
              <a:srgbClr val="00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219" name="AutoShape 43">
            <a:extLst>
              <a:ext uri="{FF2B5EF4-FFF2-40B4-BE49-F238E27FC236}">
                <a16:creationId xmlns:a16="http://schemas.microsoft.com/office/drawing/2014/main" id="{CB7B16C6-7633-4D7D-A6FE-593E93A4F6D8}"/>
              </a:ext>
            </a:extLst>
          </p:cNvPr>
          <p:cNvCxnSpPr>
            <a:cxnSpLocks noChangeShapeType="1"/>
            <a:stCxn id="50179" idx="5"/>
            <a:endCxn id="50201" idx="1"/>
          </p:cNvCxnSpPr>
          <p:nvPr/>
        </p:nvCxnSpPr>
        <p:spPr bwMode="auto">
          <a:xfrm>
            <a:off x="2020888" y="2095500"/>
            <a:ext cx="706437" cy="531813"/>
          </a:xfrm>
          <a:prstGeom prst="straightConnector1">
            <a:avLst/>
          </a:prstGeom>
          <a:noFill/>
          <a:ln w="63500">
            <a:solidFill>
              <a:srgbClr val="00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220" name="AutoShape 44">
            <a:extLst>
              <a:ext uri="{FF2B5EF4-FFF2-40B4-BE49-F238E27FC236}">
                <a16:creationId xmlns:a16="http://schemas.microsoft.com/office/drawing/2014/main" id="{4404567F-89D0-4227-8B58-43325FA95226}"/>
              </a:ext>
            </a:extLst>
          </p:cNvPr>
          <p:cNvCxnSpPr>
            <a:cxnSpLocks noChangeShapeType="1"/>
            <a:stCxn id="50200" idx="3"/>
            <a:endCxn id="50199" idx="7"/>
          </p:cNvCxnSpPr>
          <p:nvPr/>
        </p:nvCxnSpPr>
        <p:spPr bwMode="auto">
          <a:xfrm flipH="1">
            <a:off x="6837363" y="3063875"/>
            <a:ext cx="685800" cy="493713"/>
          </a:xfrm>
          <a:prstGeom prst="straightConnector1">
            <a:avLst/>
          </a:prstGeom>
          <a:noFill/>
          <a:ln w="63500">
            <a:solidFill>
              <a:srgbClr val="00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221" name="AutoShape 45">
            <a:extLst>
              <a:ext uri="{FF2B5EF4-FFF2-40B4-BE49-F238E27FC236}">
                <a16:creationId xmlns:a16="http://schemas.microsoft.com/office/drawing/2014/main" id="{07091426-9E49-458C-BD5F-4AEE9700DFA1}"/>
              </a:ext>
            </a:extLst>
          </p:cNvPr>
          <p:cNvCxnSpPr>
            <a:cxnSpLocks noChangeShapeType="1"/>
            <a:stCxn id="50202" idx="7"/>
            <a:endCxn id="50201" idx="3"/>
          </p:cNvCxnSpPr>
          <p:nvPr/>
        </p:nvCxnSpPr>
        <p:spPr bwMode="auto">
          <a:xfrm flipV="1">
            <a:off x="2008188" y="3063875"/>
            <a:ext cx="719137" cy="493713"/>
          </a:xfrm>
          <a:prstGeom prst="straightConnector1">
            <a:avLst/>
          </a:prstGeom>
          <a:noFill/>
          <a:ln w="63500">
            <a:solidFill>
              <a:srgbClr val="00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aphicFrame>
        <p:nvGraphicFramePr>
          <p:cNvPr id="50294" name="Group 118">
            <a:extLst>
              <a:ext uri="{FF2B5EF4-FFF2-40B4-BE49-F238E27FC236}">
                <a16:creationId xmlns:a16="http://schemas.microsoft.com/office/drawing/2014/main" id="{B59AE577-02B7-4ED3-9558-68A022952DE9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323850" y="4314825"/>
          <a:ext cx="8569325" cy="2081280"/>
        </p:xfrm>
        <a:graphic>
          <a:graphicData uri="http://schemas.openxmlformats.org/drawingml/2006/table">
            <a:tbl>
              <a:tblPr/>
              <a:tblGrid>
                <a:gridCol w="863600">
                  <a:extLst>
                    <a:ext uri="{9D8B030D-6E8A-4147-A177-3AD203B41FA5}">
                      <a16:colId xmlns:a16="http://schemas.microsoft.com/office/drawing/2014/main" val="357131084"/>
                    </a:ext>
                  </a:extLst>
                </a:gridCol>
                <a:gridCol w="863600">
                  <a:extLst>
                    <a:ext uri="{9D8B030D-6E8A-4147-A177-3AD203B41FA5}">
                      <a16:colId xmlns:a16="http://schemas.microsoft.com/office/drawing/2014/main" val="3242246385"/>
                    </a:ext>
                  </a:extLst>
                </a:gridCol>
                <a:gridCol w="2570163">
                  <a:extLst>
                    <a:ext uri="{9D8B030D-6E8A-4147-A177-3AD203B41FA5}">
                      <a16:colId xmlns:a16="http://schemas.microsoft.com/office/drawing/2014/main" val="1760701188"/>
                    </a:ext>
                  </a:extLst>
                </a:gridCol>
                <a:gridCol w="887412">
                  <a:extLst>
                    <a:ext uri="{9D8B030D-6E8A-4147-A177-3AD203B41FA5}">
                      <a16:colId xmlns:a16="http://schemas.microsoft.com/office/drawing/2014/main" val="2872270893"/>
                    </a:ext>
                  </a:extLst>
                </a:gridCol>
                <a:gridCol w="863600">
                  <a:extLst>
                    <a:ext uri="{9D8B030D-6E8A-4147-A177-3AD203B41FA5}">
                      <a16:colId xmlns:a16="http://schemas.microsoft.com/office/drawing/2014/main" val="239934655"/>
                    </a:ext>
                  </a:extLst>
                </a:gridCol>
                <a:gridCol w="2520950">
                  <a:extLst>
                    <a:ext uri="{9D8B030D-6E8A-4147-A177-3AD203B41FA5}">
                      <a16:colId xmlns:a16="http://schemas.microsoft.com/office/drawing/2014/main" val="2241618863"/>
                    </a:ext>
                  </a:extLst>
                </a:gridCol>
              </a:tblGrid>
              <a:tr h="485775">
                <a:tc>
                  <a:txBody>
                    <a:bodyPr/>
                    <a:lstStyle>
                      <a:lvl1pPr>
                        <a:spcBef>
                          <a:spcPct val="3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ranklin Gothic Medium" panose="020B0603020102020204" pitchFamily="34" charset="0"/>
                          <a:ea typeface="楷体_GB2312" pitchFamily="49" charset="-122"/>
                        </a:rPr>
                        <a:t>节点</a:t>
                      </a:r>
                    </a:p>
                  </a:txBody>
                  <a:tcPr marL="90000" marR="90000" marT="46800" marB="4680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3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ranklin Gothic Medium" panose="020B0603020102020204" pitchFamily="34" charset="0"/>
                          <a:ea typeface="楷体_GB2312" pitchFamily="49" charset="-122"/>
                        </a:rPr>
                        <a:t>Cost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3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ranklin Gothic Medium" panose="020B0603020102020204" pitchFamily="34" charset="0"/>
                          <a:ea typeface="楷体_GB2312" pitchFamily="49" charset="-122"/>
                        </a:rPr>
                        <a:t>路径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3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ranklin Gothic Medium" panose="020B0603020102020204" pitchFamily="34" charset="0"/>
                          <a:ea typeface="楷体_GB2312" pitchFamily="49" charset="-122"/>
                        </a:rPr>
                        <a:t>E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3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2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ranklin Gothic Medium" panose="020B0603020102020204" pitchFamily="34" charset="0"/>
                        <a:ea typeface="楷体_GB2312" pitchFamily="49" charset="-122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3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2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ranklin Gothic Medium" panose="020B0603020102020204" pitchFamily="34" charset="0"/>
                        <a:ea typeface="楷体_GB2312" pitchFamily="49" charset="-122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167868"/>
                  </a:ext>
                </a:extLst>
              </a:tr>
              <a:tr h="485775">
                <a:tc>
                  <a:txBody>
                    <a:bodyPr/>
                    <a:lstStyle>
                      <a:lvl1pPr>
                        <a:spcBef>
                          <a:spcPct val="3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ranklin Gothic Medium" panose="020B0603020102020204" pitchFamily="34" charset="0"/>
                          <a:ea typeface="楷体_GB2312" pitchFamily="49" charset="-122"/>
                        </a:rPr>
                        <a:t>B</a:t>
                      </a:r>
                    </a:p>
                  </a:txBody>
                  <a:tcPr marL="90000" marR="90000" marT="46800" marB="4680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3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2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ranklin Gothic Medium" panose="020B0603020102020204" pitchFamily="34" charset="0"/>
                        <a:ea typeface="楷体_GB2312" pitchFamily="49" charset="-122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3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2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ranklin Gothic Medium" panose="020B0603020102020204" pitchFamily="34" charset="0"/>
                        <a:ea typeface="楷体_GB2312" pitchFamily="49" charset="-122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3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ranklin Gothic Medium" panose="020B0603020102020204" pitchFamily="34" charset="0"/>
                          <a:ea typeface="楷体_GB2312" pitchFamily="49" charset="-122"/>
                        </a:rPr>
                        <a:t>F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3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2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ranklin Gothic Medium" panose="020B0603020102020204" pitchFamily="34" charset="0"/>
                        <a:ea typeface="楷体_GB2312" pitchFamily="49" charset="-122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3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2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ranklin Gothic Medium" panose="020B0603020102020204" pitchFamily="34" charset="0"/>
                        <a:ea typeface="楷体_GB2312" pitchFamily="49" charset="-122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5339353"/>
                  </a:ext>
                </a:extLst>
              </a:tr>
              <a:tr h="485775">
                <a:tc>
                  <a:txBody>
                    <a:bodyPr/>
                    <a:lstStyle>
                      <a:lvl1pPr>
                        <a:spcBef>
                          <a:spcPct val="3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ranklin Gothic Medium" panose="020B0603020102020204" pitchFamily="34" charset="0"/>
                          <a:ea typeface="楷体_GB2312" pitchFamily="49" charset="-122"/>
                        </a:rPr>
                        <a:t>C</a:t>
                      </a:r>
                    </a:p>
                  </a:txBody>
                  <a:tcPr marL="90000" marR="90000" marT="46800" marB="4680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3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2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ranklin Gothic Medium" panose="020B0603020102020204" pitchFamily="34" charset="0"/>
                        <a:ea typeface="楷体_GB2312" pitchFamily="49" charset="-122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3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2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ranklin Gothic Medium" panose="020B0603020102020204" pitchFamily="34" charset="0"/>
                        <a:ea typeface="楷体_GB2312" pitchFamily="49" charset="-122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3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ranklin Gothic Medium" panose="020B0603020102020204" pitchFamily="34" charset="0"/>
                          <a:ea typeface="楷体_GB2312" pitchFamily="49" charset="-122"/>
                        </a:rPr>
                        <a:t>G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3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2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ranklin Gothic Medium" panose="020B0603020102020204" pitchFamily="34" charset="0"/>
                        <a:ea typeface="楷体_GB2312" pitchFamily="49" charset="-122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3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2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ranklin Gothic Medium" panose="020B0603020102020204" pitchFamily="34" charset="0"/>
                        <a:ea typeface="楷体_GB2312" pitchFamily="49" charset="-122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9809585"/>
                  </a:ext>
                </a:extLst>
              </a:tr>
              <a:tr h="485775">
                <a:tc>
                  <a:txBody>
                    <a:bodyPr/>
                    <a:lstStyle>
                      <a:lvl1pPr>
                        <a:spcBef>
                          <a:spcPct val="3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ranklin Gothic Medium" panose="020B0603020102020204" pitchFamily="34" charset="0"/>
                          <a:ea typeface="楷体_GB2312" pitchFamily="49" charset="-122"/>
                        </a:rPr>
                        <a:t>D</a:t>
                      </a:r>
                    </a:p>
                  </a:txBody>
                  <a:tcPr marL="90000" marR="90000" marT="46800" marB="4680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3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2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ranklin Gothic Medium" panose="020B0603020102020204" pitchFamily="34" charset="0"/>
                        <a:ea typeface="楷体_GB2312" pitchFamily="49" charset="-122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3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2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ranklin Gothic Medium" panose="020B0603020102020204" pitchFamily="34" charset="0"/>
                        <a:ea typeface="楷体_GB2312" pitchFamily="49" charset="-122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3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ranklin Gothic Medium" panose="020B0603020102020204" pitchFamily="34" charset="0"/>
                          <a:ea typeface="楷体_GB2312" pitchFamily="49" charset="-122"/>
                        </a:rPr>
                        <a:t>H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3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2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ranklin Gothic Medium" panose="020B0603020102020204" pitchFamily="34" charset="0"/>
                        <a:ea typeface="楷体_GB2312" pitchFamily="49" charset="-122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3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ranklin Gothic Medium" panose="020B0603020102020204" pitchFamily="34" charset="0"/>
                        <a:ea typeface="楷体_GB2312" pitchFamily="49" charset="-122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1445530"/>
                  </a:ext>
                </a:extLst>
              </a:tr>
            </a:tbl>
          </a:graphicData>
        </a:graphic>
      </p:graphicFrame>
      <p:sp>
        <p:nvSpPr>
          <p:cNvPr id="50259" name="Text Box 83">
            <a:extLst>
              <a:ext uri="{FF2B5EF4-FFF2-40B4-BE49-F238E27FC236}">
                <a16:creationId xmlns:a16="http://schemas.microsoft.com/office/drawing/2014/main" id="{E56C528D-5B48-47A0-823B-F6ADABA145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03350" y="4824413"/>
            <a:ext cx="392113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zh-CN" sz="2800">
                <a:effectLst>
                  <a:outerShdw blurRad="38100" dist="38100" dir="2700000" algn="tl">
                    <a:srgbClr val="000000"/>
                  </a:outerShdw>
                </a:effectLst>
              </a:rPr>
              <a:t>2</a:t>
            </a:r>
          </a:p>
        </p:txBody>
      </p:sp>
      <p:sp>
        <p:nvSpPr>
          <p:cNvPr id="50260" name="Text Box 84">
            <a:extLst>
              <a:ext uri="{FF2B5EF4-FFF2-40B4-BE49-F238E27FC236}">
                <a16:creationId xmlns:a16="http://schemas.microsoft.com/office/drawing/2014/main" id="{B9B45097-1A67-4AD8-9DE8-55E568E1E7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46738" y="4821238"/>
            <a:ext cx="541337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zh-CN" sz="2800">
                <a:effectLst>
                  <a:outerShdw blurRad="38100" dist="38100" dir="2700000" algn="tl">
                    <a:srgbClr val="000000"/>
                  </a:outerShdw>
                </a:effectLst>
              </a:rPr>
              <a:t>∞</a:t>
            </a:r>
          </a:p>
        </p:txBody>
      </p:sp>
      <p:sp>
        <p:nvSpPr>
          <p:cNvPr id="50261" name="Text Box 85">
            <a:extLst>
              <a:ext uri="{FF2B5EF4-FFF2-40B4-BE49-F238E27FC236}">
                <a16:creationId xmlns:a16="http://schemas.microsoft.com/office/drawing/2014/main" id="{897ED5C8-8448-4A18-BE00-C9A4125CE2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46738" y="4292600"/>
            <a:ext cx="541337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zh-CN" sz="2800">
                <a:effectLst>
                  <a:outerShdw blurRad="38100" dist="38100" dir="2700000" algn="tl">
                    <a:srgbClr val="000000"/>
                  </a:outerShdw>
                </a:effectLst>
              </a:rPr>
              <a:t>∞</a:t>
            </a:r>
          </a:p>
        </p:txBody>
      </p:sp>
      <p:sp>
        <p:nvSpPr>
          <p:cNvPr id="50262" name="Text Box 86">
            <a:extLst>
              <a:ext uri="{FF2B5EF4-FFF2-40B4-BE49-F238E27FC236}">
                <a16:creationId xmlns:a16="http://schemas.microsoft.com/office/drawing/2014/main" id="{5BD18866-DDCE-46D2-ABDC-3C7D6C618D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28738" y="5341938"/>
            <a:ext cx="541337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zh-CN" sz="2800">
                <a:effectLst>
                  <a:outerShdw blurRad="38100" dist="38100" dir="2700000" algn="tl">
                    <a:srgbClr val="000000"/>
                  </a:outerShdw>
                </a:effectLst>
              </a:rPr>
              <a:t>∞</a:t>
            </a:r>
          </a:p>
        </p:txBody>
      </p:sp>
      <p:sp>
        <p:nvSpPr>
          <p:cNvPr id="50263" name="Text Box 87">
            <a:extLst>
              <a:ext uri="{FF2B5EF4-FFF2-40B4-BE49-F238E27FC236}">
                <a16:creationId xmlns:a16="http://schemas.microsoft.com/office/drawing/2014/main" id="{2B987FAB-8974-48B4-A215-4CADE7B4DD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28738" y="5864225"/>
            <a:ext cx="541337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zh-CN" sz="2800">
                <a:effectLst>
                  <a:outerShdw blurRad="38100" dist="38100" dir="2700000" algn="tl">
                    <a:srgbClr val="000000"/>
                  </a:outerShdw>
                </a:effectLst>
              </a:rPr>
              <a:t>∞</a:t>
            </a:r>
          </a:p>
        </p:txBody>
      </p:sp>
      <p:sp>
        <p:nvSpPr>
          <p:cNvPr id="50264" name="Text Box 88">
            <a:extLst>
              <a:ext uri="{FF2B5EF4-FFF2-40B4-BE49-F238E27FC236}">
                <a16:creationId xmlns:a16="http://schemas.microsoft.com/office/drawing/2014/main" id="{7A039723-82D7-4BAD-912F-ADA75E95E1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46738" y="5864225"/>
            <a:ext cx="541337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zh-CN" sz="2800">
                <a:effectLst>
                  <a:outerShdw blurRad="38100" dist="38100" dir="2700000" algn="tl">
                    <a:srgbClr val="000000"/>
                  </a:outerShdw>
                </a:effectLst>
              </a:rPr>
              <a:t>∞</a:t>
            </a:r>
          </a:p>
        </p:txBody>
      </p:sp>
      <p:sp>
        <p:nvSpPr>
          <p:cNvPr id="50265" name="Text Box 89">
            <a:extLst>
              <a:ext uri="{FF2B5EF4-FFF2-40B4-BE49-F238E27FC236}">
                <a16:creationId xmlns:a16="http://schemas.microsoft.com/office/drawing/2014/main" id="{55DD5178-D6BC-4729-9C7C-B689724378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21350" y="5346700"/>
            <a:ext cx="392113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zh-CN" sz="2800">
                <a:effectLst>
                  <a:outerShdw blurRad="38100" dist="38100" dir="2700000" algn="tl">
                    <a:srgbClr val="000000"/>
                  </a:outerShdw>
                </a:effectLst>
              </a:rPr>
              <a:t>7</a:t>
            </a:r>
          </a:p>
        </p:txBody>
      </p:sp>
      <p:sp>
        <p:nvSpPr>
          <p:cNvPr id="50266" name="Line 90">
            <a:extLst>
              <a:ext uri="{FF2B5EF4-FFF2-40B4-BE49-F238E27FC236}">
                <a16:creationId xmlns:a16="http://schemas.microsoft.com/office/drawing/2014/main" id="{57DE2F74-5878-4B46-B20F-A8C4882F3D07}"/>
              </a:ext>
            </a:extLst>
          </p:cNvPr>
          <p:cNvSpPr>
            <a:spLocks noChangeShapeType="1"/>
          </p:cNvSpPr>
          <p:nvPr/>
        </p:nvSpPr>
        <p:spPr bwMode="auto">
          <a:xfrm>
            <a:off x="755650" y="3068638"/>
            <a:ext cx="0" cy="1223962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0267" name="Text Box 91">
            <a:extLst>
              <a:ext uri="{FF2B5EF4-FFF2-40B4-BE49-F238E27FC236}">
                <a16:creationId xmlns:a16="http://schemas.microsoft.com/office/drawing/2014/main" id="{6D2C0647-A9BB-475F-A595-2C22D9B387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8538" y="4824413"/>
            <a:ext cx="700087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280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A</a:t>
            </a:r>
            <a:r>
              <a:rPr lang="en-US" altLang="zh-CN" sz="2800">
                <a:effectLst>
                  <a:outerShdw blurRad="38100" dist="38100" dir="2700000" algn="tl">
                    <a:srgbClr val="000000"/>
                  </a:outerShdw>
                </a:effectLst>
              </a:rPr>
              <a:t>-B</a:t>
            </a:r>
          </a:p>
        </p:txBody>
      </p:sp>
      <p:sp>
        <p:nvSpPr>
          <p:cNvPr id="50268" name="Text Box 92">
            <a:extLst>
              <a:ext uri="{FF2B5EF4-FFF2-40B4-BE49-F238E27FC236}">
                <a16:creationId xmlns:a16="http://schemas.microsoft.com/office/drawing/2014/main" id="{E65CF628-D3B4-41A8-9816-5CFE942674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48438" y="4321175"/>
            <a:ext cx="976312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280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A-B</a:t>
            </a:r>
            <a:r>
              <a:rPr lang="en-US" altLang="zh-CN" sz="2800">
                <a:effectLst>
                  <a:outerShdw blurRad="38100" dist="38100" dir="2700000" algn="tl">
                    <a:srgbClr val="000000"/>
                  </a:outerShdw>
                </a:effectLst>
              </a:rPr>
              <a:t>-E</a:t>
            </a:r>
          </a:p>
        </p:txBody>
      </p:sp>
      <p:sp>
        <p:nvSpPr>
          <p:cNvPr id="50269" name="Text Box 93">
            <a:extLst>
              <a:ext uri="{FF2B5EF4-FFF2-40B4-BE49-F238E27FC236}">
                <a16:creationId xmlns:a16="http://schemas.microsoft.com/office/drawing/2014/main" id="{C60B4B90-9182-469A-B7CA-918CFDA470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48438" y="5346700"/>
            <a:ext cx="712787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280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A</a:t>
            </a:r>
            <a:r>
              <a:rPr lang="en-US" altLang="zh-CN" sz="2800">
                <a:effectLst>
                  <a:outerShdw blurRad="38100" dist="38100" dir="2700000" algn="tl">
                    <a:srgbClr val="000000"/>
                  </a:outerShdw>
                </a:effectLst>
              </a:rPr>
              <a:t>-G</a:t>
            </a:r>
          </a:p>
        </p:txBody>
      </p:sp>
      <p:sp>
        <p:nvSpPr>
          <p:cNvPr id="50270" name="Text Box 94">
            <a:extLst>
              <a:ext uri="{FF2B5EF4-FFF2-40B4-BE49-F238E27FC236}">
                <a16:creationId xmlns:a16="http://schemas.microsoft.com/office/drawing/2014/main" id="{8D9A73A1-CBBA-4311-A55E-98ED4892CC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21350" y="4321175"/>
            <a:ext cx="392113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zh-CN" sz="2800">
                <a:effectLst>
                  <a:outerShdw blurRad="38100" dist="38100" dir="2700000" algn="tl">
                    <a:srgbClr val="000000"/>
                  </a:outerShdw>
                </a:effectLst>
              </a:rPr>
              <a:t>4</a:t>
            </a:r>
          </a:p>
        </p:txBody>
      </p:sp>
      <p:sp>
        <p:nvSpPr>
          <p:cNvPr id="50271" name="Text Box 95">
            <a:extLst>
              <a:ext uri="{FF2B5EF4-FFF2-40B4-BE49-F238E27FC236}">
                <a16:creationId xmlns:a16="http://schemas.microsoft.com/office/drawing/2014/main" id="{221290F5-F1D0-4F5D-8EE7-2074BDDFC1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6950" y="5346700"/>
            <a:ext cx="992188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280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A-B</a:t>
            </a:r>
            <a:r>
              <a:rPr lang="en-US" altLang="zh-CN" sz="2800">
                <a:effectLst>
                  <a:outerShdw blurRad="38100" dist="38100" dir="2700000" algn="tl">
                    <a:srgbClr val="000000"/>
                  </a:outerShdw>
                </a:effectLst>
              </a:rPr>
              <a:t>-C</a:t>
            </a:r>
          </a:p>
        </p:txBody>
      </p:sp>
      <p:sp>
        <p:nvSpPr>
          <p:cNvPr id="50272" name="Text Box 96">
            <a:extLst>
              <a:ext uri="{FF2B5EF4-FFF2-40B4-BE49-F238E27FC236}">
                <a16:creationId xmlns:a16="http://schemas.microsoft.com/office/drawing/2014/main" id="{6909A25A-DD1A-4B1E-84D3-88ECE43293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03350" y="5346700"/>
            <a:ext cx="392113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zh-CN" sz="2800">
                <a:effectLst>
                  <a:outerShdw blurRad="38100" dist="38100" dir="2700000" algn="tl">
                    <a:srgbClr val="000000"/>
                  </a:outerShdw>
                </a:effectLst>
              </a:rPr>
              <a:t>8</a:t>
            </a:r>
          </a:p>
        </p:txBody>
      </p:sp>
      <p:sp>
        <p:nvSpPr>
          <p:cNvPr id="50273" name="Text Box 97">
            <a:extLst>
              <a:ext uri="{FF2B5EF4-FFF2-40B4-BE49-F238E27FC236}">
                <a16:creationId xmlns:a16="http://schemas.microsoft.com/office/drawing/2014/main" id="{F6427BD3-23DF-4B74-AA74-AE3B3D7C35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48438" y="4824413"/>
            <a:ext cx="1243012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280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A-B-E</a:t>
            </a:r>
            <a:r>
              <a:rPr lang="en-US" altLang="zh-CN" sz="2800">
                <a:effectLst>
                  <a:outerShdw blurRad="38100" dist="38100" dir="2700000" algn="tl">
                    <a:srgbClr val="000000"/>
                  </a:outerShdw>
                </a:effectLst>
              </a:rPr>
              <a:t>-F</a:t>
            </a:r>
          </a:p>
        </p:txBody>
      </p:sp>
      <p:sp>
        <p:nvSpPr>
          <p:cNvPr id="50274" name="Text Box 98">
            <a:extLst>
              <a:ext uri="{FF2B5EF4-FFF2-40B4-BE49-F238E27FC236}">
                <a16:creationId xmlns:a16="http://schemas.microsoft.com/office/drawing/2014/main" id="{74F4082A-3C0D-4067-BA0C-84784C3FAF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21350" y="4824413"/>
            <a:ext cx="392113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zh-CN" sz="2800">
                <a:effectLst>
                  <a:outerShdw blurRad="38100" dist="38100" dir="2700000" algn="tl">
                    <a:srgbClr val="000000"/>
                  </a:outerShdw>
                </a:effectLst>
              </a:rPr>
              <a:t>5</a:t>
            </a:r>
          </a:p>
        </p:txBody>
      </p:sp>
      <p:sp>
        <p:nvSpPr>
          <p:cNvPr id="50275" name="Text Box 99">
            <a:extLst>
              <a:ext uri="{FF2B5EF4-FFF2-40B4-BE49-F238E27FC236}">
                <a16:creationId xmlns:a16="http://schemas.microsoft.com/office/drawing/2014/main" id="{535915AB-AB31-47FD-ACCF-E03A7D84A1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05700" y="5346700"/>
            <a:ext cx="1290638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280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A-B-E</a:t>
            </a:r>
            <a:r>
              <a:rPr lang="en-US" altLang="zh-CN" sz="2800">
                <a:effectLst>
                  <a:outerShdw blurRad="38100" dist="38100" dir="2700000" algn="tl">
                    <a:srgbClr val="000000"/>
                  </a:outerShdw>
                </a:effectLst>
              </a:rPr>
              <a:t>-G</a:t>
            </a:r>
          </a:p>
        </p:txBody>
      </p:sp>
      <p:sp>
        <p:nvSpPr>
          <p:cNvPr id="50276" name="Text Box 100">
            <a:extLst>
              <a:ext uri="{FF2B5EF4-FFF2-40B4-BE49-F238E27FC236}">
                <a16:creationId xmlns:a16="http://schemas.microsoft.com/office/drawing/2014/main" id="{D18AE08B-3478-458D-A939-A55A806DC3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37250" y="5346700"/>
            <a:ext cx="392113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zh-CN" sz="2800">
                <a:effectLst>
                  <a:outerShdw blurRad="38100" dist="38100" dir="2700000" algn="tl">
                    <a:srgbClr val="000000"/>
                  </a:outerShdw>
                </a:effectLst>
              </a:rPr>
              <a:t>6</a:t>
            </a:r>
          </a:p>
        </p:txBody>
      </p:sp>
      <p:sp>
        <p:nvSpPr>
          <p:cNvPr id="50277" name="Text Box 101">
            <a:extLst>
              <a:ext uri="{FF2B5EF4-FFF2-40B4-BE49-F238E27FC236}">
                <a16:creationId xmlns:a16="http://schemas.microsoft.com/office/drawing/2014/main" id="{F30E3EAA-6D1E-4839-BF8A-05E344D736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60725" y="5346700"/>
            <a:ext cx="1535113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280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A-B-E-F</a:t>
            </a:r>
            <a:r>
              <a:rPr lang="en-US" altLang="zh-CN" sz="2800">
                <a:effectLst>
                  <a:outerShdw blurRad="38100" dist="38100" dir="2700000" algn="tl">
                    <a:srgbClr val="000000"/>
                  </a:outerShdw>
                </a:effectLst>
              </a:rPr>
              <a:t>-C</a:t>
            </a:r>
          </a:p>
        </p:txBody>
      </p:sp>
      <p:sp>
        <p:nvSpPr>
          <p:cNvPr id="50278" name="Text Box 102">
            <a:extLst>
              <a:ext uri="{FF2B5EF4-FFF2-40B4-BE49-F238E27FC236}">
                <a16:creationId xmlns:a16="http://schemas.microsoft.com/office/drawing/2014/main" id="{752FA84B-3012-4E0C-A3FF-52AFA79625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92275" y="5346700"/>
            <a:ext cx="392113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zh-CN" sz="2800">
                <a:effectLst>
                  <a:outerShdw blurRad="38100" dist="38100" dir="2700000" algn="tl">
                    <a:srgbClr val="000000"/>
                  </a:outerShdw>
                </a:effectLst>
              </a:rPr>
              <a:t>8</a:t>
            </a:r>
          </a:p>
        </p:txBody>
      </p:sp>
      <p:sp>
        <p:nvSpPr>
          <p:cNvPr id="50279" name="Text Box 103">
            <a:extLst>
              <a:ext uri="{FF2B5EF4-FFF2-40B4-BE49-F238E27FC236}">
                <a16:creationId xmlns:a16="http://schemas.microsoft.com/office/drawing/2014/main" id="{DFBDD0A5-DB2A-4ACC-9E39-2DB8077F86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51613" y="5883275"/>
            <a:ext cx="1557337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280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A-B-E-F</a:t>
            </a:r>
            <a:r>
              <a:rPr lang="en-US" altLang="zh-CN" sz="2800">
                <a:effectLst>
                  <a:outerShdw blurRad="38100" dist="38100" dir="2700000" algn="tl">
                    <a:srgbClr val="000000"/>
                  </a:outerShdw>
                </a:effectLst>
              </a:rPr>
              <a:t>-H</a:t>
            </a:r>
          </a:p>
        </p:txBody>
      </p:sp>
      <p:sp>
        <p:nvSpPr>
          <p:cNvPr id="50280" name="Text Box 104">
            <a:extLst>
              <a:ext uri="{FF2B5EF4-FFF2-40B4-BE49-F238E27FC236}">
                <a16:creationId xmlns:a16="http://schemas.microsoft.com/office/drawing/2014/main" id="{899E3C3F-92D1-460A-8123-C509CB7637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21350" y="5883275"/>
            <a:ext cx="392113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zh-CN" sz="2800">
                <a:effectLst>
                  <a:outerShdw blurRad="38100" dist="38100" dir="2700000" algn="tl">
                    <a:srgbClr val="000000"/>
                  </a:outerShdw>
                </a:effectLst>
              </a:rPr>
              <a:t>7</a:t>
            </a:r>
          </a:p>
        </p:txBody>
      </p:sp>
      <p:sp>
        <p:nvSpPr>
          <p:cNvPr id="50281" name="Text Box 105">
            <a:extLst>
              <a:ext uri="{FF2B5EF4-FFF2-40B4-BE49-F238E27FC236}">
                <a16:creationId xmlns:a16="http://schemas.microsoft.com/office/drawing/2014/main" id="{F56C122F-5A3B-4288-8BFF-F8CD4A9510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54788" y="6308725"/>
            <a:ext cx="1604962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280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A-B-E-G</a:t>
            </a:r>
            <a:r>
              <a:rPr lang="en-US" altLang="zh-CN" sz="2800">
                <a:effectLst>
                  <a:outerShdw blurRad="38100" dist="38100" dir="2700000" algn="tl">
                    <a:srgbClr val="000000"/>
                  </a:outerShdw>
                </a:effectLst>
              </a:rPr>
              <a:t>-H</a:t>
            </a:r>
          </a:p>
        </p:txBody>
      </p:sp>
      <p:sp>
        <p:nvSpPr>
          <p:cNvPr id="50282" name="Text Box 106">
            <a:extLst>
              <a:ext uri="{FF2B5EF4-FFF2-40B4-BE49-F238E27FC236}">
                <a16:creationId xmlns:a16="http://schemas.microsoft.com/office/drawing/2014/main" id="{A9B2020B-A9A0-4F9E-8057-6D25239D66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21338" y="6308725"/>
            <a:ext cx="60007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zh-CN" sz="2800">
                <a:effectLst>
                  <a:outerShdw blurRad="38100" dist="38100" dir="2700000" algn="tl">
                    <a:srgbClr val="000000"/>
                  </a:outerShdw>
                </a:effectLst>
              </a:rPr>
              <a:t>10</a:t>
            </a:r>
          </a:p>
        </p:txBody>
      </p:sp>
      <p:sp>
        <p:nvSpPr>
          <p:cNvPr id="50283" name="Oval 107">
            <a:extLst>
              <a:ext uri="{FF2B5EF4-FFF2-40B4-BE49-F238E27FC236}">
                <a16:creationId xmlns:a16="http://schemas.microsoft.com/office/drawing/2014/main" id="{25CA2052-251F-4A9E-8E5A-1F9DEF9B9E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7675" y="2557463"/>
            <a:ext cx="576263" cy="576262"/>
          </a:xfrm>
          <a:prstGeom prst="ellipse">
            <a:avLst/>
          </a:prstGeom>
          <a:solidFill>
            <a:srgbClr val="0033CC"/>
          </a:solidFill>
          <a:ln w="2857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0" rIns="90000" bIns="0" anchor="ctr"/>
          <a:lstStyle/>
          <a:p>
            <a:pPr algn="ctr">
              <a:spcBef>
                <a:spcPct val="50000"/>
              </a:spcBef>
            </a:pPr>
            <a:r>
              <a:rPr lang="en-US" altLang="zh-CN">
                <a:effectLst>
                  <a:outerShdw blurRad="38100" dist="38100" dir="2700000" algn="tl">
                    <a:srgbClr val="000000"/>
                  </a:outerShdw>
                </a:effectLst>
                <a:ea typeface="宋体" panose="02010600030101010101" pitchFamily="2" charset="-122"/>
              </a:rPr>
              <a:t>A</a:t>
            </a:r>
          </a:p>
        </p:txBody>
      </p:sp>
      <p:sp>
        <p:nvSpPr>
          <p:cNvPr id="50284" name="Text Box 108">
            <a:extLst>
              <a:ext uri="{FF2B5EF4-FFF2-40B4-BE49-F238E27FC236}">
                <a16:creationId xmlns:a16="http://schemas.microsoft.com/office/drawing/2014/main" id="{1E0EE23B-FCFA-4E49-A1D7-99EDB860EF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03350" y="5883275"/>
            <a:ext cx="392113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zh-CN" sz="2800">
                <a:effectLst>
                  <a:outerShdw blurRad="38100" dist="38100" dir="2700000" algn="tl">
                    <a:srgbClr val="000000"/>
                  </a:outerShdw>
                </a:effectLst>
              </a:rPr>
              <a:t>9</a:t>
            </a:r>
          </a:p>
        </p:txBody>
      </p:sp>
      <p:sp>
        <p:nvSpPr>
          <p:cNvPr id="50285" name="Text Box 109">
            <a:extLst>
              <a:ext uri="{FF2B5EF4-FFF2-40B4-BE49-F238E27FC236}">
                <a16:creationId xmlns:a16="http://schemas.microsoft.com/office/drawing/2014/main" id="{1D583FFF-E4E7-4A93-A0C6-28B523BF5D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8538" y="5883275"/>
            <a:ext cx="187642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280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A-B-E-F-H</a:t>
            </a:r>
            <a:r>
              <a:rPr lang="en-US" altLang="zh-CN" sz="2800">
                <a:effectLst>
                  <a:outerShdw blurRad="38100" dist="38100" dir="2700000" algn="tl">
                    <a:srgbClr val="000000"/>
                  </a:outerShdw>
                </a:effectLst>
              </a:rPr>
              <a:t>-D</a:t>
            </a:r>
          </a:p>
        </p:txBody>
      </p:sp>
      <p:sp>
        <p:nvSpPr>
          <p:cNvPr id="50286" name="Text Box 110">
            <a:extLst>
              <a:ext uri="{FF2B5EF4-FFF2-40B4-BE49-F238E27FC236}">
                <a16:creationId xmlns:a16="http://schemas.microsoft.com/office/drawing/2014/main" id="{EFB998BE-C287-4D88-B796-F3B0A587AC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97163" y="6308725"/>
            <a:ext cx="131127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280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A-B-C</a:t>
            </a:r>
            <a:r>
              <a:rPr lang="en-US" altLang="zh-CN" sz="2800">
                <a:effectLst>
                  <a:outerShdw blurRad="38100" dist="38100" dir="2700000" algn="tl">
                    <a:srgbClr val="000000"/>
                  </a:outerShdw>
                </a:effectLst>
              </a:rPr>
              <a:t>-D</a:t>
            </a:r>
          </a:p>
        </p:txBody>
      </p:sp>
      <p:sp>
        <p:nvSpPr>
          <p:cNvPr id="50287" name="Text Box 111">
            <a:extLst>
              <a:ext uri="{FF2B5EF4-FFF2-40B4-BE49-F238E27FC236}">
                <a16:creationId xmlns:a16="http://schemas.microsoft.com/office/drawing/2014/main" id="{D96DC166-11A4-45C9-B75A-A981135890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63713" y="6308725"/>
            <a:ext cx="60007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zh-CN" sz="2800">
                <a:effectLst>
                  <a:outerShdw blurRad="38100" dist="38100" dir="2700000" algn="tl">
                    <a:srgbClr val="000000"/>
                  </a:outerShdw>
                </a:effectLst>
              </a:rPr>
              <a:t>11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F5F3BE1C-9F90-4A27-A352-67E8234379F8}"/>
              </a:ext>
            </a:extLst>
          </p:cNvPr>
          <p:cNvSpPr/>
          <p:nvPr/>
        </p:nvSpPr>
        <p:spPr>
          <a:xfrm>
            <a:off x="3294713" y="972953"/>
            <a:ext cx="23503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66FFFF"/>
                </a:solidFill>
              </a:rPr>
              <a:t>兰色表示路径</a:t>
            </a:r>
            <a:r>
              <a:rPr lang="en-US" altLang="zh-CN" dirty="0">
                <a:solidFill>
                  <a:srgbClr val="66FFFF"/>
                </a:solidFill>
              </a:rPr>
              <a:t>{s}</a:t>
            </a:r>
            <a:endParaRPr lang="zh-CN" altLang="en-US" dirty="0">
              <a:solidFill>
                <a:srgbClr val="66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6075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0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50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50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50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50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50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50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50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50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50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50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2" dur="500" fill="hold"/>
                                        <p:tgtEl>
                                          <p:spTgt spid="5017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43" dur="500" fill="hold"/>
                                        <p:tgtEl>
                                          <p:spTgt spid="5017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5" dur="500" fill="hold"/>
                                        <p:tgtEl>
                                          <p:spTgt spid="5020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46" dur="500" fill="hold"/>
                                        <p:tgtEl>
                                          <p:spTgt spid="5020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0" dur="500" fill="hold"/>
                                        <p:tgtEl>
                                          <p:spTgt spid="5025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FFFF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50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56" presetID="7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7" dur="500" fill="hold"/>
                                        <p:tgtEl>
                                          <p:spTgt spid="5017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FFFF"/>
                                      </p:to>
                                    </p:animClr>
                                    <p:set>
                                      <p:cBhvr>
                                        <p:cTn id="58" dur="500" fill="hold"/>
                                        <p:tgtEl>
                                          <p:spTgt spid="5017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1000"/>
                                        <p:tgtEl>
                                          <p:spTgt spid="502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0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50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50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3" dur="500" fill="hold"/>
                                        <p:tgtEl>
                                          <p:spTgt spid="5018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74" dur="500" fill="hold"/>
                                        <p:tgtEl>
                                          <p:spTgt spid="5018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76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1000"/>
                                        <p:tgtEl>
                                          <p:spTgt spid="502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0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1" dur="500"/>
                                        <p:tgtEl>
                                          <p:spTgt spid="50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4" dur="500"/>
                                        <p:tgtEl>
                                          <p:spTgt spid="50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6" dur="500" fill="hold"/>
                                        <p:tgtEl>
                                          <p:spTgt spid="5020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87" dur="500" fill="hold"/>
                                        <p:tgtEl>
                                          <p:spTgt spid="5020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 nodeType="clickPar">
                      <p:stCondLst>
                        <p:cond delay="indefinite"/>
                      </p:stCondLst>
                      <p:childTnLst>
                        <p:par>
                          <p:cTn id="8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0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1" dur="500" fill="hold"/>
                                        <p:tgtEl>
                                          <p:spTgt spid="5027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FFFF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5" dur="500"/>
                                        <p:tgtEl>
                                          <p:spTgt spid="50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97" presetID="7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8" dur="500" fill="hold"/>
                                        <p:tgtEl>
                                          <p:spTgt spid="5020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FFFF"/>
                                      </p:to>
                                    </p:animClr>
                                    <p:set>
                                      <p:cBhvr>
                                        <p:cTn id="99" dur="500" fill="hold"/>
                                        <p:tgtEl>
                                          <p:spTgt spid="5020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 nodeType="clickPar">
                      <p:stCondLst>
                        <p:cond delay="indefinite"/>
                      </p:stCondLst>
                      <p:childTnLst>
                        <p:par>
                          <p:cTn id="10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" dur="1000"/>
                                        <p:tgtEl>
                                          <p:spTgt spid="502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0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9" dur="500"/>
                                        <p:tgtEl>
                                          <p:spTgt spid="502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2" dur="500"/>
                                        <p:tgtEl>
                                          <p:spTgt spid="50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4" dur="500" fill="hold"/>
                                        <p:tgtEl>
                                          <p:spTgt spid="5018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115" dur="500" fill="hold"/>
                                        <p:tgtEl>
                                          <p:spTgt spid="5018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17" presetID="9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9" dur="2000"/>
                                        <p:tgtEl>
                                          <p:spTgt spid="50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2" dur="500"/>
                                        <p:tgtEl>
                                          <p:spTgt spid="50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124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5" dur="1000"/>
                                        <p:tgtEl>
                                          <p:spTgt spid="502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0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8" dur="1000"/>
                                        <p:tgtEl>
                                          <p:spTgt spid="502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0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1.32948E-6 L -0.02101 1.32948E-6 " pathEditMode="relative" rAng="0" ptsTypes="AA">
                                      <p:cBhvr>
                                        <p:cTn id="131" dur="1000" fill="hold"/>
                                        <p:tgtEl>
                                          <p:spTgt spid="502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59" y="0"/>
                                    </p:animMotion>
                                  </p:childTnLst>
                                </p:cTn>
                              </p:par>
                              <p:par>
                                <p:cTn id="132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-2.96296E-6 L -0.1 -2.96296E-6 " pathEditMode="relative" rAng="0" ptsTypes="AA">
                                      <p:cBhvr>
                                        <p:cTn id="133" dur="1000" fill="hold"/>
                                        <p:tgtEl>
                                          <p:spTgt spid="502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 nodeType="clickPar">
                      <p:stCondLst>
                        <p:cond delay="indefinite"/>
                      </p:stCondLst>
                      <p:childTnLst>
                        <p:par>
                          <p:cTn id="1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6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7" dur="500" fill="hold"/>
                                        <p:tgtEl>
                                          <p:spTgt spid="502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FFFF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3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1" dur="500"/>
                                        <p:tgtEl>
                                          <p:spTgt spid="50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43" presetID="7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4" dur="500" fill="hold"/>
                                        <p:tgtEl>
                                          <p:spTgt spid="5018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FFFF"/>
                                      </p:to>
                                    </p:animClr>
                                    <p:set>
                                      <p:cBhvr>
                                        <p:cTn id="145" dur="500" fill="hold"/>
                                        <p:tgtEl>
                                          <p:spTgt spid="5018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 nodeType="clickPar">
                      <p:stCondLst>
                        <p:cond delay="indefinite"/>
                      </p:stCondLst>
                      <p:childTnLst>
                        <p:par>
                          <p:cTn id="1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2" dur="500"/>
                                        <p:tgtEl>
                                          <p:spTgt spid="50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9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5" dur="2000"/>
                                        <p:tgtEl>
                                          <p:spTgt spid="50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157" presetID="10" presetClass="exit" presetSubtype="0" fill="hold" grpId="1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8" dur="2000"/>
                                        <p:tgtEl>
                                          <p:spTgt spid="502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0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1" dur="1000"/>
                                        <p:tgtEl>
                                          <p:spTgt spid="502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0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164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5" dur="1000"/>
                                        <p:tgtEl>
                                          <p:spTgt spid="502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0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9" dur="500"/>
                                        <p:tgtEl>
                                          <p:spTgt spid="50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2" dur="500"/>
                                        <p:tgtEl>
                                          <p:spTgt spid="50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4" dur="500" fill="hold"/>
                                        <p:tgtEl>
                                          <p:spTgt spid="5019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175" dur="500" fill="hold"/>
                                        <p:tgtEl>
                                          <p:spTgt spid="5019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 nodeType="clickPar">
                      <p:stCondLst>
                        <p:cond delay="indefinite"/>
                      </p:stCondLst>
                      <p:childTnLst>
                        <p:par>
                          <p:cTn id="17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8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79" dur="500" fill="hold"/>
                                        <p:tgtEl>
                                          <p:spTgt spid="5027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FFFF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8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3" dur="500"/>
                                        <p:tgtEl>
                                          <p:spTgt spid="50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85" presetID="7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6" dur="500" fill="hold"/>
                                        <p:tgtEl>
                                          <p:spTgt spid="5020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FFFF"/>
                                      </p:to>
                                    </p:animClr>
                                    <p:set>
                                      <p:cBhvr>
                                        <p:cTn id="187" dur="500" fill="hold"/>
                                        <p:tgtEl>
                                          <p:spTgt spid="5020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0" fill="hold" nodeType="clickPar">
                      <p:stCondLst>
                        <p:cond delay="indefinite"/>
                      </p:stCondLst>
                      <p:childTnLst>
                        <p:par>
                          <p:cTn id="19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4" dur="500"/>
                                        <p:tgtEl>
                                          <p:spTgt spid="50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7" dur="500"/>
                                        <p:tgtEl>
                                          <p:spTgt spid="50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8" fill="hold" nodeType="clickPar">
                      <p:stCondLst>
                        <p:cond delay="indefinite"/>
                      </p:stCondLst>
                      <p:childTnLst>
                        <p:par>
                          <p:cTn id="19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1" dur="1000"/>
                                        <p:tgtEl>
                                          <p:spTgt spid="502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0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4" dur="1000"/>
                                        <p:tgtEl>
                                          <p:spTgt spid="502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0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6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7" dur="500" fill="hold"/>
                                        <p:tgtEl>
                                          <p:spTgt spid="5028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FFFF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0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1" dur="500"/>
                                        <p:tgtEl>
                                          <p:spTgt spid="50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2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13" presetID="7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4" dur="500" fill="hold"/>
                                        <p:tgtEl>
                                          <p:spTgt spid="5019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FFFF"/>
                                      </p:to>
                                    </p:animClr>
                                    <p:set>
                                      <p:cBhvr>
                                        <p:cTn id="215" dur="500" fill="hold"/>
                                        <p:tgtEl>
                                          <p:spTgt spid="5019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8" fill="hold" nodeType="clickPar">
                      <p:stCondLst>
                        <p:cond delay="indefinite"/>
                      </p:stCondLst>
                      <p:childTnLst>
                        <p:par>
                          <p:cTn id="2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1" dur="1000"/>
                                        <p:tgtEl>
                                          <p:spTgt spid="502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0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5" dur="500"/>
                                        <p:tgtEl>
                                          <p:spTgt spid="50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6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2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9" dur="500"/>
                                        <p:tgtEl>
                                          <p:spTgt spid="50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0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231" presetID="7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32" dur="500" fill="hold"/>
                                        <p:tgtEl>
                                          <p:spTgt spid="5020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233" dur="500" fill="hold"/>
                                        <p:tgtEl>
                                          <p:spTgt spid="5020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4" fill="hold" nodeType="clickPar">
                      <p:stCondLst>
                        <p:cond delay="indefinite"/>
                      </p:stCondLst>
                      <p:childTnLst>
                        <p:par>
                          <p:cTn id="2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6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37" dur="500" fill="hold"/>
                                        <p:tgtEl>
                                          <p:spTgt spid="5027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FFFF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8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3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1" dur="500"/>
                                        <p:tgtEl>
                                          <p:spTgt spid="50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2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43" presetID="7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44" dur="500" fill="hold"/>
                                        <p:tgtEl>
                                          <p:spTgt spid="5018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FFFF"/>
                                      </p:to>
                                    </p:animClr>
                                    <p:set>
                                      <p:cBhvr>
                                        <p:cTn id="245" dur="500" fill="hold"/>
                                        <p:tgtEl>
                                          <p:spTgt spid="5018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8" fill="hold" nodeType="clickPar">
                      <p:stCondLst>
                        <p:cond delay="indefinite"/>
                      </p:stCondLst>
                      <p:childTnLst>
                        <p:par>
                          <p:cTn id="2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2" dur="500"/>
                                        <p:tgtEl>
                                          <p:spTgt spid="50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5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6" dur="500"/>
                                        <p:tgtEl>
                                          <p:spTgt spid="50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7" fill="hold" nodeType="clickPar">
                      <p:stCondLst>
                        <p:cond delay="indefinite"/>
                      </p:stCondLst>
                      <p:childTnLst>
                        <p:par>
                          <p:cTn id="2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0" dur="1000"/>
                                        <p:tgtEl>
                                          <p:spTgt spid="502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0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3" dur="1000"/>
                                        <p:tgtEl>
                                          <p:spTgt spid="502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0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6" dur="500" fill="hold"/>
                                        <p:tgtEl>
                                          <p:spTgt spid="5028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FFFF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6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0" dur="500"/>
                                        <p:tgtEl>
                                          <p:spTgt spid="50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1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72" presetID="7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73" dur="500" fill="hold"/>
                                        <p:tgtEl>
                                          <p:spTgt spid="5020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FFFF"/>
                                      </p:to>
                                    </p:animClr>
                                    <p:set>
                                      <p:cBhvr>
                                        <p:cTn id="274" dur="500" fill="hold"/>
                                        <p:tgtEl>
                                          <p:spTgt spid="5020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210" grpId="0" autoUpdateAnimBg="0"/>
      <p:bldP spid="50211" grpId="0" autoUpdateAnimBg="0"/>
      <p:bldP spid="50212" grpId="0" autoUpdateAnimBg="0"/>
      <p:bldP spid="50213" grpId="0" autoUpdateAnimBg="0"/>
      <p:bldP spid="50214" grpId="0" autoUpdateAnimBg="0"/>
      <p:bldP spid="50259" grpId="0" autoUpdateAnimBg="0"/>
      <p:bldP spid="50260" grpId="0" autoUpdateAnimBg="0"/>
      <p:bldP spid="50261" grpId="0" autoUpdateAnimBg="0"/>
      <p:bldP spid="50262" grpId="0" autoUpdateAnimBg="0"/>
      <p:bldP spid="50263" grpId="0" autoUpdateAnimBg="0"/>
      <p:bldP spid="50263" grpId="1"/>
      <p:bldP spid="50264" grpId="0" autoUpdateAnimBg="0"/>
      <p:bldP spid="50264" grpId="1"/>
      <p:bldP spid="50265" grpId="0" autoUpdateAnimBg="0"/>
      <p:bldP spid="50265" grpId="1"/>
      <p:bldP spid="50267" grpId="0" autoUpdateAnimBg="0"/>
      <p:bldP spid="50269" grpId="0" autoUpdateAnimBg="0"/>
      <p:bldP spid="50272" grpId="0" autoUpdateAnimBg="0"/>
      <p:bldP spid="50272" grpId="1"/>
      <p:bldP spid="50274" grpId="0" build="allAtOnce" autoUpdateAnimBg="0"/>
      <p:bldP spid="50276" grpId="0"/>
      <p:bldP spid="50277" grpId="0" autoUpdateAnimBg="0"/>
      <p:bldP spid="50278" grpId="0" autoUpdateAnimBg="0"/>
      <p:bldP spid="50278" grpId="1"/>
      <p:bldP spid="50279" grpId="0" autoUpdateAnimBg="0"/>
      <p:bldP spid="50280" grpId="0"/>
      <p:bldP spid="50281" grpId="0" autoUpdateAnimBg="0"/>
      <p:bldP spid="50282" grpId="0" autoUpdateAnimBg="0"/>
      <p:bldP spid="50282" grpId="1"/>
      <p:bldP spid="50284" grpId="0"/>
      <p:bldP spid="50285" grpId="0" autoUpdateAnimBg="0"/>
      <p:bldP spid="50286" grpId="0" autoUpdateAnimBg="0"/>
      <p:bldP spid="50287" grpId="0" autoUpdateAnimBg="0"/>
      <p:bldP spid="50287" grpId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灯片编号占位符 5">
            <a:extLst>
              <a:ext uri="{FF2B5EF4-FFF2-40B4-BE49-F238E27FC236}">
                <a16:creationId xmlns:a16="http://schemas.microsoft.com/office/drawing/2014/main" id="{53714152-3C36-43F1-AA2B-8B1140B7F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93414E-268F-4359-816C-B4F55944B1DA}" type="slidenum">
              <a:rPr lang="en-US" altLang="zh-CN"/>
              <a:pPr/>
              <a:t>48</a:t>
            </a:fld>
            <a:endParaRPr lang="en-US" altLang="zh-CN"/>
          </a:p>
        </p:txBody>
      </p:sp>
      <p:sp>
        <p:nvSpPr>
          <p:cNvPr id="116738" name="Rectangle 2">
            <a:extLst>
              <a:ext uri="{FF2B5EF4-FFF2-40B4-BE49-F238E27FC236}">
                <a16:creationId xmlns:a16="http://schemas.microsoft.com/office/drawing/2014/main" id="{DCB4F218-058D-4276-AF56-EA2B9669978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/>
              <a:t>Build a Routing Table Based the SPF Tree</a:t>
            </a:r>
          </a:p>
        </p:txBody>
      </p:sp>
      <p:sp>
        <p:nvSpPr>
          <p:cNvPr id="116740" name="Oval 4">
            <a:extLst>
              <a:ext uri="{FF2B5EF4-FFF2-40B4-BE49-F238E27FC236}">
                <a16:creationId xmlns:a16="http://schemas.microsoft.com/office/drawing/2014/main" id="{3735025D-91E5-4BFB-8A36-1C8724819B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8763" y="1589088"/>
            <a:ext cx="576262" cy="576262"/>
          </a:xfrm>
          <a:prstGeom prst="ellipse">
            <a:avLst/>
          </a:prstGeom>
          <a:noFill/>
          <a:ln w="2857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0" rIns="90000" bIns="0" anchor="ctr"/>
          <a:lstStyle/>
          <a:p>
            <a:pPr algn="ctr">
              <a:spcBef>
                <a:spcPct val="50000"/>
              </a:spcBef>
            </a:pPr>
            <a:r>
              <a:rPr lang="en-US" altLang="zh-CN">
                <a:effectLst>
                  <a:outerShdw blurRad="38100" dist="38100" dir="2700000" algn="tl">
                    <a:srgbClr val="000000"/>
                  </a:outerShdw>
                </a:effectLst>
                <a:ea typeface="宋体" panose="02010600030101010101" pitchFamily="2" charset="-122"/>
              </a:rPr>
              <a:t>B</a:t>
            </a:r>
          </a:p>
        </p:txBody>
      </p:sp>
      <p:sp>
        <p:nvSpPr>
          <p:cNvPr id="116741" name="Oval 5">
            <a:extLst>
              <a:ext uri="{FF2B5EF4-FFF2-40B4-BE49-F238E27FC236}">
                <a16:creationId xmlns:a16="http://schemas.microsoft.com/office/drawing/2014/main" id="{8835F2D9-6B49-4872-9925-4754A92E23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62700" y="1589088"/>
            <a:ext cx="576263" cy="576262"/>
          </a:xfrm>
          <a:prstGeom prst="ellipse">
            <a:avLst/>
          </a:prstGeom>
          <a:noFill/>
          <a:ln w="2857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0" rIns="90000" bIns="0" anchor="ctr"/>
          <a:lstStyle/>
          <a:p>
            <a:pPr algn="ctr">
              <a:spcBef>
                <a:spcPct val="50000"/>
              </a:spcBef>
            </a:pPr>
            <a:r>
              <a:rPr lang="en-US" altLang="zh-CN">
                <a:effectLst>
                  <a:outerShdw blurRad="38100" dist="38100" dir="2700000" algn="tl">
                    <a:srgbClr val="000000"/>
                  </a:outerShdw>
                </a:effectLst>
                <a:ea typeface="宋体" panose="02010600030101010101" pitchFamily="2" charset="-122"/>
              </a:rPr>
              <a:t>C</a:t>
            </a:r>
          </a:p>
        </p:txBody>
      </p:sp>
      <p:sp>
        <p:nvSpPr>
          <p:cNvPr id="116742" name="Oval 6">
            <a:extLst>
              <a:ext uri="{FF2B5EF4-FFF2-40B4-BE49-F238E27FC236}">
                <a16:creationId xmlns:a16="http://schemas.microsoft.com/office/drawing/2014/main" id="{1B571A6B-ED85-44AC-8533-4F1E05D109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21300" y="2557463"/>
            <a:ext cx="576263" cy="576262"/>
          </a:xfrm>
          <a:prstGeom prst="ellipse">
            <a:avLst/>
          </a:prstGeom>
          <a:noFill/>
          <a:ln w="2857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0" rIns="90000" bIns="0" anchor="ctr"/>
          <a:lstStyle/>
          <a:p>
            <a:pPr algn="ctr">
              <a:spcBef>
                <a:spcPct val="50000"/>
              </a:spcBef>
            </a:pPr>
            <a:r>
              <a:rPr lang="en-US" altLang="zh-CN">
                <a:effectLst>
                  <a:outerShdw blurRad="38100" dist="38100" dir="2700000" algn="tl">
                    <a:srgbClr val="000000"/>
                  </a:outerShdw>
                </a:effectLst>
                <a:ea typeface="宋体" panose="02010600030101010101" pitchFamily="2" charset="-122"/>
              </a:rPr>
              <a:t>F</a:t>
            </a:r>
          </a:p>
        </p:txBody>
      </p:sp>
      <p:cxnSp>
        <p:nvCxnSpPr>
          <p:cNvPr id="116743" name="AutoShape 7">
            <a:extLst>
              <a:ext uri="{FF2B5EF4-FFF2-40B4-BE49-F238E27FC236}">
                <a16:creationId xmlns:a16="http://schemas.microsoft.com/office/drawing/2014/main" id="{E2376412-B876-4CDA-8F11-3C80571FA5FA}"/>
              </a:ext>
            </a:extLst>
          </p:cNvPr>
          <p:cNvCxnSpPr>
            <a:cxnSpLocks noChangeShapeType="1"/>
            <a:stCxn id="116784" idx="7"/>
            <a:endCxn id="116740" idx="3"/>
          </p:cNvCxnSpPr>
          <p:nvPr/>
        </p:nvCxnSpPr>
        <p:spPr bwMode="auto">
          <a:xfrm flipV="1">
            <a:off x="939800" y="2095500"/>
            <a:ext cx="673100" cy="531813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6744" name="AutoShape 8">
            <a:extLst>
              <a:ext uri="{FF2B5EF4-FFF2-40B4-BE49-F238E27FC236}">
                <a16:creationId xmlns:a16="http://schemas.microsoft.com/office/drawing/2014/main" id="{34FEF302-DAF7-480B-B205-7BD9D65F4891}"/>
              </a:ext>
            </a:extLst>
          </p:cNvPr>
          <p:cNvCxnSpPr>
            <a:cxnSpLocks noChangeShapeType="1"/>
            <a:stCxn id="116740" idx="6"/>
            <a:endCxn id="116741" idx="2"/>
          </p:cNvCxnSpPr>
          <p:nvPr/>
        </p:nvCxnSpPr>
        <p:spPr bwMode="auto">
          <a:xfrm>
            <a:off x="2119313" y="1878013"/>
            <a:ext cx="4229100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6745" name="AutoShape 9">
            <a:extLst>
              <a:ext uri="{FF2B5EF4-FFF2-40B4-BE49-F238E27FC236}">
                <a16:creationId xmlns:a16="http://schemas.microsoft.com/office/drawing/2014/main" id="{BFE5C570-0D62-4420-AF47-7658C0127D4A}"/>
              </a:ext>
            </a:extLst>
          </p:cNvPr>
          <p:cNvCxnSpPr>
            <a:cxnSpLocks noChangeShapeType="1"/>
            <a:stCxn id="116741" idx="5"/>
            <a:endCxn id="116761" idx="1"/>
          </p:cNvCxnSpPr>
          <p:nvPr/>
        </p:nvCxnSpPr>
        <p:spPr bwMode="auto">
          <a:xfrm>
            <a:off x="6854825" y="2095500"/>
            <a:ext cx="668338" cy="531813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6746" name="AutoShape 10">
            <a:extLst>
              <a:ext uri="{FF2B5EF4-FFF2-40B4-BE49-F238E27FC236}">
                <a16:creationId xmlns:a16="http://schemas.microsoft.com/office/drawing/2014/main" id="{35800A84-F179-40F6-BE32-0460AE07A8FF}"/>
              </a:ext>
            </a:extLst>
          </p:cNvPr>
          <p:cNvCxnSpPr>
            <a:cxnSpLocks noChangeShapeType="1"/>
            <a:stCxn id="116760" idx="1"/>
            <a:endCxn id="116742" idx="5"/>
          </p:cNvCxnSpPr>
          <p:nvPr/>
        </p:nvCxnSpPr>
        <p:spPr bwMode="auto">
          <a:xfrm flipH="1" flipV="1">
            <a:off x="5813425" y="3063875"/>
            <a:ext cx="615950" cy="493713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6747" name="AutoShape 11">
            <a:extLst>
              <a:ext uri="{FF2B5EF4-FFF2-40B4-BE49-F238E27FC236}">
                <a16:creationId xmlns:a16="http://schemas.microsoft.com/office/drawing/2014/main" id="{642F51E6-CF91-4F53-AC84-AF404DA05690}"/>
              </a:ext>
            </a:extLst>
          </p:cNvPr>
          <p:cNvCxnSpPr>
            <a:cxnSpLocks noChangeShapeType="1"/>
            <a:stCxn id="116762" idx="6"/>
            <a:endCxn id="116742" idx="2"/>
          </p:cNvCxnSpPr>
          <p:nvPr/>
        </p:nvCxnSpPr>
        <p:spPr bwMode="auto">
          <a:xfrm>
            <a:off x="3233738" y="2846388"/>
            <a:ext cx="2073275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6748" name="AutoShape 12">
            <a:extLst>
              <a:ext uri="{FF2B5EF4-FFF2-40B4-BE49-F238E27FC236}">
                <a16:creationId xmlns:a16="http://schemas.microsoft.com/office/drawing/2014/main" id="{670ECDAB-F7FC-489E-AD0E-1D9512B07B39}"/>
              </a:ext>
            </a:extLst>
          </p:cNvPr>
          <p:cNvCxnSpPr>
            <a:cxnSpLocks noChangeShapeType="1"/>
            <a:stCxn id="116763" idx="6"/>
            <a:endCxn id="116760" idx="2"/>
          </p:cNvCxnSpPr>
          <p:nvPr/>
        </p:nvCxnSpPr>
        <p:spPr bwMode="auto">
          <a:xfrm>
            <a:off x="2106613" y="3776663"/>
            <a:ext cx="4224337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6749" name="AutoShape 13">
            <a:extLst>
              <a:ext uri="{FF2B5EF4-FFF2-40B4-BE49-F238E27FC236}">
                <a16:creationId xmlns:a16="http://schemas.microsoft.com/office/drawing/2014/main" id="{70502DBF-4275-48CB-AE36-1B39734E829A}"/>
              </a:ext>
            </a:extLst>
          </p:cNvPr>
          <p:cNvCxnSpPr>
            <a:cxnSpLocks noChangeShapeType="1"/>
            <a:stCxn id="116784" idx="5"/>
            <a:endCxn id="116763" idx="1"/>
          </p:cNvCxnSpPr>
          <p:nvPr/>
        </p:nvCxnSpPr>
        <p:spPr bwMode="auto">
          <a:xfrm>
            <a:off x="939800" y="3063875"/>
            <a:ext cx="660400" cy="493713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6750" name="AutoShape 14">
            <a:extLst>
              <a:ext uri="{FF2B5EF4-FFF2-40B4-BE49-F238E27FC236}">
                <a16:creationId xmlns:a16="http://schemas.microsoft.com/office/drawing/2014/main" id="{F9B66656-C991-4641-80B0-D60BC8F94265}"/>
              </a:ext>
            </a:extLst>
          </p:cNvPr>
          <p:cNvCxnSpPr>
            <a:cxnSpLocks noChangeShapeType="1"/>
            <a:stCxn id="116740" idx="5"/>
            <a:endCxn id="116762" idx="1"/>
          </p:cNvCxnSpPr>
          <p:nvPr/>
        </p:nvCxnSpPr>
        <p:spPr bwMode="auto">
          <a:xfrm>
            <a:off x="2020888" y="2095500"/>
            <a:ext cx="706437" cy="531813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6751" name="AutoShape 15">
            <a:extLst>
              <a:ext uri="{FF2B5EF4-FFF2-40B4-BE49-F238E27FC236}">
                <a16:creationId xmlns:a16="http://schemas.microsoft.com/office/drawing/2014/main" id="{2B31F448-887D-409D-B5E3-C80E6D221D6E}"/>
              </a:ext>
            </a:extLst>
          </p:cNvPr>
          <p:cNvCxnSpPr>
            <a:cxnSpLocks noChangeShapeType="1"/>
            <a:stCxn id="116741" idx="3"/>
            <a:endCxn id="116742" idx="7"/>
          </p:cNvCxnSpPr>
          <p:nvPr/>
        </p:nvCxnSpPr>
        <p:spPr bwMode="auto">
          <a:xfrm flipH="1">
            <a:off x="5813425" y="2095500"/>
            <a:ext cx="633413" cy="531813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6752" name="Text Box 16">
            <a:extLst>
              <a:ext uri="{FF2B5EF4-FFF2-40B4-BE49-F238E27FC236}">
                <a16:creationId xmlns:a16="http://schemas.microsoft.com/office/drawing/2014/main" id="{82C0BDAC-EA9A-42A6-9372-592D0BF0AB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87450" y="2957513"/>
            <a:ext cx="2889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>
                <a:effectLst>
                  <a:outerShdw blurRad="38100" dist="38100" dir="2700000" algn="tl">
                    <a:srgbClr val="000000"/>
                  </a:outerShdw>
                </a:effectLst>
                <a:ea typeface="宋体" panose="02010600030101010101" pitchFamily="2" charset="-122"/>
              </a:rPr>
              <a:t>7</a:t>
            </a:r>
          </a:p>
        </p:txBody>
      </p:sp>
      <p:sp>
        <p:nvSpPr>
          <p:cNvPr id="116753" name="Text Box 17">
            <a:extLst>
              <a:ext uri="{FF2B5EF4-FFF2-40B4-BE49-F238E27FC236}">
                <a16:creationId xmlns:a16="http://schemas.microsoft.com/office/drawing/2014/main" id="{720B775A-4F75-4A90-A329-1A94590027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22488" y="2284413"/>
            <a:ext cx="2889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>
                <a:effectLst>
                  <a:outerShdw blurRad="38100" dist="38100" dir="2700000" algn="tl">
                    <a:srgbClr val="000000"/>
                  </a:outerShdw>
                </a:effectLst>
                <a:ea typeface="宋体" panose="02010600030101010101" pitchFamily="2" charset="-122"/>
              </a:rPr>
              <a:t>2</a:t>
            </a:r>
          </a:p>
        </p:txBody>
      </p:sp>
      <p:sp>
        <p:nvSpPr>
          <p:cNvPr id="116754" name="Text Box 18">
            <a:extLst>
              <a:ext uri="{FF2B5EF4-FFF2-40B4-BE49-F238E27FC236}">
                <a16:creationId xmlns:a16="http://schemas.microsoft.com/office/drawing/2014/main" id="{55422376-5E15-4F7B-87BD-3949093F33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95963" y="3173413"/>
            <a:ext cx="2889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>
                <a:effectLst>
                  <a:outerShdw blurRad="38100" dist="38100" dir="2700000" algn="tl">
                    <a:srgbClr val="000000"/>
                  </a:outerShdw>
                </a:effectLst>
                <a:ea typeface="宋体" panose="02010600030101010101" pitchFamily="2" charset="-122"/>
              </a:rPr>
              <a:t>2</a:t>
            </a:r>
          </a:p>
        </p:txBody>
      </p:sp>
      <p:sp>
        <p:nvSpPr>
          <p:cNvPr id="116755" name="Text Box 19">
            <a:extLst>
              <a:ext uri="{FF2B5EF4-FFF2-40B4-BE49-F238E27FC236}">
                <a16:creationId xmlns:a16="http://schemas.microsoft.com/office/drawing/2014/main" id="{8B857253-E645-4632-93B0-81C0A79E86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39975" y="3173413"/>
            <a:ext cx="2889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>
                <a:effectLst>
                  <a:outerShdw blurRad="38100" dist="38100" dir="2700000" algn="tl">
                    <a:srgbClr val="000000"/>
                  </a:outerShdw>
                </a:effectLst>
                <a:ea typeface="宋体" panose="02010600030101010101" pitchFamily="2" charset="-122"/>
              </a:rPr>
              <a:t>2</a:t>
            </a:r>
          </a:p>
        </p:txBody>
      </p:sp>
      <p:sp>
        <p:nvSpPr>
          <p:cNvPr id="116756" name="Text Box 20">
            <a:extLst>
              <a:ext uri="{FF2B5EF4-FFF2-40B4-BE49-F238E27FC236}">
                <a16:creationId xmlns:a16="http://schemas.microsoft.com/office/drawing/2014/main" id="{D04B3DBF-469E-4A17-A633-CC87666E9C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87813" y="3389313"/>
            <a:ext cx="2889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>
                <a:effectLst>
                  <a:outerShdw blurRad="38100" dist="38100" dir="2700000" algn="tl">
                    <a:srgbClr val="000000"/>
                  </a:outerShdw>
                </a:effectLst>
                <a:ea typeface="宋体" panose="02010600030101010101" pitchFamily="2" charset="-122"/>
              </a:rPr>
              <a:t>4</a:t>
            </a:r>
          </a:p>
        </p:txBody>
      </p:sp>
      <p:sp>
        <p:nvSpPr>
          <p:cNvPr id="116757" name="Text Box 21">
            <a:extLst>
              <a:ext uri="{FF2B5EF4-FFF2-40B4-BE49-F238E27FC236}">
                <a16:creationId xmlns:a16="http://schemas.microsoft.com/office/drawing/2014/main" id="{6712AD8F-C0C4-439A-A460-FEB159CFE8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04025" y="2957513"/>
            <a:ext cx="2889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>
                <a:effectLst>
                  <a:outerShdw blurRad="38100" dist="38100" dir="2700000" algn="tl">
                    <a:srgbClr val="000000"/>
                  </a:outerShdw>
                </a:effectLst>
                <a:ea typeface="宋体" panose="02010600030101010101" pitchFamily="2" charset="-122"/>
              </a:rPr>
              <a:t>2</a:t>
            </a:r>
          </a:p>
        </p:txBody>
      </p:sp>
      <p:sp>
        <p:nvSpPr>
          <p:cNvPr id="116758" name="Text Box 22">
            <a:extLst>
              <a:ext uri="{FF2B5EF4-FFF2-40B4-BE49-F238E27FC236}">
                <a16:creationId xmlns:a16="http://schemas.microsoft.com/office/drawing/2014/main" id="{DC00441B-B4F7-4BF1-850D-67BF58E273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12000" y="1985963"/>
            <a:ext cx="2889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>
                <a:effectLst>
                  <a:outerShdw blurRad="38100" dist="38100" dir="2700000" algn="tl">
                    <a:srgbClr val="000000"/>
                  </a:outerShdw>
                </a:effectLst>
                <a:ea typeface="宋体" panose="02010600030101010101" pitchFamily="2" charset="-122"/>
              </a:rPr>
              <a:t>3</a:t>
            </a:r>
          </a:p>
        </p:txBody>
      </p:sp>
      <p:sp>
        <p:nvSpPr>
          <p:cNvPr id="116759" name="Text Box 23">
            <a:extLst>
              <a:ext uri="{FF2B5EF4-FFF2-40B4-BE49-F238E27FC236}">
                <a16:creationId xmlns:a16="http://schemas.microsoft.com/office/drawing/2014/main" id="{E331DFC6-5AF1-4245-A338-4A9D28911E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95963" y="1997075"/>
            <a:ext cx="2889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>
                <a:effectLst>
                  <a:outerShdw blurRad="38100" dist="38100" dir="2700000" algn="tl">
                    <a:srgbClr val="000000"/>
                  </a:outerShdw>
                </a:effectLst>
                <a:ea typeface="宋体" panose="02010600030101010101" pitchFamily="2" charset="-122"/>
              </a:rPr>
              <a:t>3</a:t>
            </a:r>
          </a:p>
        </p:txBody>
      </p:sp>
      <p:sp>
        <p:nvSpPr>
          <p:cNvPr id="116760" name="Oval 24">
            <a:extLst>
              <a:ext uri="{FF2B5EF4-FFF2-40B4-BE49-F238E27FC236}">
                <a16:creationId xmlns:a16="http://schemas.microsoft.com/office/drawing/2014/main" id="{0CB39076-2831-4FDA-835A-5C7F324A48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45238" y="3487738"/>
            <a:ext cx="576262" cy="576262"/>
          </a:xfrm>
          <a:prstGeom prst="ellipse">
            <a:avLst/>
          </a:prstGeom>
          <a:noFill/>
          <a:ln w="2857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0" rIns="90000" bIns="0" anchor="ctr"/>
          <a:lstStyle/>
          <a:p>
            <a:pPr algn="ctr">
              <a:spcBef>
                <a:spcPct val="50000"/>
              </a:spcBef>
            </a:pPr>
            <a:r>
              <a:rPr lang="en-US" altLang="zh-CN">
                <a:effectLst>
                  <a:outerShdw blurRad="38100" dist="38100" dir="2700000" algn="tl">
                    <a:srgbClr val="000000"/>
                  </a:outerShdw>
                </a:effectLst>
                <a:ea typeface="宋体" panose="02010600030101010101" pitchFamily="2" charset="-122"/>
              </a:rPr>
              <a:t>H</a:t>
            </a:r>
          </a:p>
        </p:txBody>
      </p:sp>
      <p:sp>
        <p:nvSpPr>
          <p:cNvPr id="116761" name="Oval 25">
            <a:extLst>
              <a:ext uri="{FF2B5EF4-FFF2-40B4-BE49-F238E27FC236}">
                <a16:creationId xmlns:a16="http://schemas.microsoft.com/office/drawing/2014/main" id="{45A7064C-02BC-4268-8EF6-C11927C185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39025" y="2557463"/>
            <a:ext cx="576263" cy="576262"/>
          </a:xfrm>
          <a:prstGeom prst="ellipse">
            <a:avLst/>
          </a:prstGeom>
          <a:noFill/>
          <a:ln w="2857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0" rIns="90000" bIns="0" anchor="ctr"/>
          <a:lstStyle/>
          <a:p>
            <a:pPr algn="ctr">
              <a:spcBef>
                <a:spcPct val="50000"/>
              </a:spcBef>
            </a:pPr>
            <a:r>
              <a:rPr lang="en-US" altLang="zh-CN">
                <a:effectLst>
                  <a:outerShdw blurRad="38100" dist="38100" dir="2700000" algn="tl">
                    <a:srgbClr val="000000"/>
                  </a:outerShdw>
                </a:effectLst>
                <a:ea typeface="宋体" panose="02010600030101010101" pitchFamily="2" charset="-122"/>
              </a:rPr>
              <a:t>D</a:t>
            </a:r>
          </a:p>
        </p:txBody>
      </p:sp>
      <p:sp>
        <p:nvSpPr>
          <p:cNvPr id="116762" name="Oval 26">
            <a:extLst>
              <a:ext uri="{FF2B5EF4-FFF2-40B4-BE49-F238E27FC236}">
                <a16:creationId xmlns:a16="http://schemas.microsoft.com/office/drawing/2014/main" id="{35D12F3F-377A-49ED-BFDE-EA67FF4E3B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43188" y="2557463"/>
            <a:ext cx="576262" cy="576262"/>
          </a:xfrm>
          <a:prstGeom prst="ellipse">
            <a:avLst/>
          </a:prstGeom>
          <a:noFill/>
          <a:ln w="2857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0" rIns="90000" bIns="0" anchor="ctr"/>
          <a:lstStyle/>
          <a:p>
            <a:pPr algn="ctr">
              <a:spcBef>
                <a:spcPct val="50000"/>
              </a:spcBef>
            </a:pPr>
            <a:r>
              <a:rPr lang="en-US" altLang="zh-CN">
                <a:effectLst>
                  <a:outerShdw blurRad="38100" dist="38100" dir="2700000" algn="tl">
                    <a:srgbClr val="000000"/>
                  </a:outerShdw>
                </a:effectLst>
                <a:ea typeface="宋体" panose="02010600030101010101" pitchFamily="2" charset="-122"/>
              </a:rPr>
              <a:t>E</a:t>
            </a:r>
          </a:p>
        </p:txBody>
      </p:sp>
      <p:sp>
        <p:nvSpPr>
          <p:cNvPr id="116763" name="Oval 27">
            <a:extLst>
              <a:ext uri="{FF2B5EF4-FFF2-40B4-BE49-F238E27FC236}">
                <a16:creationId xmlns:a16="http://schemas.microsoft.com/office/drawing/2014/main" id="{709819B1-E4BC-4D62-94C4-C276BF206A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16063" y="3487738"/>
            <a:ext cx="576262" cy="576262"/>
          </a:xfrm>
          <a:prstGeom prst="ellipse">
            <a:avLst/>
          </a:prstGeom>
          <a:noFill/>
          <a:ln w="2857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0" rIns="90000" bIns="0" anchor="ctr"/>
          <a:lstStyle/>
          <a:p>
            <a:pPr algn="ctr">
              <a:spcBef>
                <a:spcPct val="50000"/>
              </a:spcBef>
            </a:pPr>
            <a:r>
              <a:rPr lang="en-US" altLang="zh-CN">
                <a:effectLst>
                  <a:outerShdw blurRad="38100" dist="38100" dir="2700000" algn="tl">
                    <a:srgbClr val="000000"/>
                  </a:outerShdw>
                </a:effectLst>
                <a:ea typeface="宋体" panose="02010600030101010101" pitchFamily="2" charset="-122"/>
              </a:rPr>
              <a:t>G</a:t>
            </a:r>
          </a:p>
        </p:txBody>
      </p:sp>
      <p:cxnSp>
        <p:nvCxnSpPr>
          <p:cNvPr id="116764" name="AutoShape 28">
            <a:extLst>
              <a:ext uri="{FF2B5EF4-FFF2-40B4-BE49-F238E27FC236}">
                <a16:creationId xmlns:a16="http://schemas.microsoft.com/office/drawing/2014/main" id="{E7BA5AE6-498E-4D4A-8E98-7B38A893723D}"/>
              </a:ext>
            </a:extLst>
          </p:cNvPr>
          <p:cNvCxnSpPr>
            <a:cxnSpLocks noChangeShapeType="1"/>
            <a:stCxn id="116761" idx="3"/>
            <a:endCxn id="116760" idx="7"/>
          </p:cNvCxnSpPr>
          <p:nvPr/>
        </p:nvCxnSpPr>
        <p:spPr bwMode="auto">
          <a:xfrm flipH="1">
            <a:off x="6837363" y="3063875"/>
            <a:ext cx="685800" cy="493713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6765" name="AutoShape 29">
            <a:extLst>
              <a:ext uri="{FF2B5EF4-FFF2-40B4-BE49-F238E27FC236}">
                <a16:creationId xmlns:a16="http://schemas.microsoft.com/office/drawing/2014/main" id="{C8EFDCA3-33B1-49A9-BACD-B08F582016D6}"/>
              </a:ext>
            </a:extLst>
          </p:cNvPr>
          <p:cNvCxnSpPr>
            <a:cxnSpLocks noChangeShapeType="1"/>
            <a:stCxn id="116763" idx="7"/>
            <a:endCxn id="116762" idx="3"/>
          </p:cNvCxnSpPr>
          <p:nvPr/>
        </p:nvCxnSpPr>
        <p:spPr bwMode="auto">
          <a:xfrm flipV="1">
            <a:off x="2008188" y="3063875"/>
            <a:ext cx="719137" cy="493713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6766" name="Text Box 30">
            <a:extLst>
              <a:ext uri="{FF2B5EF4-FFF2-40B4-BE49-F238E27FC236}">
                <a16:creationId xmlns:a16="http://schemas.microsoft.com/office/drawing/2014/main" id="{205C2BD6-37BF-462A-B9DD-BF6A11E02D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0113" y="1979613"/>
            <a:ext cx="2889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>
                <a:effectLst>
                  <a:outerShdw blurRad="38100" dist="38100" dir="2700000" algn="tl">
                    <a:srgbClr val="000000"/>
                  </a:outerShdw>
                </a:effectLst>
                <a:ea typeface="宋体" panose="02010600030101010101" pitchFamily="2" charset="-122"/>
              </a:rPr>
              <a:t>2</a:t>
            </a:r>
          </a:p>
        </p:txBody>
      </p:sp>
      <p:sp>
        <p:nvSpPr>
          <p:cNvPr id="116767" name="Text Box 31">
            <a:extLst>
              <a:ext uri="{FF2B5EF4-FFF2-40B4-BE49-F238E27FC236}">
                <a16:creationId xmlns:a16="http://schemas.microsoft.com/office/drawing/2014/main" id="{62A639BA-030A-454B-AC1E-DF62FC96BD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86225" y="1449388"/>
            <a:ext cx="2889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>
                <a:effectLst>
                  <a:outerShdw blurRad="38100" dist="38100" dir="2700000" algn="tl">
                    <a:srgbClr val="000000"/>
                  </a:outerShdw>
                </a:effectLst>
                <a:ea typeface="宋体" panose="02010600030101010101" pitchFamily="2" charset="-122"/>
              </a:rPr>
              <a:t>6</a:t>
            </a:r>
          </a:p>
        </p:txBody>
      </p:sp>
      <p:sp>
        <p:nvSpPr>
          <p:cNvPr id="116768" name="Text Box 32">
            <a:extLst>
              <a:ext uri="{FF2B5EF4-FFF2-40B4-BE49-F238E27FC236}">
                <a16:creationId xmlns:a16="http://schemas.microsoft.com/office/drawing/2014/main" id="{E49BC6A7-E0A7-43A9-AF8B-3DAD5525FE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86225" y="2417763"/>
            <a:ext cx="2889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>
                <a:effectLst>
                  <a:outerShdw blurRad="38100" dist="38100" dir="2700000" algn="tl">
                    <a:srgbClr val="000000"/>
                  </a:outerShdw>
                </a:effectLst>
                <a:ea typeface="宋体" panose="02010600030101010101" pitchFamily="2" charset="-122"/>
              </a:rPr>
              <a:t>1</a:t>
            </a:r>
          </a:p>
        </p:txBody>
      </p:sp>
      <p:sp>
        <p:nvSpPr>
          <p:cNvPr id="116769" name="Text Box 33">
            <a:extLst>
              <a:ext uri="{FF2B5EF4-FFF2-40B4-BE49-F238E27FC236}">
                <a16:creationId xmlns:a16="http://schemas.microsoft.com/office/drawing/2014/main" id="{8E02E8DA-FDA5-41B3-8B8C-DBCC74ABFF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1913" y="1125538"/>
            <a:ext cx="9366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tx1"/>
                </a:solidFill>
                <a:miter lim="800000"/>
                <a:headEnd type="none" w="lg" len="lg"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i="1">
                <a:solidFill>
                  <a:srgbClr val="00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panose="02010600030101010101" pitchFamily="2" charset="-122"/>
              </a:rPr>
              <a:t>(2, A)</a:t>
            </a:r>
          </a:p>
        </p:txBody>
      </p:sp>
      <p:sp>
        <p:nvSpPr>
          <p:cNvPr id="116770" name="Text Box 34">
            <a:extLst>
              <a:ext uri="{FF2B5EF4-FFF2-40B4-BE49-F238E27FC236}">
                <a16:creationId xmlns:a16="http://schemas.microsoft.com/office/drawing/2014/main" id="{392D07E0-B7ED-45E0-839A-4D7F741DF4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59113" y="2212975"/>
            <a:ext cx="9366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tx1"/>
                </a:solidFill>
                <a:miter lim="800000"/>
                <a:headEnd type="none" w="lg" len="lg"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i="1">
                <a:solidFill>
                  <a:srgbClr val="00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panose="02010600030101010101" pitchFamily="2" charset="-122"/>
              </a:rPr>
              <a:t>(4, B)</a:t>
            </a:r>
          </a:p>
        </p:txBody>
      </p:sp>
      <p:sp>
        <p:nvSpPr>
          <p:cNvPr id="116771" name="Text Box 35">
            <a:extLst>
              <a:ext uri="{FF2B5EF4-FFF2-40B4-BE49-F238E27FC236}">
                <a16:creationId xmlns:a16="http://schemas.microsoft.com/office/drawing/2014/main" id="{A8216199-4723-4A72-AAD2-8E14424D9E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27763" y="1125538"/>
            <a:ext cx="9366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tx1"/>
                </a:solidFill>
                <a:miter lim="800000"/>
                <a:headEnd type="none" w="lg" len="lg"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i="1">
                <a:solidFill>
                  <a:srgbClr val="00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panose="02010600030101010101" pitchFamily="2" charset="-122"/>
              </a:rPr>
              <a:t>(8, B)</a:t>
            </a:r>
          </a:p>
        </p:txBody>
      </p:sp>
      <p:sp>
        <p:nvSpPr>
          <p:cNvPr id="116772" name="Text Box 36">
            <a:extLst>
              <a:ext uri="{FF2B5EF4-FFF2-40B4-BE49-F238E27FC236}">
                <a16:creationId xmlns:a16="http://schemas.microsoft.com/office/drawing/2014/main" id="{95A69152-D0A7-4200-80E2-8E02D7141E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67400" y="2573338"/>
            <a:ext cx="9366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tx1"/>
                </a:solidFill>
                <a:miter lim="800000"/>
                <a:headEnd type="none" w="lg" len="lg"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i="1">
                <a:solidFill>
                  <a:srgbClr val="00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panose="02010600030101010101" pitchFamily="2" charset="-122"/>
              </a:rPr>
              <a:t>(5, B)</a:t>
            </a:r>
          </a:p>
        </p:txBody>
      </p:sp>
      <p:sp>
        <p:nvSpPr>
          <p:cNvPr id="116773" name="Text Box 37">
            <a:extLst>
              <a:ext uri="{FF2B5EF4-FFF2-40B4-BE49-F238E27FC236}">
                <a16:creationId xmlns:a16="http://schemas.microsoft.com/office/drawing/2014/main" id="{A86F97EA-58D7-4BC9-9801-E82FFC5065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6588" y="3838575"/>
            <a:ext cx="9366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tx1"/>
                </a:solidFill>
                <a:miter lim="800000"/>
                <a:headEnd type="none" w="lg" len="lg"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i="1">
                <a:solidFill>
                  <a:srgbClr val="00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panose="02010600030101010101" pitchFamily="2" charset="-122"/>
              </a:rPr>
              <a:t>(6, B)</a:t>
            </a:r>
          </a:p>
        </p:txBody>
      </p:sp>
      <p:sp>
        <p:nvSpPr>
          <p:cNvPr id="116774" name="Text Box 38">
            <a:extLst>
              <a:ext uri="{FF2B5EF4-FFF2-40B4-BE49-F238E27FC236}">
                <a16:creationId xmlns:a16="http://schemas.microsoft.com/office/drawing/2014/main" id="{F376A3A3-3179-49FD-BF3B-D7E0AD2AA9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04025" y="3756025"/>
            <a:ext cx="9366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tx1"/>
                </a:solidFill>
                <a:miter lim="800000"/>
                <a:headEnd type="none" w="lg" len="lg"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i="1">
                <a:solidFill>
                  <a:srgbClr val="00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panose="02010600030101010101" pitchFamily="2" charset="-122"/>
              </a:rPr>
              <a:t>(7, B)</a:t>
            </a:r>
          </a:p>
        </p:txBody>
      </p:sp>
      <p:sp>
        <p:nvSpPr>
          <p:cNvPr id="116775" name="Text Box 39">
            <a:extLst>
              <a:ext uri="{FF2B5EF4-FFF2-40B4-BE49-F238E27FC236}">
                <a16:creationId xmlns:a16="http://schemas.microsoft.com/office/drawing/2014/main" id="{9F4404EE-8B27-4A8A-979F-2857FFA2D6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42238" y="3030538"/>
            <a:ext cx="10795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tx1"/>
                </a:solidFill>
                <a:miter lim="800000"/>
                <a:headEnd type="none" w="lg" len="lg"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i="1">
                <a:solidFill>
                  <a:srgbClr val="00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panose="02010600030101010101" pitchFamily="2" charset="-122"/>
              </a:rPr>
              <a:t>(9, B)</a:t>
            </a:r>
          </a:p>
        </p:txBody>
      </p:sp>
      <p:cxnSp>
        <p:nvCxnSpPr>
          <p:cNvPr id="116776" name="AutoShape 40">
            <a:extLst>
              <a:ext uri="{FF2B5EF4-FFF2-40B4-BE49-F238E27FC236}">
                <a16:creationId xmlns:a16="http://schemas.microsoft.com/office/drawing/2014/main" id="{940B886F-D987-4DE9-99FB-ACF202CFFF6F}"/>
              </a:ext>
            </a:extLst>
          </p:cNvPr>
          <p:cNvCxnSpPr>
            <a:cxnSpLocks noChangeShapeType="1"/>
            <a:stCxn id="116784" idx="7"/>
            <a:endCxn id="116740" idx="3"/>
          </p:cNvCxnSpPr>
          <p:nvPr/>
        </p:nvCxnSpPr>
        <p:spPr bwMode="auto">
          <a:xfrm flipV="1">
            <a:off x="939800" y="2095500"/>
            <a:ext cx="673100" cy="531813"/>
          </a:xfrm>
          <a:prstGeom prst="straightConnector1">
            <a:avLst/>
          </a:prstGeom>
          <a:noFill/>
          <a:ln w="63500">
            <a:solidFill>
              <a:srgbClr val="00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6777" name="AutoShape 41">
            <a:extLst>
              <a:ext uri="{FF2B5EF4-FFF2-40B4-BE49-F238E27FC236}">
                <a16:creationId xmlns:a16="http://schemas.microsoft.com/office/drawing/2014/main" id="{C96F2E89-0BB6-44BF-B418-A8EF60950A6D}"/>
              </a:ext>
            </a:extLst>
          </p:cNvPr>
          <p:cNvCxnSpPr>
            <a:cxnSpLocks noChangeShapeType="1"/>
            <a:stCxn id="116740" idx="6"/>
            <a:endCxn id="116741" idx="2"/>
          </p:cNvCxnSpPr>
          <p:nvPr/>
        </p:nvCxnSpPr>
        <p:spPr bwMode="auto">
          <a:xfrm>
            <a:off x="2119313" y="1878013"/>
            <a:ext cx="4229100" cy="0"/>
          </a:xfrm>
          <a:prstGeom prst="straightConnector1">
            <a:avLst/>
          </a:prstGeom>
          <a:noFill/>
          <a:ln w="63500">
            <a:solidFill>
              <a:srgbClr val="00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6778" name="AutoShape 42">
            <a:extLst>
              <a:ext uri="{FF2B5EF4-FFF2-40B4-BE49-F238E27FC236}">
                <a16:creationId xmlns:a16="http://schemas.microsoft.com/office/drawing/2014/main" id="{606B4A90-308E-4639-8E3E-2434C2564035}"/>
              </a:ext>
            </a:extLst>
          </p:cNvPr>
          <p:cNvCxnSpPr>
            <a:cxnSpLocks noChangeShapeType="1"/>
            <a:stCxn id="116760" idx="1"/>
            <a:endCxn id="116742" idx="5"/>
          </p:cNvCxnSpPr>
          <p:nvPr/>
        </p:nvCxnSpPr>
        <p:spPr bwMode="auto">
          <a:xfrm flipH="1" flipV="1">
            <a:off x="5813425" y="3063875"/>
            <a:ext cx="615950" cy="493713"/>
          </a:xfrm>
          <a:prstGeom prst="straightConnector1">
            <a:avLst/>
          </a:prstGeom>
          <a:noFill/>
          <a:ln w="63500">
            <a:solidFill>
              <a:srgbClr val="00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6779" name="AutoShape 43">
            <a:extLst>
              <a:ext uri="{FF2B5EF4-FFF2-40B4-BE49-F238E27FC236}">
                <a16:creationId xmlns:a16="http://schemas.microsoft.com/office/drawing/2014/main" id="{63C084E4-8333-4D1A-8D27-E05639B26C3F}"/>
              </a:ext>
            </a:extLst>
          </p:cNvPr>
          <p:cNvCxnSpPr>
            <a:cxnSpLocks noChangeShapeType="1"/>
            <a:stCxn id="116762" idx="6"/>
            <a:endCxn id="116742" idx="2"/>
          </p:cNvCxnSpPr>
          <p:nvPr/>
        </p:nvCxnSpPr>
        <p:spPr bwMode="auto">
          <a:xfrm>
            <a:off x="3233738" y="2846388"/>
            <a:ext cx="2073275" cy="0"/>
          </a:xfrm>
          <a:prstGeom prst="straightConnector1">
            <a:avLst/>
          </a:prstGeom>
          <a:noFill/>
          <a:ln w="63500">
            <a:solidFill>
              <a:srgbClr val="00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6780" name="AutoShape 44">
            <a:extLst>
              <a:ext uri="{FF2B5EF4-FFF2-40B4-BE49-F238E27FC236}">
                <a16:creationId xmlns:a16="http://schemas.microsoft.com/office/drawing/2014/main" id="{B62C93E5-208C-4E95-B158-C13E91F0BFDB}"/>
              </a:ext>
            </a:extLst>
          </p:cNvPr>
          <p:cNvCxnSpPr>
            <a:cxnSpLocks noChangeShapeType="1"/>
            <a:stCxn id="116740" idx="5"/>
            <a:endCxn id="116762" idx="1"/>
          </p:cNvCxnSpPr>
          <p:nvPr/>
        </p:nvCxnSpPr>
        <p:spPr bwMode="auto">
          <a:xfrm>
            <a:off x="2020888" y="2095500"/>
            <a:ext cx="706437" cy="531813"/>
          </a:xfrm>
          <a:prstGeom prst="straightConnector1">
            <a:avLst/>
          </a:prstGeom>
          <a:noFill/>
          <a:ln w="63500">
            <a:solidFill>
              <a:srgbClr val="00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6781" name="AutoShape 45">
            <a:extLst>
              <a:ext uri="{FF2B5EF4-FFF2-40B4-BE49-F238E27FC236}">
                <a16:creationId xmlns:a16="http://schemas.microsoft.com/office/drawing/2014/main" id="{CA6E9F6A-BB1E-4D15-8A57-6B5014B1B038}"/>
              </a:ext>
            </a:extLst>
          </p:cNvPr>
          <p:cNvCxnSpPr>
            <a:cxnSpLocks noChangeShapeType="1"/>
            <a:stCxn id="116761" idx="3"/>
            <a:endCxn id="116760" idx="7"/>
          </p:cNvCxnSpPr>
          <p:nvPr/>
        </p:nvCxnSpPr>
        <p:spPr bwMode="auto">
          <a:xfrm flipH="1">
            <a:off x="6837363" y="3063875"/>
            <a:ext cx="685800" cy="493713"/>
          </a:xfrm>
          <a:prstGeom prst="straightConnector1">
            <a:avLst/>
          </a:prstGeom>
          <a:noFill/>
          <a:ln w="63500">
            <a:solidFill>
              <a:srgbClr val="00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6782" name="AutoShape 46">
            <a:extLst>
              <a:ext uri="{FF2B5EF4-FFF2-40B4-BE49-F238E27FC236}">
                <a16:creationId xmlns:a16="http://schemas.microsoft.com/office/drawing/2014/main" id="{38A7E140-EB19-4F68-89B6-2C91BC6E9E4F}"/>
              </a:ext>
            </a:extLst>
          </p:cNvPr>
          <p:cNvCxnSpPr>
            <a:cxnSpLocks noChangeShapeType="1"/>
            <a:stCxn id="116763" idx="7"/>
            <a:endCxn id="116762" idx="3"/>
          </p:cNvCxnSpPr>
          <p:nvPr/>
        </p:nvCxnSpPr>
        <p:spPr bwMode="auto">
          <a:xfrm flipV="1">
            <a:off x="2008188" y="3063875"/>
            <a:ext cx="719137" cy="493713"/>
          </a:xfrm>
          <a:prstGeom prst="straightConnector1">
            <a:avLst/>
          </a:prstGeom>
          <a:noFill/>
          <a:ln w="63500">
            <a:solidFill>
              <a:srgbClr val="00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6783" name="Line 47">
            <a:extLst>
              <a:ext uri="{FF2B5EF4-FFF2-40B4-BE49-F238E27FC236}">
                <a16:creationId xmlns:a16="http://schemas.microsoft.com/office/drawing/2014/main" id="{CE06F6AA-7791-49CA-8364-6A6E01466F7A}"/>
              </a:ext>
            </a:extLst>
          </p:cNvPr>
          <p:cNvSpPr>
            <a:spLocks noChangeShapeType="1"/>
          </p:cNvSpPr>
          <p:nvPr/>
        </p:nvSpPr>
        <p:spPr bwMode="auto">
          <a:xfrm>
            <a:off x="755650" y="3068638"/>
            <a:ext cx="0" cy="1223962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16784" name="Oval 48">
            <a:extLst>
              <a:ext uri="{FF2B5EF4-FFF2-40B4-BE49-F238E27FC236}">
                <a16:creationId xmlns:a16="http://schemas.microsoft.com/office/drawing/2014/main" id="{54A24B57-F0A6-4E8C-A9D8-CD1D7F3F07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7675" y="2557463"/>
            <a:ext cx="576263" cy="576262"/>
          </a:xfrm>
          <a:prstGeom prst="ellipse">
            <a:avLst/>
          </a:prstGeom>
          <a:solidFill>
            <a:srgbClr val="0033CC"/>
          </a:solidFill>
          <a:ln w="2857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0" rIns="90000" bIns="0" anchor="ctr"/>
          <a:lstStyle/>
          <a:p>
            <a:pPr algn="ctr">
              <a:spcBef>
                <a:spcPct val="50000"/>
              </a:spcBef>
            </a:pPr>
            <a:r>
              <a:rPr lang="en-US" altLang="zh-CN">
                <a:effectLst>
                  <a:outerShdw blurRad="38100" dist="38100" dir="2700000" algn="tl">
                    <a:srgbClr val="000000"/>
                  </a:outerShdw>
                </a:effectLst>
                <a:ea typeface="宋体" panose="02010600030101010101" pitchFamily="2" charset="-122"/>
              </a:rPr>
              <a:t>A</a:t>
            </a:r>
          </a:p>
        </p:txBody>
      </p:sp>
      <p:graphicFrame>
        <p:nvGraphicFramePr>
          <p:cNvPr id="116892" name="Group 156">
            <a:extLst>
              <a:ext uri="{FF2B5EF4-FFF2-40B4-BE49-F238E27FC236}">
                <a16:creationId xmlns:a16="http://schemas.microsoft.com/office/drawing/2014/main" id="{79FED0E4-E001-4754-8475-3FEC2ADBFFCB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323850" y="4292600"/>
          <a:ext cx="8569325" cy="2089152"/>
        </p:xfrm>
        <a:graphic>
          <a:graphicData uri="http://schemas.openxmlformats.org/drawingml/2006/table">
            <a:tbl>
              <a:tblPr/>
              <a:tblGrid>
                <a:gridCol w="1427163">
                  <a:extLst>
                    <a:ext uri="{9D8B030D-6E8A-4147-A177-3AD203B41FA5}">
                      <a16:colId xmlns:a16="http://schemas.microsoft.com/office/drawing/2014/main" val="3885512745"/>
                    </a:ext>
                  </a:extLst>
                </a:gridCol>
                <a:gridCol w="1430337">
                  <a:extLst>
                    <a:ext uri="{9D8B030D-6E8A-4147-A177-3AD203B41FA5}">
                      <a16:colId xmlns:a16="http://schemas.microsoft.com/office/drawing/2014/main" val="1231000854"/>
                    </a:ext>
                  </a:extLst>
                </a:gridCol>
                <a:gridCol w="1425575">
                  <a:extLst>
                    <a:ext uri="{9D8B030D-6E8A-4147-A177-3AD203B41FA5}">
                      <a16:colId xmlns:a16="http://schemas.microsoft.com/office/drawing/2014/main" val="3344014664"/>
                    </a:ext>
                  </a:extLst>
                </a:gridCol>
                <a:gridCol w="1428750">
                  <a:extLst>
                    <a:ext uri="{9D8B030D-6E8A-4147-A177-3AD203B41FA5}">
                      <a16:colId xmlns:a16="http://schemas.microsoft.com/office/drawing/2014/main" val="4098113650"/>
                    </a:ext>
                  </a:extLst>
                </a:gridCol>
                <a:gridCol w="1430338">
                  <a:extLst>
                    <a:ext uri="{9D8B030D-6E8A-4147-A177-3AD203B41FA5}">
                      <a16:colId xmlns:a16="http://schemas.microsoft.com/office/drawing/2014/main" val="868708805"/>
                    </a:ext>
                  </a:extLst>
                </a:gridCol>
                <a:gridCol w="1427162">
                  <a:extLst>
                    <a:ext uri="{9D8B030D-6E8A-4147-A177-3AD203B41FA5}">
                      <a16:colId xmlns:a16="http://schemas.microsoft.com/office/drawing/2014/main" val="3143642454"/>
                    </a:ext>
                  </a:extLst>
                </a:gridCol>
              </a:tblGrid>
              <a:tr h="417513">
                <a:tc>
                  <a:txBody>
                    <a:bodyPr/>
                    <a:lstStyle>
                      <a:lvl1pPr>
                        <a:spcBef>
                          <a:spcPct val="3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rPr>
                        <a:t>Node</a:t>
                      </a:r>
                    </a:p>
                  </a:txBody>
                  <a:tcPr marL="90000" marR="90000" marT="18000" marB="1800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3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rPr>
                        <a:t>Cost</a:t>
                      </a:r>
                    </a:p>
                  </a:txBody>
                  <a:tcPr marL="90000" marR="90000" marT="18000" marB="18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3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rPr>
                        <a:t>Next</a:t>
                      </a:r>
                    </a:p>
                  </a:txBody>
                  <a:tcPr marL="90000" marR="90000" marT="18000" marB="18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3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rPr>
                        <a:t>Node</a:t>
                      </a:r>
                    </a:p>
                  </a:txBody>
                  <a:tcPr marL="90000" marR="90000" marT="18000" marB="18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3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rPr>
                        <a:t>Cost</a:t>
                      </a:r>
                    </a:p>
                  </a:txBody>
                  <a:tcPr marL="90000" marR="90000" marT="18000" marB="18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3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rPr>
                        <a:t>Next</a:t>
                      </a:r>
                    </a:p>
                  </a:txBody>
                  <a:tcPr marL="90000" marR="90000" marT="18000" marB="18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78876888"/>
                  </a:ext>
                </a:extLst>
              </a:tr>
              <a:tr h="417513">
                <a:tc>
                  <a:txBody>
                    <a:bodyPr/>
                    <a:lstStyle>
                      <a:lvl1pPr>
                        <a:spcBef>
                          <a:spcPct val="3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rPr>
                        <a:t>B</a:t>
                      </a:r>
                    </a:p>
                  </a:txBody>
                  <a:tcPr marL="90000" marR="90000" marT="18000" marB="1800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3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rPr>
                        <a:t>2</a:t>
                      </a:r>
                    </a:p>
                  </a:txBody>
                  <a:tcPr marL="90000" marR="90000" marT="18000" marB="18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3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rPr>
                        <a:t>－</a:t>
                      </a:r>
                    </a:p>
                  </a:txBody>
                  <a:tcPr marL="90000" marR="90000" marT="18000" marB="18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3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rPr>
                        <a:t>F</a:t>
                      </a:r>
                    </a:p>
                  </a:txBody>
                  <a:tcPr marL="90000" marR="90000" marT="18000" marB="18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3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rPr>
                        <a:t>5</a:t>
                      </a:r>
                    </a:p>
                  </a:txBody>
                  <a:tcPr marL="90000" marR="90000" marT="18000" marB="18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3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rPr>
                        <a:t>B</a:t>
                      </a:r>
                    </a:p>
                  </a:txBody>
                  <a:tcPr marL="90000" marR="90000" marT="18000" marB="18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502987"/>
                  </a:ext>
                </a:extLst>
              </a:tr>
              <a:tr h="419100">
                <a:tc>
                  <a:txBody>
                    <a:bodyPr/>
                    <a:lstStyle>
                      <a:lvl1pPr>
                        <a:spcBef>
                          <a:spcPct val="3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rPr>
                        <a:t>C</a:t>
                      </a:r>
                    </a:p>
                  </a:txBody>
                  <a:tcPr marL="90000" marR="90000" marT="18000" marB="1800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3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rPr>
                        <a:t>8</a:t>
                      </a:r>
                    </a:p>
                  </a:txBody>
                  <a:tcPr marL="90000" marR="90000" marT="18000" marB="18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3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rPr>
                        <a:t>B</a:t>
                      </a:r>
                    </a:p>
                  </a:txBody>
                  <a:tcPr marL="90000" marR="90000" marT="18000" marB="1800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3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rPr>
                        <a:t>G</a:t>
                      </a:r>
                    </a:p>
                  </a:txBody>
                  <a:tcPr marL="90000" marR="90000" marT="18000" marB="18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3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rPr>
                        <a:t>6</a:t>
                      </a:r>
                    </a:p>
                  </a:txBody>
                  <a:tcPr marL="90000" marR="90000" marT="18000" marB="18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3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rPr>
                        <a:t>B</a:t>
                      </a:r>
                    </a:p>
                  </a:txBody>
                  <a:tcPr marL="90000" marR="90000" marT="18000" marB="18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2566605"/>
                  </a:ext>
                </a:extLst>
              </a:tr>
              <a:tr h="417513">
                <a:tc>
                  <a:txBody>
                    <a:bodyPr/>
                    <a:lstStyle>
                      <a:lvl1pPr>
                        <a:spcBef>
                          <a:spcPct val="3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rPr>
                        <a:t>D</a:t>
                      </a:r>
                    </a:p>
                  </a:txBody>
                  <a:tcPr marL="90000" marR="90000" marT="18000" marB="1800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3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rPr>
                        <a:t>9</a:t>
                      </a:r>
                    </a:p>
                  </a:txBody>
                  <a:tcPr marL="90000" marR="90000" marT="18000" marB="18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3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rPr>
                        <a:t>B</a:t>
                      </a:r>
                    </a:p>
                  </a:txBody>
                  <a:tcPr marL="90000" marR="90000" marT="18000" marB="18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3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rPr>
                        <a:t>H</a:t>
                      </a:r>
                    </a:p>
                  </a:txBody>
                  <a:tcPr marL="90000" marR="90000" marT="18000" marB="18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3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rPr>
                        <a:t>7</a:t>
                      </a:r>
                    </a:p>
                  </a:txBody>
                  <a:tcPr marL="90000" marR="90000" marT="18000" marB="18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3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rPr>
                        <a:t>B</a:t>
                      </a:r>
                    </a:p>
                  </a:txBody>
                  <a:tcPr marL="90000" marR="90000" marT="18000" marB="18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8219722"/>
                  </a:ext>
                </a:extLst>
              </a:tr>
              <a:tr h="417513">
                <a:tc>
                  <a:txBody>
                    <a:bodyPr/>
                    <a:lstStyle>
                      <a:lvl1pPr>
                        <a:spcBef>
                          <a:spcPct val="3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rPr>
                        <a:t>E</a:t>
                      </a:r>
                    </a:p>
                  </a:txBody>
                  <a:tcPr marL="90000" marR="90000" marT="18000" marB="1800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3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rPr>
                        <a:t>4</a:t>
                      </a:r>
                    </a:p>
                  </a:txBody>
                  <a:tcPr marL="90000" marR="90000" marT="18000" marB="18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3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rPr>
                        <a:t>B</a:t>
                      </a:r>
                    </a:p>
                  </a:txBody>
                  <a:tcPr marL="90000" marR="90000" marT="18000" marB="18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3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Franklin Gothic Medium" panose="020B0603020102020204" pitchFamily="34" charset="0"/>
                        <a:ea typeface="楷体_GB2312" pitchFamily="49" charset="-122"/>
                      </a:endParaRPr>
                    </a:p>
                  </a:txBody>
                  <a:tcPr marL="90000" marR="90000" marT="18000" marB="18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3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Franklin Gothic Medium" panose="020B0603020102020204" pitchFamily="34" charset="0"/>
                        <a:ea typeface="楷体_GB2312" pitchFamily="49" charset="-122"/>
                      </a:endParaRPr>
                    </a:p>
                  </a:txBody>
                  <a:tcPr marL="90000" marR="90000" marT="18000" marB="18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3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Franklin Gothic Medium" panose="020B0603020102020204" pitchFamily="34" charset="0"/>
                        <a:ea typeface="楷体_GB2312" pitchFamily="49" charset="-122"/>
                      </a:endParaRPr>
                    </a:p>
                  </a:txBody>
                  <a:tcPr marL="90000" marR="90000" marT="18000" marB="18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047724"/>
                  </a:ext>
                </a:extLst>
              </a:tr>
            </a:tbl>
          </a:graphicData>
        </a:graphic>
      </p:graphicFrame>
      <p:sp>
        <p:nvSpPr>
          <p:cNvPr id="116830" name="Line 94">
            <a:extLst>
              <a:ext uri="{FF2B5EF4-FFF2-40B4-BE49-F238E27FC236}">
                <a16:creationId xmlns:a16="http://schemas.microsoft.com/office/drawing/2014/main" id="{3FB57CB4-36B8-43BA-A0BC-1FAC8D1BBCD7}"/>
              </a:ext>
            </a:extLst>
          </p:cNvPr>
          <p:cNvSpPr>
            <a:spLocks noChangeShapeType="1"/>
          </p:cNvSpPr>
          <p:nvPr/>
        </p:nvSpPr>
        <p:spPr bwMode="auto">
          <a:xfrm>
            <a:off x="4643438" y="4292600"/>
            <a:ext cx="0" cy="20891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灯片编号占位符 5">
            <a:extLst>
              <a:ext uri="{FF2B5EF4-FFF2-40B4-BE49-F238E27FC236}">
                <a16:creationId xmlns:a16="http://schemas.microsoft.com/office/drawing/2014/main" id="{8144B4C2-231A-41EA-A4D1-19230676A5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8FDC6-2646-45C4-BF59-F1A3A8089A9D}" type="slidenum">
              <a:rPr lang="en-US" altLang="zh-CN"/>
              <a:pPr/>
              <a:t>49</a:t>
            </a:fld>
            <a:endParaRPr lang="en-US" altLang="zh-CN"/>
          </a:p>
        </p:txBody>
      </p:sp>
      <p:sp>
        <p:nvSpPr>
          <p:cNvPr id="34818" name="Rectangle 2">
            <a:extLst>
              <a:ext uri="{FF2B5EF4-FFF2-40B4-BE49-F238E27FC236}">
                <a16:creationId xmlns:a16="http://schemas.microsoft.com/office/drawing/2014/main" id="{B85FD7F7-71FA-4710-82FB-59AC4274BAD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11.5  OSPF</a:t>
            </a:r>
          </a:p>
        </p:txBody>
      </p:sp>
      <p:sp>
        <p:nvSpPr>
          <p:cNvPr id="34819" name="Rectangle 3">
            <a:extLst>
              <a:ext uri="{FF2B5EF4-FFF2-40B4-BE49-F238E27FC236}">
                <a16:creationId xmlns:a16="http://schemas.microsoft.com/office/drawing/2014/main" id="{B74B12E3-0E5A-4C9A-97CF-97C8751A618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Open Shortest Path First</a:t>
            </a:r>
            <a:r>
              <a:rPr lang="zh-CN" altLang="en-US"/>
              <a:t>，</a:t>
            </a:r>
            <a:r>
              <a:rPr lang="en-US" altLang="zh-CN"/>
              <a:t>OSPF</a:t>
            </a:r>
          </a:p>
          <a:p>
            <a:pPr lvl="1"/>
            <a:r>
              <a:rPr lang="en-US" altLang="zh-CN"/>
              <a:t>v2</a:t>
            </a:r>
            <a:r>
              <a:rPr lang="zh-CN" altLang="en-US"/>
              <a:t>：</a:t>
            </a:r>
            <a:r>
              <a:rPr lang="en-US" altLang="zh-CN"/>
              <a:t>RFC 2328</a:t>
            </a:r>
            <a:r>
              <a:rPr lang="zh-CN" altLang="en-US"/>
              <a:t>，开放最短路径优先</a:t>
            </a:r>
          </a:p>
        </p:txBody>
      </p:sp>
      <p:sp>
        <p:nvSpPr>
          <p:cNvPr id="34820" name="Rectangle 4">
            <a:extLst>
              <a:ext uri="{FF2B5EF4-FFF2-40B4-BE49-F238E27FC236}">
                <a16:creationId xmlns:a16="http://schemas.microsoft.com/office/drawing/2014/main" id="{2427B56E-F522-4CB2-BD3E-255806FE2A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661025"/>
            <a:ext cx="8207375" cy="720725"/>
          </a:xfrm>
          <a:prstGeom prst="rect">
            <a:avLst/>
          </a:prstGeom>
          <a:solidFill>
            <a:srgbClr val="E7E7E7"/>
          </a:solidFill>
          <a:ln w="9525">
            <a:solidFill>
              <a:schemeClr val="tx1"/>
            </a:solidFill>
            <a:prstDash val="dash"/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4821" name="Rectangle 5">
            <a:extLst>
              <a:ext uri="{FF2B5EF4-FFF2-40B4-BE49-F238E27FC236}">
                <a16:creationId xmlns:a16="http://schemas.microsoft.com/office/drawing/2014/main" id="{F0ED7343-B012-46FF-BE9C-28C55DDE66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4581525"/>
            <a:ext cx="8207375" cy="863600"/>
          </a:xfrm>
          <a:prstGeom prst="rect">
            <a:avLst/>
          </a:prstGeom>
          <a:solidFill>
            <a:srgbClr val="E7E7E7"/>
          </a:solidFill>
          <a:ln w="9525">
            <a:solidFill>
              <a:schemeClr val="tx1"/>
            </a:solidFill>
            <a:prstDash val="dash"/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4822" name="Rectangle 6">
            <a:extLst>
              <a:ext uri="{FF2B5EF4-FFF2-40B4-BE49-F238E27FC236}">
                <a16:creationId xmlns:a16="http://schemas.microsoft.com/office/drawing/2014/main" id="{3EC676AE-89C7-4827-92E9-326C6E3452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83088" y="4795838"/>
            <a:ext cx="1628775" cy="504825"/>
          </a:xfrm>
          <a:prstGeom prst="rect">
            <a:avLst/>
          </a:prstGeom>
          <a:solidFill>
            <a:srgbClr val="F5DA7F"/>
          </a:solidFill>
          <a:ln w="9525">
            <a:solidFill>
              <a:schemeClr val="folHlink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 lIns="73025" tIns="36512" rIns="73025" bIns="36512" anchor="ctr"/>
          <a:lstStyle/>
          <a:p>
            <a:pPr algn="ctr" eaLnBrk="0" hangingPunct="0"/>
            <a:r>
              <a:rPr lang="en-US" altLang="zh-CN">
                <a:solidFill>
                  <a:schemeClr val="bg2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         IP</a:t>
            </a:r>
          </a:p>
        </p:txBody>
      </p:sp>
      <p:sp>
        <p:nvSpPr>
          <p:cNvPr id="34823" name="Rectangle 7">
            <a:extLst>
              <a:ext uri="{FF2B5EF4-FFF2-40B4-BE49-F238E27FC236}">
                <a16:creationId xmlns:a16="http://schemas.microsoft.com/office/drawing/2014/main" id="{2A87A76C-0C2A-4267-A35C-E27773127A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84438" y="5805488"/>
            <a:ext cx="1628775" cy="433387"/>
          </a:xfrm>
          <a:prstGeom prst="rect">
            <a:avLst/>
          </a:prstGeom>
          <a:solidFill>
            <a:srgbClr val="F5DA7F"/>
          </a:solidFill>
          <a:ln w="9525">
            <a:solidFill>
              <a:schemeClr val="folHlink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 lIns="73025" tIns="36512" rIns="73025" bIns="36512" anchor="ctr"/>
          <a:lstStyle/>
          <a:p>
            <a:pPr algn="ctr" eaLnBrk="0" hangingPunct="0"/>
            <a:r>
              <a:rPr lang="en-US" altLang="zh-CN">
                <a:solidFill>
                  <a:schemeClr val="bg2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LANs</a:t>
            </a:r>
          </a:p>
        </p:txBody>
      </p:sp>
      <p:sp>
        <p:nvSpPr>
          <p:cNvPr id="34824" name="Rectangle 8">
            <a:extLst>
              <a:ext uri="{FF2B5EF4-FFF2-40B4-BE49-F238E27FC236}">
                <a16:creationId xmlns:a16="http://schemas.microsoft.com/office/drawing/2014/main" id="{C970184F-2E1F-46A2-A650-93EF3514B7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27538" y="5805488"/>
            <a:ext cx="1628775" cy="433387"/>
          </a:xfrm>
          <a:prstGeom prst="rect">
            <a:avLst/>
          </a:prstGeom>
          <a:solidFill>
            <a:srgbClr val="F5DA7F"/>
          </a:solidFill>
          <a:ln w="9525">
            <a:solidFill>
              <a:schemeClr val="folHlink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 lIns="73025" tIns="36512" rIns="73025" bIns="36512" anchor="ctr"/>
          <a:lstStyle/>
          <a:p>
            <a:pPr algn="ctr" eaLnBrk="0" hangingPunct="0"/>
            <a:r>
              <a:rPr lang="en-US" altLang="zh-CN">
                <a:solidFill>
                  <a:schemeClr val="bg2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MANs</a:t>
            </a:r>
          </a:p>
        </p:txBody>
      </p:sp>
      <p:sp>
        <p:nvSpPr>
          <p:cNvPr id="34825" name="Rectangle 9">
            <a:extLst>
              <a:ext uri="{FF2B5EF4-FFF2-40B4-BE49-F238E27FC236}">
                <a16:creationId xmlns:a16="http://schemas.microsoft.com/office/drawing/2014/main" id="{CCCAFE5F-306A-4657-B92E-9FAD029C87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99213" y="5805488"/>
            <a:ext cx="1628775" cy="433387"/>
          </a:xfrm>
          <a:prstGeom prst="rect">
            <a:avLst/>
          </a:prstGeom>
          <a:solidFill>
            <a:srgbClr val="F5DA7F"/>
          </a:solidFill>
          <a:ln w="9525">
            <a:solidFill>
              <a:schemeClr val="folHlink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 lIns="73025" tIns="36512" rIns="73025" bIns="36512" anchor="ctr"/>
          <a:lstStyle/>
          <a:p>
            <a:pPr algn="ctr" eaLnBrk="0" hangingPunct="0"/>
            <a:r>
              <a:rPr lang="en-US" altLang="zh-CN">
                <a:solidFill>
                  <a:schemeClr val="bg2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WANs</a:t>
            </a:r>
          </a:p>
        </p:txBody>
      </p:sp>
      <p:sp>
        <p:nvSpPr>
          <p:cNvPr id="34826" name="Rectangle 10">
            <a:extLst>
              <a:ext uri="{FF2B5EF4-FFF2-40B4-BE49-F238E27FC236}">
                <a16:creationId xmlns:a16="http://schemas.microsoft.com/office/drawing/2014/main" id="{92EDF5B3-1391-4E57-A110-0F2466EDCC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8175" y="4795838"/>
            <a:ext cx="1008063" cy="360362"/>
          </a:xfrm>
          <a:prstGeom prst="rect">
            <a:avLst/>
          </a:prstGeom>
          <a:solidFill>
            <a:srgbClr val="F5DA7F"/>
          </a:solidFill>
          <a:ln w="9525">
            <a:solidFill>
              <a:schemeClr val="folHlink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 lIns="73025" tIns="36512" rIns="73025" bIns="36512" anchor="ctr"/>
          <a:lstStyle/>
          <a:p>
            <a:pPr algn="ctr" eaLnBrk="0" hangingPunct="0"/>
            <a:r>
              <a:rPr lang="en-US" altLang="zh-CN">
                <a:solidFill>
                  <a:schemeClr val="bg2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ICMP</a:t>
            </a:r>
          </a:p>
        </p:txBody>
      </p:sp>
      <p:sp>
        <p:nvSpPr>
          <p:cNvPr id="34827" name="Rectangle 11">
            <a:extLst>
              <a:ext uri="{FF2B5EF4-FFF2-40B4-BE49-F238E27FC236}">
                <a16:creationId xmlns:a16="http://schemas.microsoft.com/office/drawing/2014/main" id="{D8B0F16D-5A25-4622-A1BF-A86BA63FAD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32138" y="4795838"/>
            <a:ext cx="1008062" cy="360362"/>
          </a:xfrm>
          <a:prstGeom prst="rect">
            <a:avLst/>
          </a:prstGeom>
          <a:solidFill>
            <a:srgbClr val="F5DA7F"/>
          </a:solidFill>
          <a:ln w="9525">
            <a:solidFill>
              <a:schemeClr val="folHlink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 lIns="73025" tIns="36512" rIns="73025" bIns="36512" anchor="ctr"/>
          <a:lstStyle/>
          <a:p>
            <a:pPr algn="ctr" eaLnBrk="0" hangingPunct="0"/>
            <a:r>
              <a:rPr lang="en-US" altLang="zh-CN">
                <a:solidFill>
                  <a:schemeClr val="bg2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IGMP</a:t>
            </a:r>
          </a:p>
        </p:txBody>
      </p:sp>
      <p:sp>
        <p:nvSpPr>
          <p:cNvPr id="34828" name="Rectangle 12">
            <a:extLst>
              <a:ext uri="{FF2B5EF4-FFF2-40B4-BE49-F238E27FC236}">
                <a16:creationId xmlns:a16="http://schemas.microsoft.com/office/drawing/2014/main" id="{9EB20A1C-7AD6-4EF8-A700-EF16006CDB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27763" y="4940300"/>
            <a:ext cx="1009650" cy="363538"/>
          </a:xfrm>
          <a:prstGeom prst="rect">
            <a:avLst/>
          </a:prstGeom>
          <a:solidFill>
            <a:srgbClr val="F5DA7F"/>
          </a:solidFill>
          <a:ln w="9525">
            <a:solidFill>
              <a:schemeClr val="folHlink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 lIns="73025" tIns="36512" rIns="73025" bIns="36512" anchor="ctr"/>
          <a:lstStyle/>
          <a:p>
            <a:pPr algn="ctr" eaLnBrk="0" hangingPunct="0"/>
            <a:r>
              <a:rPr lang="en-US" altLang="zh-CN">
                <a:solidFill>
                  <a:schemeClr val="bg2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ARP</a:t>
            </a:r>
          </a:p>
        </p:txBody>
      </p:sp>
      <p:sp>
        <p:nvSpPr>
          <p:cNvPr id="34829" name="Rectangle 13">
            <a:extLst>
              <a:ext uri="{FF2B5EF4-FFF2-40B4-BE49-F238E27FC236}">
                <a16:creationId xmlns:a16="http://schemas.microsoft.com/office/drawing/2014/main" id="{DD0844E6-8814-43F3-8F73-7B3FE4C071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50138" y="4940300"/>
            <a:ext cx="1009650" cy="363538"/>
          </a:xfrm>
          <a:prstGeom prst="rect">
            <a:avLst/>
          </a:prstGeom>
          <a:solidFill>
            <a:srgbClr val="F5DA7F"/>
          </a:solidFill>
          <a:ln w="9525">
            <a:solidFill>
              <a:schemeClr val="folHlink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 lIns="73025" tIns="36512" rIns="73025" bIns="36512" anchor="ctr"/>
          <a:lstStyle/>
          <a:p>
            <a:pPr algn="ctr" eaLnBrk="0" hangingPunct="0"/>
            <a:r>
              <a:rPr lang="en-US" altLang="zh-CN">
                <a:solidFill>
                  <a:schemeClr val="bg2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RARP</a:t>
            </a:r>
          </a:p>
        </p:txBody>
      </p:sp>
      <p:sp>
        <p:nvSpPr>
          <p:cNvPr id="34830" name="Text Box 14">
            <a:extLst>
              <a:ext uri="{FF2B5EF4-FFF2-40B4-BE49-F238E27FC236}">
                <a16:creationId xmlns:a16="http://schemas.microsoft.com/office/drawing/2014/main" id="{22A549F2-4B56-46BE-9D2D-6D8C1C3DB5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750" y="4652963"/>
            <a:ext cx="1279525" cy="676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zh-CN">
                <a:solidFill>
                  <a:schemeClr val="bg2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Network</a:t>
            </a:r>
          </a:p>
          <a:p>
            <a:pPr>
              <a:lnSpc>
                <a:spcPct val="80000"/>
              </a:lnSpc>
            </a:pPr>
            <a:r>
              <a:rPr lang="en-US" altLang="zh-CN">
                <a:solidFill>
                  <a:schemeClr val="bg2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Layer</a:t>
            </a:r>
          </a:p>
        </p:txBody>
      </p:sp>
      <p:sp>
        <p:nvSpPr>
          <p:cNvPr id="34831" name="Text Box 15">
            <a:extLst>
              <a:ext uri="{FF2B5EF4-FFF2-40B4-BE49-F238E27FC236}">
                <a16:creationId xmlns:a16="http://schemas.microsoft.com/office/drawing/2014/main" id="{C944650D-C05B-47F1-BBAC-44D53048D3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750" y="5703888"/>
            <a:ext cx="1881188" cy="676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zh-CN">
                <a:solidFill>
                  <a:schemeClr val="bg2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Network</a:t>
            </a:r>
          </a:p>
          <a:p>
            <a:pPr>
              <a:lnSpc>
                <a:spcPct val="80000"/>
              </a:lnSpc>
            </a:pPr>
            <a:r>
              <a:rPr lang="en-US" altLang="zh-CN">
                <a:solidFill>
                  <a:schemeClr val="bg2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Access Layer</a:t>
            </a:r>
          </a:p>
        </p:txBody>
      </p:sp>
      <p:sp>
        <p:nvSpPr>
          <p:cNvPr id="34832" name="Rectangle 16">
            <a:extLst>
              <a:ext uri="{FF2B5EF4-FFF2-40B4-BE49-F238E27FC236}">
                <a16:creationId xmlns:a16="http://schemas.microsoft.com/office/drawing/2014/main" id="{08671DCF-B1CF-4395-AB6E-7FA0ADECEC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3573463"/>
            <a:ext cx="8207375" cy="792162"/>
          </a:xfrm>
          <a:prstGeom prst="rect">
            <a:avLst/>
          </a:prstGeom>
          <a:solidFill>
            <a:srgbClr val="E7E7E7"/>
          </a:solidFill>
          <a:ln w="9525">
            <a:solidFill>
              <a:schemeClr val="tx1"/>
            </a:solidFill>
            <a:prstDash val="dash"/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 algn="ctr"/>
            <a:endParaRPr lang="zh-CN" altLang="zh-CN">
              <a:solidFill>
                <a:schemeClr val="bg2"/>
              </a:solidFill>
              <a:effectLst>
                <a:outerShdw blurRad="38100" dist="38100" dir="2700000" algn="tl">
                  <a:srgbClr val="FFFFFF"/>
                </a:outerShdw>
              </a:effectLst>
            </a:endParaRPr>
          </a:p>
        </p:txBody>
      </p:sp>
      <p:sp>
        <p:nvSpPr>
          <p:cNvPr id="34833" name="Rectangle 17">
            <a:extLst>
              <a:ext uri="{FF2B5EF4-FFF2-40B4-BE49-F238E27FC236}">
                <a16:creationId xmlns:a16="http://schemas.microsoft.com/office/drawing/2014/main" id="{9568EAAB-C2C7-47A8-9126-BBF21FBD27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2492375"/>
            <a:ext cx="8207375" cy="865188"/>
          </a:xfrm>
          <a:prstGeom prst="rect">
            <a:avLst/>
          </a:prstGeom>
          <a:solidFill>
            <a:srgbClr val="E7E7E7"/>
          </a:solidFill>
          <a:ln w="9525">
            <a:solidFill>
              <a:schemeClr val="tx1"/>
            </a:solidFill>
            <a:prstDash val="dash"/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 algn="ctr"/>
            <a:endParaRPr lang="zh-CN" altLang="zh-CN">
              <a:solidFill>
                <a:schemeClr val="bg2"/>
              </a:solidFill>
              <a:effectLst>
                <a:outerShdw blurRad="38100" dist="38100" dir="2700000" algn="tl">
                  <a:srgbClr val="FFFFFF"/>
                </a:outerShdw>
              </a:effectLst>
            </a:endParaRPr>
          </a:p>
        </p:txBody>
      </p:sp>
      <p:sp>
        <p:nvSpPr>
          <p:cNvPr id="34834" name="Rectangle 18">
            <a:extLst>
              <a:ext uri="{FF2B5EF4-FFF2-40B4-BE49-F238E27FC236}">
                <a16:creationId xmlns:a16="http://schemas.microsoft.com/office/drawing/2014/main" id="{3A5C095D-777D-494D-BE1C-9C973F2AF9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1200" y="3717925"/>
            <a:ext cx="1828800" cy="422275"/>
          </a:xfrm>
          <a:prstGeom prst="rect">
            <a:avLst/>
          </a:prstGeom>
          <a:solidFill>
            <a:srgbClr val="F5DA7F"/>
          </a:solidFill>
          <a:ln w="9525">
            <a:solidFill>
              <a:schemeClr val="folHlink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 lIns="73025" tIns="36512" rIns="73025" bIns="36512" anchor="ctr"/>
          <a:lstStyle/>
          <a:p>
            <a:pPr algn="ctr" eaLnBrk="0" hangingPunct="0"/>
            <a:r>
              <a:rPr lang="en-US" altLang="zh-CN">
                <a:solidFill>
                  <a:schemeClr val="bg2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TCP</a:t>
            </a:r>
          </a:p>
        </p:txBody>
      </p:sp>
      <p:sp>
        <p:nvSpPr>
          <p:cNvPr id="34835" name="Rectangle 19">
            <a:extLst>
              <a:ext uri="{FF2B5EF4-FFF2-40B4-BE49-F238E27FC236}">
                <a16:creationId xmlns:a16="http://schemas.microsoft.com/office/drawing/2014/main" id="{91C0B5AD-947E-491A-A16A-5F380761A4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83288" y="3727450"/>
            <a:ext cx="1828800" cy="422275"/>
          </a:xfrm>
          <a:prstGeom prst="rect">
            <a:avLst/>
          </a:prstGeom>
          <a:solidFill>
            <a:srgbClr val="F5DA7F"/>
          </a:solidFill>
          <a:ln w="9525">
            <a:solidFill>
              <a:schemeClr val="folHlink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 lIns="73025" tIns="36512" rIns="73025" bIns="36512" anchor="ctr"/>
          <a:lstStyle/>
          <a:p>
            <a:pPr algn="ctr" eaLnBrk="0" hangingPunct="0"/>
            <a:r>
              <a:rPr lang="en-US" altLang="zh-CN">
                <a:solidFill>
                  <a:schemeClr val="bg2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UDP</a:t>
            </a:r>
          </a:p>
        </p:txBody>
      </p:sp>
      <p:sp>
        <p:nvSpPr>
          <p:cNvPr id="34836" name="Rectangle 20">
            <a:extLst>
              <a:ext uri="{FF2B5EF4-FFF2-40B4-BE49-F238E27FC236}">
                <a16:creationId xmlns:a16="http://schemas.microsoft.com/office/drawing/2014/main" id="{B2C17AB6-A79B-4085-BF18-8120DC3991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0863" y="3644900"/>
            <a:ext cx="1428750" cy="676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zh-CN">
                <a:solidFill>
                  <a:schemeClr val="bg2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Transport</a:t>
            </a:r>
          </a:p>
          <a:p>
            <a:pPr>
              <a:lnSpc>
                <a:spcPct val="80000"/>
              </a:lnSpc>
            </a:pPr>
            <a:r>
              <a:rPr lang="en-US" altLang="zh-CN">
                <a:solidFill>
                  <a:schemeClr val="bg2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Layer</a:t>
            </a:r>
          </a:p>
        </p:txBody>
      </p:sp>
      <p:sp>
        <p:nvSpPr>
          <p:cNvPr id="34837" name="Rectangle 21">
            <a:extLst>
              <a:ext uri="{FF2B5EF4-FFF2-40B4-BE49-F238E27FC236}">
                <a16:creationId xmlns:a16="http://schemas.microsoft.com/office/drawing/2014/main" id="{CA7ED145-4E35-4EAC-B684-8F0F6C60AF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92613" y="2636838"/>
            <a:ext cx="2266950" cy="433387"/>
          </a:xfrm>
          <a:prstGeom prst="rect">
            <a:avLst/>
          </a:prstGeom>
          <a:solidFill>
            <a:srgbClr val="F5DA7F"/>
          </a:solidFill>
          <a:ln w="9525">
            <a:solidFill>
              <a:schemeClr val="folHlink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 lIns="73025" tIns="36512" rIns="73025" bIns="36512" anchor="ctr"/>
          <a:lstStyle/>
          <a:p>
            <a:pPr algn="ctr" eaLnBrk="0" hangingPunct="0"/>
            <a:r>
              <a:rPr lang="en-US" altLang="zh-CN">
                <a:solidFill>
                  <a:schemeClr val="bg2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OSPF</a:t>
            </a:r>
          </a:p>
        </p:txBody>
      </p:sp>
      <p:sp>
        <p:nvSpPr>
          <p:cNvPr id="34838" name="Rectangle 22">
            <a:extLst>
              <a:ext uri="{FF2B5EF4-FFF2-40B4-BE49-F238E27FC236}">
                <a16:creationId xmlns:a16="http://schemas.microsoft.com/office/drawing/2014/main" id="{F472EB3D-192A-4C76-95DF-73B2F077D7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750" y="2492375"/>
            <a:ext cx="1655763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chemeClr val="bg2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Application</a:t>
            </a:r>
          </a:p>
          <a:p>
            <a:r>
              <a:rPr lang="en-US" altLang="zh-CN">
                <a:solidFill>
                  <a:schemeClr val="bg2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Layer</a:t>
            </a:r>
          </a:p>
        </p:txBody>
      </p:sp>
      <p:graphicFrame>
        <p:nvGraphicFramePr>
          <p:cNvPr id="34839" name="Group 23">
            <a:extLst>
              <a:ext uri="{FF2B5EF4-FFF2-40B4-BE49-F238E27FC236}">
                <a16:creationId xmlns:a16="http://schemas.microsoft.com/office/drawing/2014/main" id="{7A6B8A84-308B-4243-A49C-35890CFE2D31}"/>
              </a:ext>
            </a:extLst>
          </p:cNvPr>
          <p:cNvGraphicFramePr>
            <a:graphicFrameLocks noGrp="1"/>
          </p:cNvGraphicFramePr>
          <p:nvPr>
            <p:ph idx="4294967295"/>
          </p:nvPr>
        </p:nvGraphicFramePr>
        <p:xfrm>
          <a:off x="4427538" y="4851400"/>
          <a:ext cx="719137" cy="306388"/>
        </p:xfrm>
        <a:graphic>
          <a:graphicData uri="http://schemas.openxmlformats.org/drawingml/2006/table">
            <a:tbl>
              <a:tblPr/>
              <a:tblGrid>
                <a:gridCol w="179387">
                  <a:extLst>
                    <a:ext uri="{9D8B030D-6E8A-4147-A177-3AD203B41FA5}">
                      <a16:colId xmlns:a16="http://schemas.microsoft.com/office/drawing/2014/main" val="217222978"/>
                    </a:ext>
                  </a:extLst>
                </a:gridCol>
                <a:gridCol w="180975">
                  <a:extLst>
                    <a:ext uri="{9D8B030D-6E8A-4147-A177-3AD203B41FA5}">
                      <a16:colId xmlns:a16="http://schemas.microsoft.com/office/drawing/2014/main" val="1870824733"/>
                    </a:ext>
                  </a:extLst>
                </a:gridCol>
                <a:gridCol w="179388">
                  <a:extLst>
                    <a:ext uri="{9D8B030D-6E8A-4147-A177-3AD203B41FA5}">
                      <a16:colId xmlns:a16="http://schemas.microsoft.com/office/drawing/2014/main" val="392318255"/>
                    </a:ext>
                  </a:extLst>
                </a:gridCol>
                <a:gridCol w="179387">
                  <a:extLst>
                    <a:ext uri="{9D8B030D-6E8A-4147-A177-3AD203B41FA5}">
                      <a16:colId xmlns:a16="http://schemas.microsoft.com/office/drawing/2014/main" val="2217844058"/>
                    </a:ext>
                  </a:extLst>
                </a:gridCol>
              </a:tblGrid>
              <a:tr h="73025">
                <a:tc>
                  <a:txBody>
                    <a:bodyPr/>
                    <a:lstStyle>
                      <a:lvl1pPr>
                        <a:spcBef>
                          <a:spcPct val="3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500" b="0" i="0" u="none" strike="noStrike" cap="none" normalizeH="0" baseline="0">
                        <a:ln>
                          <a:noFill/>
                        </a:ln>
                        <a:solidFill>
                          <a:srgbClr val="A5002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horzOverflow="overflow">
                    <a:lnL w="38100" cap="flat" cmpd="sng" algn="ctr">
                      <a:solidFill>
                        <a:srgbClr val="66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66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66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3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500" b="0" i="0" u="none" strike="noStrike" cap="none" normalizeH="0" baseline="0">
                        <a:ln>
                          <a:noFill/>
                        </a:ln>
                        <a:solidFill>
                          <a:srgbClr val="A5002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horzOverflow="overflow">
                    <a:lnL w="19050" cap="flat" cmpd="sng" algn="ctr">
                      <a:solidFill>
                        <a:srgbClr val="66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66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66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3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500" b="0" i="0" u="none" strike="noStrike" cap="none" normalizeH="0" baseline="0">
                        <a:ln>
                          <a:noFill/>
                        </a:ln>
                        <a:solidFill>
                          <a:srgbClr val="A5002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horzOverflow="overflow">
                    <a:lnL w="19050" cap="flat" cmpd="sng" algn="ctr">
                      <a:solidFill>
                        <a:srgbClr val="66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66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66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3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500" b="0" i="0" u="none" strike="noStrike" cap="none" normalizeH="0" baseline="0">
                        <a:ln>
                          <a:noFill/>
                        </a:ln>
                        <a:solidFill>
                          <a:srgbClr val="A5002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horzOverflow="overflow">
                    <a:lnL w="19050" cap="flat" cmpd="sng" algn="ctr">
                      <a:solidFill>
                        <a:srgbClr val="66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66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66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2928834"/>
                  </a:ext>
                </a:extLst>
              </a:tr>
              <a:tr h="77788">
                <a:tc>
                  <a:txBody>
                    <a:bodyPr/>
                    <a:lstStyle>
                      <a:lvl1pPr>
                        <a:spcBef>
                          <a:spcPct val="3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500" b="0" i="0" u="none" strike="noStrike" cap="none" normalizeH="0" baseline="0">
                        <a:ln>
                          <a:noFill/>
                        </a:ln>
                        <a:solidFill>
                          <a:srgbClr val="A5002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horzOverflow="overflow">
                    <a:lnL w="38100" cap="flat" cmpd="sng" algn="ctr">
                      <a:solidFill>
                        <a:srgbClr val="66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66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3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500" b="0" i="0" u="none" strike="noStrike" cap="none" normalizeH="0" baseline="0">
                        <a:ln>
                          <a:noFill/>
                        </a:ln>
                        <a:solidFill>
                          <a:srgbClr val="A5002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horzOverflow="overflow">
                    <a:lnL w="19050" cap="flat" cmpd="sng" algn="ctr">
                      <a:solidFill>
                        <a:srgbClr val="66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66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3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500" b="0" i="0" u="none" strike="noStrike" cap="none" normalizeH="0" baseline="0">
                        <a:ln>
                          <a:noFill/>
                        </a:ln>
                        <a:solidFill>
                          <a:srgbClr val="A5002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horzOverflow="overflow">
                    <a:lnL w="19050" cap="flat" cmpd="sng" algn="ctr">
                      <a:solidFill>
                        <a:srgbClr val="66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66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3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500" b="0" i="0" u="none" strike="noStrike" cap="none" normalizeH="0" baseline="0">
                        <a:ln>
                          <a:noFill/>
                        </a:ln>
                        <a:solidFill>
                          <a:srgbClr val="A5002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horzOverflow="overflow">
                    <a:lnL w="19050" cap="flat" cmpd="sng" algn="ctr">
                      <a:solidFill>
                        <a:srgbClr val="66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66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60201857"/>
                  </a:ext>
                </a:extLst>
              </a:tr>
              <a:tr h="71438">
                <a:tc>
                  <a:txBody>
                    <a:bodyPr/>
                    <a:lstStyle>
                      <a:lvl1pPr>
                        <a:spcBef>
                          <a:spcPct val="3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500" b="0" i="0" u="none" strike="noStrike" cap="none" normalizeH="0" baseline="0">
                        <a:ln>
                          <a:noFill/>
                        </a:ln>
                        <a:solidFill>
                          <a:srgbClr val="A5002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horzOverflow="overflow">
                    <a:lnL w="38100" cap="flat" cmpd="sng" algn="ctr">
                      <a:solidFill>
                        <a:srgbClr val="66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66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3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500" b="0" i="0" u="none" strike="noStrike" cap="none" normalizeH="0" baseline="0">
                        <a:ln>
                          <a:noFill/>
                        </a:ln>
                        <a:solidFill>
                          <a:srgbClr val="A5002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horzOverflow="overflow">
                    <a:lnL w="19050" cap="flat" cmpd="sng" algn="ctr">
                      <a:solidFill>
                        <a:srgbClr val="66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66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3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500" b="0" i="0" u="none" strike="noStrike" cap="none" normalizeH="0" baseline="0">
                        <a:ln>
                          <a:noFill/>
                        </a:ln>
                        <a:solidFill>
                          <a:srgbClr val="A5002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horzOverflow="overflow">
                    <a:lnL w="19050" cap="flat" cmpd="sng" algn="ctr">
                      <a:solidFill>
                        <a:srgbClr val="66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66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3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500" b="0" i="0" u="none" strike="noStrike" cap="none" normalizeH="0" baseline="0">
                        <a:ln>
                          <a:noFill/>
                        </a:ln>
                        <a:solidFill>
                          <a:srgbClr val="A5002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horzOverflow="overflow">
                    <a:lnL w="19050" cap="flat" cmpd="sng" algn="ctr">
                      <a:solidFill>
                        <a:srgbClr val="66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66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5597419"/>
                  </a:ext>
                </a:extLst>
              </a:tr>
              <a:tr h="71438">
                <a:tc>
                  <a:txBody>
                    <a:bodyPr/>
                    <a:lstStyle>
                      <a:lvl1pPr>
                        <a:spcBef>
                          <a:spcPct val="3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500" b="0" i="0" u="none" strike="noStrike" cap="none" normalizeH="0" baseline="0">
                        <a:ln>
                          <a:noFill/>
                        </a:ln>
                        <a:solidFill>
                          <a:srgbClr val="A5002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horzOverflow="overflow">
                    <a:lnL w="38100" cap="flat" cmpd="sng" algn="ctr">
                      <a:solidFill>
                        <a:srgbClr val="66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66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66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3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500" b="0" i="0" u="none" strike="noStrike" cap="none" normalizeH="0" baseline="0">
                        <a:ln>
                          <a:noFill/>
                        </a:ln>
                        <a:solidFill>
                          <a:srgbClr val="A5002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horzOverflow="overflow">
                    <a:lnL w="19050" cap="flat" cmpd="sng" algn="ctr">
                      <a:solidFill>
                        <a:srgbClr val="66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66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66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3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500" b="0" i="0" u="none" strike="noStrike" cap="none" normalizeH="0" baseline="0">
                        <a:ln>
                          <a:noFill/>
                        </a:ln>
                        <a:solidFill>
                          <a:srgbClr val="A5002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horzOverflow="overflow">
                    <a:lnL w="19050" cap="flat" cmpd="sng" algn="ctr">
                      <a:solidFill>
                        <a:srgbClr val="66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66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66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3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500" b="0" i="0" u="none" strike="noStrike" cap="none" normalizeH="0" baseline="0">
                        <a:ln>
                          <a:noFill/>
                        </a:ln>
                        <a:solidFill>
                          <a:srgbClr val="A5002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horzOverflow="overflow">
                    <a:lnL w="19050" cap="flat" cmpd="sng" algn="ctr">
                      <a:solidFill>
                        <a:srgbClr val="66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66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66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6637866"/>
                  </a:ext>
                </a:extLst>
              </a:tr>
            </a:tbl>
          </a:graphicData>
        </a:graphic>
      </p:graphicFrame>
      <p:sp>
        <p:nvSpPr>
          <p:cNvPr id="34866" name="Line 50">
            <a:extLst>
              <a:ext uri="{FF2B5EF4-FFF2-40B4-BE49-F238E27FC236}">
                <a16:creationId xmlns:a16="http://schemas.microsoft.com/office/drawing/2014/main" id="{97FDEFE3-863A-44BB-8462-6BF7879BE91F}"/>
              </a:ext>
            </a:extLst>
          </p:cNvPr>
          <p:cNvSpPr>
            <a:spLocks noChangeShapeType="1"/>
          </p:cNvSpPr>
          <p:nvPr/>
        </p:nvSpPr>
        <p:spPr bwMode="auto">
          <a:xfrm>
            <a:off x="5508625" y="3068638"/>
            <a:ext cx="0" cy="1727200"/>
          </a:xfrm>
          <a:prstGeom prst="line">
            <a:avLst/>
          </a:prstGeom>
          <a:noFill/>
          <a:ln w="38100">
            <a:solidFill>
              <a:srgbClr val="A50021"/>
            </a:solidFill>
            <a:round/>
            <a:headEnd type="stealth" w="lg" len="med"/>
            <a:tailEnd type="stealth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4867" name="Oval 51">
            <a:extLst>
              <a:ext uri="{FF2B5EF4-FFF2-40B4-BE49-F238E27FC236}">
                <a16:creationId xmlns:a16="http://schemas.microsoft.com/office/drawing/2014/main" id="{99D4267A-37B9-4BCC-8E31-D049C0DEAC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03800" y="4221163"/>
            <a:ext cx="1008063" cy="431800"/>
          </a:xfrm>
          <a:prstGeom prst="ellipse">
            <a:avLst/>
          </a:prstGeom>
          <a:solidFill>
            <a:srgbClr val="A5002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CN">
                <a:effectLst>
                  <a:outerShdw blurRad="38100" dist="38100" dir="2700000" algn="tl">
                    <a:srgbClr val="000000"/>
                  </a:outerShdw>
                </a:effectLst>
              </a:rPr>
              <a:t>89</a:t>
            </a:r>
          </a:p>
        </p:txBody>
      </p:sp>
      <p:sp>
        <p:nvSpPr>
          <p:cNvPr id="34868" name="Line 52">
            <a:extLst>
              <a:ext uri="{FF2B5EF4-FFF2-40B4-BE49-F238E27FC236}">
                <a16:creationId xmlns:a16="http://schemas.microsoft.com/office/drawing/2014/main" id="{B6ADF570-71E6-4A0E-BB97-6330C2114643}"/>
              </a:ext>
            </a:extLst>
          </p:cNvPr>
          <p:cNvSpPr>
            <a:spLocks noChangeShapeType="1"/>
          </p:cNvSpPr>
          <p:nvPr/>
        </p:nvSpPr>
        <p:spPr bwMode="auto">
          <a:xfrm>
            <a:off x="4787900" y="3068638"/>
            <a:ext cx="0" cy="1800225"/>
          </a:xfrm>
          <a:prstGeom prst="line">
            <a:avLst/>
          </a:prstGeom>
          <a:noFill/>
          <a:ln w="63500" cmpd="dbl">
            <a:solidFill>
              <a:srgbClr val="660066"/>
            </a:solidFill>
            <a:round/>
            <a:headEnd type="stealth" w="lg" len="med"/>
            <a:tailEnd type="stealth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4869" name="Text Box 53">
            <a:extLst>
              <a:ext uri="{FF2B5EF4-FFF2-40B4-BE49-F238E27FC236}">
                <a16:creationId xmlns:a16="http://schemas.microsoft.com/office/drawing/2014/main" id="{6FB54B77-74D0-4C1E-BBC8-BAD5CEA8B9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62738" y="2636838"/>
            <a:ext cx="20129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>
                <a:solidFill>
                  <a:srgbClr val="FF0000"/>
                </a:solidFill>
                <a:effectLst/>
              </a:rPr>
              <a:t>软件实现层次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000" fill="hold"/>
                                        <p:tgtEl>
                                          <p:spTgt spid="3483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60066"/>
                                      </p:to>
                                    </p:animClr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3483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2000" fill="hold"/>
                                        <p:tgtEl>
                                          <p:spTgt spid="3483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2000" fill="hold"/>
                                        <p:tgtEl>
                                          <p:spTgt spid="3483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1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" dur="2000" fill="hold"/>
                                        <p:tgtEl>
                                          <p:spTgt spid="3483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A50021"/>
                                      </p:to>
                                    </p:animClr>
                                    <p:set>
                                      <p:cBhvr>
                                        <p:cTn id="13" dur="2000" fill="hold"/>
                                        <p:tgtEl>
                                          <p:spTgt spid="3483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48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48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48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48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48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48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000"/>
                                        <p:tgtEl>
                                          <p:spTgt spid="348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837" grpId="0" animBg="1"/>
      <p:bldP spid="34867" grpId="0" animBg="1"/>
      <p:bldP spid="3486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8A1A78A4-F1F6-4C7C-BB27-43C7F84189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9370F-045E-4581-9296-DF5B244C2034}" type="slidenum">
              <a:rPr lang="en-US" altLang="zh-CN"/>
              <a:pPr/>
              <a:t>5</a:t>
            </a:fld>
            <a:endParaRPr lang="en-US" altLang="zh-CN"/>
          </a:p>
        </p:txBody>
      </p:sp>
      <p:sp>
        <p:nvSpPr>
          <p:cNvPr id="11266" name="Rectangle 2">
            <a:extLst>
              <a:ext uri="{FF2B5EF4-FFF2-40B4-BE49-F238E27FC236}">
                <a16:creationId xmlns:a16="http://schemas.microsoft.com/office/drawing/2014/main" id="{1613232E-46B9-4F83-AC4E-611A1667B07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/>
              <a:t>11.1  Interior &amp; Exterior Routing</a:t>
            </a:r>
          </a:p>
        </p:txBody>
      </p:sp>
      <p:sp>
        <p:nvSpPr>
          <p:cNvPr id="11267" name="Rectangle 3">
            <a:extLst>
              <a:ext uri="{FF2B5EF4-FFF2-40B4-BE49-F238E27FC236}">
                <a16:creationId xmlns:a16="http://schemas.microsoft.com/office/drawing/2014/main" id="{D9A03CD5-0FAD-4DD6-9F5C-42145F305A7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zh-CN" dirty="0"/>
              <a:t>Autonomous system</a:t>
            </a:r>
            <a:r>
              <a:rPr lang="zh-CN" altLang="en-US" dirty="0"/>
              <a:t>（</a:t>
            </a:r>
            <a:r>
              <a:rPr lang="zh-CN" altLang="en-US" dirty="0">
                <a:sym typeface="Wingdings" panose="05000000000000000000" pitchFamily="2" charset="2"/>
              </a:rPr>
              <a:t>自治系统</a:t>
            </a:r>
            <a:r>
              <a:rPr lang="zh-CN" altLang="en-US" dirty="0"/>
              <a:t>，</a:t>
            </a:r>
            <a:r>
              <a:rPr lang="en-US" altLang="zh-CN" dirty="0"/>
              <a:t>AS</a:t>
            </a:r>
            <a:r>
              <a:rPr lang="zh-CN" altLang="en-US" dirty="0"/>
              <a:t>）</a:t>
            </a:r>
            <a:endParaRPr lang="zh-CN" altLang="en-US" dirty="0">
              <a:sym typeface="Wingdings" panose="05000000000000000000" pitchFamily="2" charset="2"/>
            </a:endParaRPr>
          </a:p>
          <a:p>
            <a:pPr lvl="1">
              <a:lnSpc>
                <a:spcPct val="90000"/>
              </a:lnSpc>
            </a:pPr>
            <a:r>
              <a:rPr lang="en-US" altLang="zh-CN" dirty="0">
                <a:sym typeface="Wingdings" panose="05000000000000000000" pitchFamily="2" charset="2"/>
              </a:rPr>
              <a:t>A group of </a:t>
            </a:r>
            <a:r>
              <a:rPr lang="en-US" altLang="zh-CN" dirty="0">
                <a:solidFill>
                  <a:schemeClr val="folHlink"/>
                </a:solidFill>
                <a:sym typeface="Wingdings" panose="05000000000000000000" pitchFamily="2" charset="2"/>
              </a:rPr>
              <a:t>networks and routers</a:t>
            </a:r>
            <a:r>
              <a:rPr lang="en-US" altLang="zh-CN" dirty="0">
                <a:sym typeface="Wingdings" panose="05000000000000000000" pitchFamily="2" charset="2"/>
              </a:rPr>
              <a:t> under the authority of </a:t>
            </a:r>
            <a:r>
              <a:rPr lang="en-US" altLang="zh-CN" dirty="0">
                <a:solidFill>
                  <a:schemeClr val="folHlink"/>
                </a:solidFill>
                <a:sym typeface="Wingdings" panose="05000000000000000000" pitchFamily="2" charset="2"/>
              </a:rPr>
              <a:t>a single administration</a:t>
            </a:r>
          </a:p>
          <a:p>
            <a:pPr lvl="1">
              <a:lnSpc>
                <a:spcPct val="90000"/>
              </a:lnSpc>
            </a:pPr>
            <a:r>
              <a:rPr lang="en-US" altLang="zh-CN" dirty="0">
                <a:sym typeface="Wingdings" panose="05000000000000000000" pitchFamily="2" charset="2"/>
              </a:rPr>
              <a:t>Each AS typically represents an independent organization and applies </a:t>
            </a:r>
            <a:r>
              <a:rPr lang="en-US" altLang="zh-CN" dirty="0">
                <a:solidFill>
                  <a:schemeClr val="folHlink"/>
                </a:solidFill>
                <a:sym typeface="Wingdings" panose="05000000000000000000" pitchFamily="2" charset="2"/>
              </a:rPr>
              <a:t>its own unique routing and security policies</a:t>
            </a:r>
          </a:p>
          <a:p>
            <a:pPr>
              <a:lnSpc>
                <a:spcPct val="90000"/>
              </a:lnSpc>
            </a:pPr>
            <a:r>
              <a:rPr lang="en-US" altLang="zh-CN" dirty="0">
                <a:sym typeface="Wingdings" panose="05000000000000000000" pitchFamily="2" charset="2"/>
              </a:rPr>
              <a:t>AS number</a:t>
            </a:r>
          </a:p>
          <a:p>
            <a:pPr lvl="1">
              <a:lnSpc>
                <a:spcPct val="90000"/>
              </a:lnSpc>
            </a:pPr>
            <a:r>
              <a:rPr lang="en-US" altLang="zh-CN" dirty="0">
                <a:sym typeface="Wingdings" panose="05000000000000000000" pitchFamily="2" charset="2"/>
              </a:rPr>
              <a:t>An identifying number that is assigned by an Internet registry or a service provide</a:t>
            </a:r>
          </a:p>
          <a:p>
            <a:pPr lvl="1">
              <a:lnSpc>
                <a:spcPct val="90000"/>
              </a:lnSpc>
            </a:pPr>
            <a:r>
              <a:rPr lang="en-US" altLang="zh-CN" dirty="0">
                <a:sym typeface="Wingdings" panose="05000000000000000000" pitchFamily="2" charset="2"/>
              </a:rPr>
              <a:t>Range: 1~65535</a:t>
            </a:r>
          </a:p>
          <a:p>
            <a:pPr lvl="1">
              <a:lnSpc>
                <a:spcPct val="90000"/>
              </a:lnSpc>
            </a:pPr>
            <a:r>
              <a:rPr lang="en-US" altLang="zh-CN" dirty="0">
                <a:sym typeface="Wingdings" panose="05000000000000000000" pitchFamily="2" charset="2"/>
              </a:rPr>
              <a:t>Private AS number: 64512~65535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61DDC174-150B-4C97-9DE4-0D14D037E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4D8DE-3F5D-4F12-86F4-33983970C1ED}" type="slidenum">
              <a:rPr lang="en-US" altLang="zh-CN"/>
              <a:pPr/>
              <a:t>50</a:t>
            </a:fld>
            <a:endParaRPr lang="en-US" altLang="zh-CN"/>
          </a:p>
        </p:txBody>
      </p:sp>
      <p:sp>
        <p:nvSpPr>
          <p:cNvPr id="94210" name="Rectangle 2">
            <a:extLst>
              <a:ext uri="{FF2B5EF4-FFF2-40B4-BE49-F238E27FC236}">
                <a16:creationId xmlns:a16="http://schemas.microsoft.com/office/drawing/2014/main" id="{0A144BBE-3E30-4BBF-B8B6-4166200DB2F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11.5.1  Areas</a:t>
            </a:r>
          </a:p>
        </p:txBody>
      </p:sp>
      <p:sp>
        <p:nvSpPr>
          <p:cNvPr id="94211" name="Rectangle 3">
            <a:extLst>
              <a:ext uri="{FF2B5EF4-FFF2-40B4-BE49-F238E27FC236}">
                <a16:creationId xmlns:a16="http://schemas.microsoft.com/office/drawing/2014/main" id="{B76B26B4-0D17-4C67-BAF7-D1251C7AF92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Advantages</a:t>
            </a:r>
          </a:p>
          <a:p>
            <a:pPr lvl="1"/>
            <a:r>
              <a:rPr lang="en-US" altLang="zh-CN"/>
              <a:t>Reduce link state advertisements overhead</a:t>
            </a:r>
          </a:p>
          <a:p>
            <a:pPr lvl="1"/>
            <a:r>
              <a:rPr lang="en-US" altLang="zh-CN"/>
              <a:t>Reduce frequency of SPF calculations</a:t>
            </a:r>
          </a:p>
          <a:p>
            <a:pPr lvl="1"/>
            <a:r>
              <a:rPr lang="en-US" altLang="zh-CN"/>
              <a:t>Smaller routing tables</a:t>
            </a:r>
          </a:p>
          <a:p>
            <a:r>
              <a:rPr lang="en-US" altLang="zh-CN"/>
              <a:t>Routing</a:t>
            </a:r>
          </a:p>
          <a:p>
            <a:pPr lvl="1"/>
            <a:r>
              <a:rPr lang="en-US" altLang="zh-CN"/>
              <a:t>Intra-area routing</a:t>
            </a:r>
          </a:p>
          <a:p>
            <a:pPr lvl="1"/>
            <a:r>
              <a:rPr lang="en-US" altLang="zh-CN"/>
              <a:t>Inter-area routing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灯片编号占位符 5">
            <a:extLst>
              <a:ext uri="{FF2B5EF4-FFF2-40B4-BE49-F238E27FC236}">
                <a16:creationId xmlns:a16="http://schemas.microsoft.com/office/drawing/2014/main" id="{88737DC7-6FB4-48ED-A1B8-600387BFD8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E86DD-E25B-44A9-9F5D-62C7E33D6FDD}" type="slidenum">
              <a:rPr lang="en-US" altLang="zh-CN"/>
              <a:pPr/>
              <a:t>51</a:t>
            </a:fld>
            <a:endParaRPr lang="en-US" altLang="zh-CN"/>
          </a:p>
        </p:txBody>
      </p:sp>
      <p:sp>
        <p:nvSpPr>
          <p:cNvPr id="36877" name="Rectangle 13">
            <a:extLst>
              <a:ext uri="{FF2B5EF4-FFF2-40B4-BE49-F238E27FC236}">
                <a16:creationId xmlns:a16="http://schemas.microsoft.com/office/drawing/2014/main" id="{DACE8C50-4364-4135-839E-604E8F1F743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OSPF Area</a:t>
            </a:r>
          </a:p>
        </p:txBody>
      </p:sp>
      <p:sp>
        <p:nvSpPr>
          <p:cNvPr id="36878" name="Rectangle 14">
            <a:extLst>
              <a:ext uri="{FF2B5EF4-FFF2-40B4-BE49-F238E27FC236}">
                <a16:creationId xmlns:a16="http://schemas.microsoft.com/office/drawing/2014/main" id="{6EEB54D5-EF31-4149-BFD6-05B20E6B064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zh-CN"/>
              <a:t>A collection of networks, hosts, and routers all contained within an AS</a:t>
            </a:r>
          </a:p>
        </p:txBody>
      </p:sp>
      <p:grpSp>
        <p:nvGrpSpPr>
          <p:cNvPr id="36942" name="Group 78">
            <a:extLst>
              <a:ext uri="{FF2B5EF4-FFF2-40B4-BE49-F238E27FC236}">
                <a16:creationId xmlns:a16="http://schemas.microsoft.com/office/drawing/2014/main" id="{2D985659-733A-4587-9E22-AC84B5EBF29B}"/>
              </a:ext>
            </a:extLst>
          </p:cNvPr>
          <p:cNvGrpSpPr>
            <a:grpSpLocks/>
          </p:cNvGrpSpPr>
          <p:nvPr/>
        </p:nvGrpSpPr>
        <p:grpSpPr bwMode="auto">
          <a:xfrm>
            <a:off x="752475" y="2565400"/>
            <a:ext cx="7996238" cy="3273425"/>
            <a:chOff x="295" y="1480"/>
            <a:chExt cx="5037" cy="2062"/>
          </a:xfrm>
        </p:grpSpPr>
        <p:sp>
          <p:nvSpPr>
            <p:cNvPr id="36903" name="Oval 39">
              <a:extLst>
                <a:ext uri="{FF2B5EF4-FFF2-40B4-BE49-F238E27FC236}">
                  <a16:creationId xmlns:a16="http://schemas.microsoft.com/office/drawing/2014/main" id="{4AF01B43-1932-431D-955D-1702C4FDEB2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7612399">
              <a:off x="1638" y="2588"/>
              <a:ext cx="447" cy="137"/>
            </a:xfrm>
            <a:prstGeom prst="ellipse">
              <a:avLst/>
            </a:prstGeom>
            <a:solidFill>
              <a:srgbClr val="FAEB69"/>
            </a:solidFill>
            <a:ln w="19050">
              <a:solidFill>
                <a:schemeClr val="bg1"/>
              </a:solidFill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36904" name="Oval 40">
              <a:extLst>
                <a:ext uri="{FF2B5EF4-FFF2-40B4-BE49-F238E27FC236}">
                  <a16:creationId xmlns:a16="http://schemas.microsoft.com/office/drawing/2014/main" id="{3142E329-E2BD-4A7E-BC10-052849785D7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973616">
              <a:off x="1590" y="2048"/>
              <a:ext cx="496" cy="182"/>
            </a:xfrm>
            <a:prstGeom prst="ellipse">
              <a:avLst/>
            </a:prstGeom>
            <a:solidFill>
              <a:srgbClr val="FAEB69"/>
            </a:solidFill>
            <a:ln w="19050">
              <a:solidFill>
                <a:schemeClr val="bg1"/>
              </a:solidFill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36905" name="Oval 41">
              <a:extLst>
                <a:ext uri="{FF2B5EF4-FFF2-40B4-BE49-F238E27FC236}">
                  <a16:creationId xmlns:a16="http://schemas.microsoft.com/office/drawing/2014/main" id="{7BC18F1A-47E9-4A0E-9A87-591BDE0BDC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80" y="2705"/>
              <a:ext cx="817" cy="317"/>
            </a:xfrm>
            <a:prstGeom prst="ellipse">
              <a:avLst/>
            </a:prstGeom>
            <a:solidFill>
              <a:srgbClr val="FAEB69"/>
            </a:solidFill>
            <a:ln w="19050">
              <a:solidFill>
                <a:schemeClr val="bg1"/>
              </a:solidFill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36906" name="Oval 42">
              <a:extLst>
                <a:ext uri="{FF2B5EF4-FFF2-40B4-BE49-F238E27FC236}">
                  <a16:creationId xmlns:a16="http://schemas.microsoft.com/office/drawing/2014/main" id="{2CB1A788-4B20-433E-B9C3-BC781FFB01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83" y="2660"/>
              <a:ext cx="1315" cy="408"/>
            </a:xfrm>
            <a:prstGeom prst="ellipse">
              <a:avLst/>
            </a:prstGeom>
            <a:solidFill>
              <a:srgbClr val="FAEB69"/>
            </a:solidFill>
            <a:ln w="19050">
              <a:solidFill>
                <a:schemeClr val="bg1"/>
              </a:solidFill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36907" name="Oval 43">
              <a:extLst>
                <a:ext uri="{FF2B5EF4-FFF2-40B4-BE49-F238E27FC236}">
                  <a16:creationId xmlns:a16="http://schemas.microsoft.com/office/drawing/2014/main" id="{5F4BBD19-6BEA-4EDD-A235-23E9E325E47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3063" y="2524"/>
              <a:ext cx="408" cy="226"/>
            </a:xfrm>
            <a:prstGeom prst="ellipse">
              <a:avLst/>
            </a:prstGeom>
            <a:solidFill>
              <a:srgbClr val="FAEB69"/>
            </a:solidFill>
            <a:ln w="19050">
              <a:solidFill>
                <a:schemeClr val="bg1"/>
              </a:solidFill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36908" name="Oval 44">
              <a:extLst>
                <a:ext uri="{FF2B5EF4-FFF2-40B4-BE49-F238E27FC236}">
                  <a16:creationId xmlns:a16="http://schemas.microsoft.com/office/drawing/2014/main" id="{1AB73435-E0F4-4490-BBF9-977F6337442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8600000">
              <a:off x="665" y="2556"/>
              <a:ext cx="680" cy="182"/>
            </a:xfrm>
            <a:prstGeom prst="ellipse">
              <a:avLst/>
            </a:prstGeom>
            <a:solidFill>
              <a:srgbClr val="FAEB69"/>
            </a:solidFill>
            <a:ln w="19050">
              <a:solidFill>
                <a:schemeClr val="bg1"/>
              </a:solidFill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36909" name="Oval 45">
              <a:extLst>
                <a:ext uri="{FF2B5EF4-FFF2-40B4-BE49-F238E27FC236}">
                  <a16:creationId xmlns:a16="http://schemas.microsoft.com/office/drawing/2014/main" id="{05398450-14B0-4E7E-92D4-F43D4683482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3000000">
              <a:off x="1213" y="2566"/>
              <a:ext cx="620" cy="182"/>
            </a:xfrm>
            <a:prstGeom prst="ellipse">
              <a:avLst/>
            </a:prstGeom>
            <a:solidFill>
              <a:srgbClr val="FAEB69"/>
            </a:solidFill>
            <a:ln w="19050">
              <a:solidFill>
                <a:schemeClr val="bg1"/>
              </a:solidFill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36910" name="Oval 46">
              <a:extLst>
                <a:ext uri="{FF2B5EF4-FFF2-40B4-BE49-F238E27FC236}">
                  <a16:creationId xmlns:a16="http://schemas.microsoft.com/office/drawing/2014/main" id="{10B89020-CB05-415E-B14C-61A6A125FDC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9800000">
              <a:off x="2479" y="2043"/>
              <a:ext cx="402" cy="182"/>
            </a:xfrm>
            <a:prstGeom prst="ellipse">
              <a:avLst/>
            </a:prstGeom>
            <a:solidFill>
              <a:srgbClr val="FAEB69"/>
            </a:solidFill>
            <a:ln w="19050">
              <a:solidFill>
                <a:schemeClr val="bg1"/>
              </a:solidFill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36911" name="Oval 47">
              <a:extLst>
                <a:ext uri="{FF2B5EF4-FFF2-40B4-BE49-F238E27FC236}">
                  <a16:creationId xmlns:a16="http://schemas.microsoft.com/office/drawing/2014/main" id="{CE243A72-456C-4D79-A034-32FCF99B8D9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800000">
              <a:off x="3653" y="2043"/>
              <a:ext cx="402" cy="182"/>
            </a:xfrm>
            <a:prstGeom prst="ellipse">
              <a:avLst/>
            </a:prstGeom>
            <a:solidFill>
              <a:srgbClr val="FAEB69"/>
            </a:solidFill>
            <a:ln w="19050">
              <a:solidFill>
                <a:schemeClr val="bg1"/>
              </a:solidFill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36912" name="Oval 48">
              <a:extLst>
                <a:ext uri="{FF2B5EF4-FFF2-40B4-BE49-F238E27FC236}">
                  <a16:creationId xmlns:a16="http://schemas.microsoft.com/office/drawing/2014/main" id="{FF23C0F0-2A91-42A6-8FDB-78980AE8235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9800000">
              <a:off x="3659" y="1726"/>
              <a:ext cx="402" cy="182"/>
            </a:xfrm>
            <a:prstGeom prst="ellipse">
              <a:avLst/>
            </a:prstGeom>
            <a:solidFill>
              <a:srgbClr val="FAEB69"/>
            </a:solidFill>
            <a:ln w="19050">
              <a:solidFill>
                <a:schemeClr val="bg1"/>
              </a:solidFill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36913" name="Oval 49">
              <a:extLst>
                <a:ext uri="{FF2B5EF4-FFF2-40B4-BE49-F238E27FC236}">
                  <a16:creationId xmlns:a16="http://schemas.microsoft.com/office/drawing/2014/main" id="{C12BCAE1-A657-460A-89CB-B6E47A95EC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16" y="1862"/>
              <a:ext cx="726" cy="479"/>
            </a:xfrm>
            <a:prstGeom prst="ellipse">
              <a:avLst/>
            </a:prstGeom>
            <a:solidFill>
              <a:srgbClr val="FAEB69"/>
            </a:solidFill>
            <a:ln w="19050">
              <a:solidFill>
                <a:schemeClr val="bg1"/>
              </a:solidFill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36914" name="Rectangle 50">
              <a:extLst>
                <a:ext uri="{FF2B5EF4-FFF2-40B4-BE49-F238E27FC236}">
                  <a16:creationId xmlns:a16="http://schemas.microsoft.com/office/drawing/2014/main" id="{49E55B78-881A-4F31-8D3C-499B06ABF4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5" y="1480"/>
              <a:ext cx="4037" cy="2062"/>
            </a:xfrm>
            <a:prstGeom prst="rect">
              <a:avLst/>
            </a:prstGeom>
            <a:noFill/>
            <a:ln w="28575">
              <a:solidFill>
                <a:srgbClr val="00FF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36915" name="Rectangle 51">
              <a:extLst>
                <a:ext uri="{FF2B5EF4-FFF2-40B4-BE49-F238E27FC236}">
                  <a16:creationId xmlns:a16="http://schemas.microsoft.com/office/drawing/2014/main" id="{8EEB9154-D069-4712-AC77-65692035B8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5" y="1571"/>
              <a:ext cx="1860" cy="789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36916" name="Oval 52">
              <a:extLst>
                <a:ext uri="{FF2B5EF4-FFF2-40B4-BE49-F238E27FC236}">
                  <a16:creationId xmlns:a16="http://schemas.microsoft.com/office/drawing/2014/main" id="{2A232095-0C8F-41DE-B8E7-21EC700F45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7" y="1843"/>
              <a:ext cx="402" cy="182"/>
            </a:xfrm>
            <a:prstGeom prst="ellipse">
              <a:avLst/>
            </a:prstGeom>
            <a:solidFill>
              <a:srgbClr val="FAEB69"/>
            </a:solidFill>
            <a:ln w="19050">
              <a:solidFill>
                <a:schemeClr val="bg1"/>
              </a:solidFill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36917" name="Oval 53">
              <a:extLst>
                <a:ext uri="{FF2B5EF4-FFF2-40B4-BE49-F238E27FC236}">
                  <a16:creationId xmlns:a16="http://schemas.microsoft.com/office/drawing/2014/main" id="{AE2B4E4C-86DA-4851-A636-7911762AF7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2" y="1882"/>
              <a:ext cx="726" cy="479"/>
            </a:xfrm>
            <a:prstGeom prst="ellipse">
              <a:avLst/>
            </a:prstGeom>
            <a:solidFill>
              <a:srgbClr val="FAEB69"/>
            </a:solidFill>
            <a:ln w="19050">
              <a:solidFill>
                <a:schemeClr val="bg1"/>
              </a:solidFill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36918" name="Rectangle 54">
              <a:extLst>
                <a:ext uri="{FF2B5EF4-FFF2-40B4-BE49-F238E27FC236}">
                  <a16:creationId xmlns:a16="http://schemas.microsoft.com/office/drawing/2014/main" id="{A0D12B81-C915-4DAF-B7F2-F811669EE8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6" y="2433"/>
              <a:ext cx="3856" cy="816"/>
            </a:xfrm>
            <a:prstGeom prst="rect">
              <a:avLst/>
            </a:prstGeom>
            <a:noFill/>
            <a:ln w="28575">
              <a:solidFill>
                <a:srgbClr val="FFFF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36919" name="Text Box 55">
              <a:extLst>
                <a:ext uri="{FF2B5EF4-FFF2-40B4-BE49-F238E27FC236}">
                  <a16:creationId xmlns:a16="http://schemas.microsoft.com/office/drawing/2014/main" id="{5CBFA0DD-273E-47B4-AB30-412F93A6013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2" y="3249"/>
              <a:ext cx="182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>
                  <a:solidFill>
                    <a:srgbClr val="00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Autonomous System</a:t>
              </a:r>
            </a:p>
          </p:txBody>
        </p:sp>
        <p:sp>
          <p:nvSpPr>
            <p:cNvPr id="36920" name="Text Box 56">
              <a:extLst>
                <a:ext uri="{FF2B5EF4-FFF2-40B4-BE49-F238E27FC236}">
                  <a16:creationId xmlns:a16="http://schemas.microsoft.com/office/drawing/2014/main" id="{1A5F7BDD-3E53-4AC1-A4D7-B8B20F18CA4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1" y="1555"/>
              <a:ext cx="72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>
                  <a:solidFill>
                    <a:srgbClr val="FFFF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Area 1</a:t>
              </a:r>
            </a:p>
          </p:txBody>
        </p:sp>
        <p:sp>
          <p:nvSpPr>
            <p:cNvPr id="36921" name="Rectangle 57">
              <a:extLst>
                <a:ext uri="{FF2B5EF4-FFF2-40B4-BE49-F238E27FC236}">
                  <a16:creationId xmlns:a16="http://schemas.microsoft.com/office/drawing/2014/main" id="{EDD58D29-61B7-4FF1-ADCF-255636FECA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37" y="1571"/>
              <a:ext cx="1905" cy="789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36922" name="Text Box 58">
              <a:extLst>
                <a:ext uri="{FF2B5EF4-FFF2-40B4-BE49-F238E27FC236}">
                  <a16:creationId xmlns:a16="http://schemas.microsoft.com/office/drawing/2014/main" id="{AE748A7E-FD74-4F8D-BF66-2C593E61188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82" y="1555"/>
              <a:ext cx="72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>
                  <a:solidFill>
                    <a:srgbClr val="FFFF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Area 2</a:t>
              </a:r>
            </a:p>
          </p:txBody>
        </p:sp>
        <p:sp>
          <p:nvSpPr>
            <p:cNvPr id="36923" name="Text Box 59">
              <a:extLst>
                <a:ext uri="{FF2B5EF4-FFF2-40B4-BE49-F238E27FC236}">
                  <a16:creationId xmlns:a16="http://schemas.microsoft.com/office/drawing/2014/main" id="{446DD010-D609-428F-B745-AA1ED18390E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1" y="2952"/>
              <a:ext cx="1631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>
                  <a:solidFill>
                    <a:srgbClr val="FFFF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Area 0 (backbone)</a:t>
              </a:r>
            </a:p>
          </p:txBody>
        </p:sp>
        <p:sp>
          <p:nvSpPr>
            <p:cNvPr id="36924" name="AutoShape 60">
              <a:extLst>
                <a:ext uri="{FF2B5EF4-FFF2-40B4-BE49-F238E27FC236}">
                  <a16:creationId xmlns:a16="http://schemas.microsoft.com/office/drawing/2014/main" id="{1CC1F140-44F6-44D5-B793-3EB6B38968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3" y="2796"/>
              <a:ext cx="272" cy="137"/>
            </a:xfrm>
            <a:prstGeom prst="rightArrow">
              <a:avLst>
                <a:gd name="adj1" fmla="val 50000"/>
                <a:gd name="adj2" fmla="val 49635"/>
              </a:avLst>
            </a:prstGeom>
            <a:solidFill>
              <a:srgbClr val="00FFFF"/>
            </a:solidFill>
            <a:ln w="19050">
              <a:solidFill>
                <a:srgbClr val="00FF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36925" name="Text Box 61">
              <a:extLst>
                <a:ext uri="{FF2B5EF4-FFF2-40B4-BE49-F238E27FC236}">
                  <a16:creationId xmlns:a16="http://schemas.microsoft.com/office/drawing/2014/main" id="{F1F0FE60-28BD-45C7-A296-60D4489969A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85" y="2478"/>
              <a:ext cx="547" cy="7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pPr algn="ctr"/>
              <a:r>
                <a:rPr lang="en-US" altLang="zh-CN">
                  <a:solidFill>
                    <a:srgbClr val="00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To</a:t>
              </a:r>
            </a:p>
            <a:p>
              <a:pPr algn="ctr"/>
              <a:r>
                <a:rPr lang="en-US" altLang="zh-CN">
                  <a:solidFill>
                    <a:srgbClr val="00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other</a:t>
              </a:r>
            </a:p>
            <a:p>
              <a:pPr algn="ctr"/>
              <a:r>
                <a:rPr lang="en-US" altLang="zh-CN">
                  <a:solidFill>
                    <a:srgbClr val="00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ASs</a:t>
              </a:r>
            </a:p>
          </p:txBody>
        </p:sp>
        <p:pic>
          <p:nvPicPr>
            <p:cNvPr id="36926" name="Picture 62">
              <a:extLst>
                <a:ext uri="{FF2B5EF4-FFF2-40B4-BE49-F238E27FC236}">
                  <a16:creationId xmlns:a16="http://schemas.microsoft.com/office/drawing/2014/main" id="{CBB71C5E-1B6F-4966-9456-2A1954004B3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3" y="2288"/>
              <a:ext cx="342" cy="1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/>
                    </a:outerShdw>
                  </a:effectLst>
                </a14:hiddenEffects>
              </a:ext>
            </a:extLst>
          </p:spPr>
        </p:pic>
        <p:pic>
          <p:nvPicPr>
            <p:cNvPr id="36927" name="Picture 63">
              <a:extLst>
                <a:ext uri="{FF2B5EF4-FFF2-40B4-BE49-F238E27FC236}">
                  <a16:creationId xmlns:a16="http://schemas.microsoft.com/office/drawing/2014/main" id="{DF975A85-C911-4555-B715-3BFC2F6EF07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05" y="2787"/>
              <a:ext cx="342" cy="1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/>
                    </a:outerShdw>
                  </a:effectLst>
                </a14:hiddenEffects>
              </a:ext>
            </a:extLst>
          </p:spPr>
        </p:pic>
        <p:pic>
          <p:nvPicPr>
            <p:cNvPr id="36928" name="Picture 64">
              <a:extLst>
                <a:ext uri="{FF2B5EF4-FFF2-40B4-BE49-F238E27FC236}">
                  <a16:creationId xmlns:a16="http://schemas.microsoft.com/office/drawing/2014/main" id="{5624D67E-3D82-4CC3-B117-02D6F348A4E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8" y="2288"/>
              <a:ext cx="342" cy="1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/>
                    </a:outerShdw>
                  </a:effectLst>
                </a14:hiddenEffects>
              </a:ext>
            </a:extLst>
          </p:spPr>
        </p:pic>
        <p:pic>
          <p:nvPicPr>
            <p:cNvPr id="36929" name="Picture 65">
              <a:extLst>
                <a:ext uri="{FF2B5EF4-FFF2-40B4-BE49-F238E27FC236}">
                  <a16:creationId xmlns:a16="http://schemas.microsoft.com/office/drawing/2014/main" id="{F87D0142-3B1E-427C-A5F7-96DA5F4E717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0" y="1862"/>
              <a:ext cx="283" cy="1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/>
                    </a:outerShdw>
                  </a:effectLst>
                </a14:hiddenEffects>
              </a:ext>
            </a:extLst>
          </p:spPr>
        </p:pic>
        <p:pic>
          <p:nvPicPr>
            <p:cNvPr id="36930" name="Picture 66">
              <a:extLst>
                <a:ext uri="{FF2B5EF4-FFF2-40B4-BE49-F238E27FC236}">
                  <a16:creationId xmlns:a16="http://schemas.microsoft.com/office/drawing/2014/main" id="{0FEE55B6-126E-4C61-A029-87B5F8D39AF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1" y="1911"/>
              <a:ext cx="283" cy="1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/>
                    </a:outerShdw>
                  </a:effectLst>
                </a14:hiddenEffects>
              </a:ext>
            </a:extLst>
          </p:spPr>
        </p:pic>
        <p:pic>
          <p:nvPicPr>
            <p:cNvPr id="36931" name="Picture 67">
              <a:extLst>
                <a:ext uri="{FF2B5EF4-FFF2-40B4-BE49-F238E27FC236}">
                  <a16:creationId xmlns:a16="http://schemas.microsoft.com/office/drawing/2014/main" id="{1DD38B78-A5EA-44E8-8B1F-F98202C5EA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64" y="1862"/>
              <a:ext cx="283" cy="1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/>
                    </a:outerShdw>
                  </a:effectLst>
                </a14:hiddenEffects>
              </a:ext>
            </a:extLst>
          </p:spPr>
        </p:pic>
        <p:pic>
          <p:nvPicPr>
            <p:cNvPr id="36932" name="Picture 68">
              <a:extLst>
                <a:ext uri="{FF2B5EF4-FFF2-40B4-BE49-F238E27FC236}">
                  <a16:creationId xmlns:a16="http://schemas.microsoft.com/office/drawing/2014/main" id="{D1FD86B6-FE64-436B-9E30-444C732EC35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06" y="1911"/>
              <a:ext cx="283" cy="1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/>
                    </a:outerShdw>
                  </a:effectLst>
                </a14:hiddenEffects>
              </a:ext>
            </a:extLst>
          </p:spPr>
        </p:pic>
        <p:pic>
          <p:nvPicPr>
            <p:cNvPr id="36933" name="Picture 69">
              <a:extLst>
                <a:ext uri="{FF2B5EF4-FFF2-40B4-BE49-F238E27FC236}">
                  <a16:creationId xmlns:a16="http://schemas.microsoft.com/office/drawing/2014/main" id="{B48600D3-9167-4C33-A8EC-EFE327590C5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42" y="2775"/>
              <a:ext cx="283" cy="1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/>
                    </a:outerShdw>
                  </a:effectLst>
                </a14:hiddenEffects>
              </a:ext>
            </a:extLst>
          </p:spPr>
        </p:pic>
        <p:pic>
          <p:nvPicPr>
            <p:cNvPr id="36934" name="Picture 70">
              <a:extLst>
                <a:ext uri="{FF2B5EF4-FFF2-40B4-BE49-F238E27FC236}">
                  <a16:creationId xmlns:a16="http://schemas.microsoft.com/office/drawing/2014/main" id="{033E1A2F-3624-45FB-AF8F-87DC1D7EA5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46" y="2796"/>
              <a:ext cx="283" cy="1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/>
                    </a:outerShdw>
                  </a:effectLst>
                </a14:hiddenEffects>
              </a:ext>
            </a:extLst>
          </p:spPr>
        </p:pic>
        <p:pic>
          <p:nvPicPr>
            <p:cNvPr id="36935" name="Picture 71">
              <a:extLst>
                <a:ext uri="{FF2B5EF4-FFF2-40B4-BE49-F238E27FC236}">
                  <a16:creationId xmlns:a16="http://schemas.microsoft.com/office/drawing/2014/main" id="{02948EB5-9AE7-45AD-8FE5-DCD1979243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92" y="2297"/>
              <a:ext cx="342" cy="1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/>
                    </a:outerShdw>
                  </a:effectLst>
                </a14:hiddenEffects>
              </a:ext>
            </a:extLst>
          </p:spPr>
        </p:pic>
      </p:grp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灯片编号占位符 5">
            <a:extLst>
              <a:ext uri="{FF2B5EF4-FFF2-40B4-BE49-F238E27FC236}">
                <a16:creationId xmlns:a16="http://schemas.microsoft.com/office/drawing/2014/main" id="{745F3986-EECC-4A48-802A-2982DA558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4844B-E0F9-46B4-8D4E-52A09E2A8AB3}" type="slidenum">
              <a:rPr lang="en-US" altLang="zh-CN"/>
              <a:pPr/>
              <a:t>52</a:t>
            </a:fld>
            <a:endParaRPr lang="en-US" altLang="zh-CN"/>
          </a:p>
        </p:txBody>
      </p:sp>
      <p:grpSp>
        <p:nvGrpSpPr>
          <p:cNvPr id="88096" name="Group 32">
            <a:extLst>
              <a:ext uri="{FF2B5EF4-FFF2-40B4-BE49-F238E27FC236}">
                <a16:creationId xmlns:a16="http://schemas.microsoft.com/office/drawing/2014/main" id="{8088ADE9-555F-44C2-A8A6-F0CC1D648D4F}"/>
              </a:ext>
            </a:extLst>
          </p:cNvPr>
          <p:cNvGrpSpPr>
            <a:grpSpLocks/>
          </p:cNvGrpSpPr>
          <p:nvPr/>
        </p:nvGrpSpPr>
        <p:grpSpPr bwMode="auto">
          <a:xfrm>
            <a:off x="900113" y="5229225"/>
            <a:ext cx="7473950" cy="1079500"/>
            <a:chOff x="567" y="3294"/>
            <a:chExt cx="4708" cy="680"/>
          </a:xfrm>
        </p:grpSpPr>
        <p:sp>
          <p:nvSpPr>
            <p:cNvPr id="88095" name="Oval 31">
              <a:extLst>
                <a:ext uri="{FF2B5EF4-FFF2-40B4-BE49-F238E27FC236}">
                  <a16:creationId xmlns:a16="http://schemas.microsoft.com/office/drawing/2014/main" id="{F60BC444-1BD3-4104-AAD8-D1CC3E3579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68" y="3657"/>
              <a:ext cx="907" cy="317"/>
            </a:xfrm>
            <a:prstGeom prst="ellipse">
              <a:avLst/>
            </a:prstGeom>
            <a:solidFill>
              <a:srgbClr val="FCF294"/>
            </a:solidFill>
            <a:ln w="19050">
              <a:solidFill>
                <a:schemeClr val="bg1"/>
              </a:solidFill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lIns="90000" tIns="46800" rIns="90000" bIns="46800" anchor="ctr"/>
            <a:lstStyle/>
            <a:p>
              <a:pPr algn="ctr"/>
              <a:r>
                <a:rPr lang="en-US" altLang="zh-CN">
                  <a:solidFill>
                    <a:schemeClr val="bg2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</a:rPr>
                <a:t>Area 2</a:t>
              </a:r>
            </a:p>
          </p:txBody>
        </p:sp>
        <p:sp>
          <p:nvSpPr>
            <p:cNvPr id="88085" name="Oval 21">
              <a:extLst>
                <a:ext uri="{FF2B5EF4-FFF2-40B4-BE49-F238E27FC236}">
                  <a16:creationId xmlns:a16="http://schemas.microsoft.com/office/drawing/2014/main" id="{03448308-752C-41BA-A8C2-7731C7026F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36" y="3294"/>
              <a:ext cx="1179" cy="317"/>
            </a:xfrm>
            <a:prstGeom prst="ellipse">
              <a:avLst/>
            </a:prstGeom>
            <a:solidFill>
              <a:srgbClr val="FCF294"/>
            </a:solidFill>
            <a:ln w="19050">
              <a:solidFill>
                <a:schemeClr val="bg1"/>
              </a:solidFill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lIns="90000" tIns="46800" rIns="90000" bIns="46800" anchor="ctr"/>
            <a:lstStyle/>
            <a:p>
              <a:pPr algn="ctr"/>
              <a:r>
                <a:rPr lang="en-US" altLang="zh-CN">
                  <a:solidFill>
                    <a:schemeClr val="bg2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</a:rPr>
                <a:t>Area 3</a:t>
              </a:r>
            </a:p>
          </p:txBody>
        </p:sp>
        <p:sp>
          <p:nvSpPr>
            <p:cNvPr id="88086" name="Oval 22">
              <a:extLst>
                <a:ext uri="{FF2B5EF4-FFF2-40B4-BE49-F238E27FC236}">
                  <a16:creationId xmlns:a16="http://schemas.microsoft.com/office/drawing/2014/main" id="{F5C486DE-41AC-4231-8887-F4EAFE3064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3" y="3294"/>
              <a:ext cx="952" cy="454"/>
            </a:xfrm>
            <a:prstGeom prst="ellipse">
              <a:avLst/>
            </a:prstGeom>
            <a:solidFill>
              <a:srgbClr val="FCF294"/>
            </a:solidFill>
            <a:ln w="19050">
              <a:solidFill>
                <a:schemeClr val="bg1"/>
              </a:solidFill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lIns="90000" tIns="46800" rIns="90000" bIns="46800" anchor="ctr"/>
            <a:lstStyle/>
            <a:p>
              <a:pPr algn="ctr"/>
              <a:r>
                <a:rPr lang="en-US" altLang="zh-CN">
                  <a:solidFill>
                    <a:schemeClr val="bg2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</a:rPr>
                <a:t>Area 0</a:t>
              </a:r>
            </a:p>
          </p:txBody>
        </p:sp>
        <p:sp>
          <p:nvSpPr>
            <p:cNvPr id="88087" name="Oval 23">
              <a:extLst>
                <a:ext uri="{FF2B5EF4-FFF2-40B4-BE49-F238E27FC236}">
                  <a16:creationId xmlns:a16="http://schemas.microsoft.com/office/drawing/2014/main" id="{BB7855A6-55AE-446E-80A7-0A8E076C25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7" y="3657"/>
              <a:ext cx="907" cy="317"/>
            </a:xfrm>
            <a:prstGeom prst="ellipse">
              <a:avLst/>
            </a:prstGeom>
            <a:solidFill>
              <a:srgbClr val="FCF294"/>
            </a:solidFill>
            <a:ln w="19050">
              <a:solidFill>
                <a:schemeClr val="bg1"/>
              </a:solidFill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lIns="90000" tIns="46800" rIns="90000" bIns="46800" anchor="ctr"/>
            <a:lstStyle/>
            <a:p>
              <a:pPr algn="ctr"/>
              <a:r>
                <a:rPr lang="en-US" altLang="zh-CN">
                  <a:solidFill>
                    <a:schemeClr val="bg2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</a:rPr>
                <a:t>Area 1</a:t>
              </a:r>
            </a:p>
          </p:txBody>
        </p:sp>
        <p:sp>
          <p:nvSpPr>
            <p:cNvPr id="88088" name="Oval 24">
              <a:extLst>
                <a:ext uri="{FF2B5EF4-FFF2-40B4-BE49-F238E27FC236}">
                  <a16:creationId xmlns:a16="http://schemas.microsoft.com/office/drawing/2014/main" id="{DD6821FA-C81A-4957-B4B4-F4FB9CFBAA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60" y="3294"/>
              <a:ext cx="952" cy="453"/>
            </a:xfrm>
            <a:prstGeom prst="ellipse">
              <a:avLst/>
            </a:prstGeom>
            <a:solidFill>
              <a:srgbClr val="FCF294"/>
            </a:solidFill>
            <a:ln w="19050">
              <a:solidFill>
                <a:schemeClr val="bg1"/>
              </a:solidFill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lIns="90000" tIns="46800" rIns="90000" bIns="46800" anchor="ctr"/>
            <a:lstStyle/>
            <a:p>
              <a:pPr algn="ctr"/>
              <a:r>
                <a:rPr lang="en-US" altLang="zh-CN">
                  <a:solidFill>
                    <a:schemeClr val="bg2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</a:rPr>
                <a:t>Area 0</a:t>
              </a:r>
            </a:p>
          </p:txBody>
        </p:sp>
        <p:pic>
          <p:nvPicPr>
            <p:cNvPr id="88089" name="Picture 25">
              <a:extLst>
                <a:ext uri="{FF2B5EF4-FFF2-40B4-BE49-F238E27FC236}">
                  <a16:creationId xmlns:a16="http://schemas.microsoft.com/office/drawing/2014/main" id="{1720328F-5F9F-48A3-B001-8D30D92D4C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22" y="3350"/>
              <a:ext cx="316" cy="2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/>
                    </a:outerShdw>
                  </a:effectLst>
                </a14:hiddenEffects>
              </a:ext>
            </a:extLst>
          </p:spPr>
        </p:pic>
        <p:pic>
          <p:nvPicPr>
            <p:cNvPr id="88090" name="Picture 26">
              <a:extLst>
                <a:ext uri="{FF2B5EF4-FFF2-40B4-BE49-F238E27FC236}">
                  <a16:creationId xmlns:a16="http://schemas.microsoft.com/office/drawing/2014/main" id="{9368B5E4-F017-4DAB-A095-E166C900F5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9" y="3622"/>
              <a:ext cx="316" cy="2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/>
                    </a:outerShdw>
                  </a:effectLst>
                </a14:hiddenEffects>
              </a:ext>
            </a:extLst>
          </p:spPr>
        </p:pic>
        <p:pic>
          <p:nvPicPr>
            <p:cNvPr id="88091" name="Picture 27">
              <a:extLst>
                <a:ext uri="{FF2B5EF4-FFF2-40B4-BE49-F238E27FC236}">
                  <a16:creationId xmlns:a16="http://schemas.microsoft.com/office/drawing/2014/main" id="{83800283-E97F-467E-914D-4DD8EE3F09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80" y="3350"/>
              <a:ext cx="316" cy="2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/>
                    </a:outerShdw>
                  </a:effectLst>
                </a14:hiddenEffects>
              </a:ext>
            </a:extLst>
          </p:spPr>
        </p:pic>
        <p:pic>
          <p:nvPicPr>
            <p:cNvPr id="88094" name="Picture 30">
              <a:extLst>
                <a:ext uri="{FF2B5EF4-FFF2-40B4-BE49-F238E27FC236}">
                  <a16:creationId xmlns:a16="http://schemas.microsoft.com/office/drawing/2014/main" id="{909E94DD-41EA-4145-9C8C-DA03ED36E3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87" y="3622"/>
              <a:ext cx="316" cy="2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/>
                    </a:outerShdw>
                  </a:effectLst>
                </a14:hiddenEffects>
              </a:ext>
            </a:extLst>
          </p:spPr>
        </p:pic>
      </p:grpSp>
      <p:sp>
        <p:nvSpPr>
          <p:cNvPr id="88066" name="Rectangle 2">
            <a:extLst>
              <a:ext uri="{FF2B5EF4-FFF2-40B4-BE49-F238E27FC236}">
                <a16:creationId xmlns:a16="http://schemas.microsoft.com/office/drawing/2014/main" id="{8501B20F-9F13-4594-B981-A75FF3A1C3F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23850" y="1341438"/>
            <a:ext cx="8496300" cy="511175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zh-CN" dirty="0"/>
              <a:t>Backbone area</a:t>
            </a:r>
          </a:p>
          <a:p>
            <a:pPr lvl="1">
              <a:lnSpc>
                <a:spcPct val="90000"/>
              </a:lnSpc>
            </a:pPr>
            <a:r>
              <a:rPr lang="en-US" altLang="zh-CN" dirty="0"/>
              <a:t>Be responsible for distributing routing information between non-backbone areas</a:t>
            </a:r>
          </a:p>
          <a:p>
            <a:pPr>
              <a:lnSpc>
                <a:spcPct val="90000"/>
              </a:lnSpc>
            </a:pPr>
            <a:r>
              <a:rPr lang="en-US" altLang="zh-CN" dirty="0"/>
              <a:t>Must be contiguous</a:t>
            </a:r>
          </a:p>
          <a:p>
            <a:pPr lvl="1">
              <a:lnSpc>
                <a:spcPct val="90000"/>
              </a:lnSpc>
            </a:pPr>
            <a:r>
              <a:rPr lang="en-US" altLang="zh-CN" dirty="0"/>
              <a:t>NOT need be physically contiguous</a:t>
            </a:r>
          </a:p>
          <a:p>
            <a:pPr lvl="1">
              <a:lnSpc>
                <a:spcPct val="90000"/>
              </a:lnSpc>
            </a:pPr>
            <a:r>
              <a:rPr lang="en-US" altLang="zh-CN" dirty="0"/>
              <a:t>Virtual link</a:t>
            </a:r>
          </a:p>
        </p:txBody>
      </p:sp>
      <p:sp>
        <p:nvSpPr>
          <p:cNvPr id="88067" name="Rectangle 3">
            <a:extLst>
              <a:ext uri="{FF2B5EF4-FFF2-40B4-BE49-F238E27FC236}">
                <a16:creationId xmlns:a16="http://schemas.microsoft.com/office/drawing/2014/main" id="{E128A32E-8074-4F06-8FD8-AD6695A8811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Area 0</a:t>
            </a:r>
          </a:p>
        </p:txBody>
      </p:sp>
      <p:grpSp>
        <p:nvGrpSpPr>
          <p:cNvPr id="88093" name="Group 29">
            <a:extLst>
              <a:ext uri="{FF2B5EF4-FFF2-40B4-BE49-F238E27FC236}">
                <a16:creationId xmlns:a16="http://schemas.microsoft.com/office/drawing/2014/main" id="{DE624030-BD0F-4343-982D-B6033A1A1D03}"/>
              </a:ext>
            </a:extLst>
          </p:cNvPr>
          <p:cNvGrpSpPr>
            <a:grpSpLocks/>
          </p:cNvGrpSpPr>
          <p:nvPr/>
        </p:nvGrpSpPr>
        <p:grpSpPr bwMode="auto">
          <a:xfrm>
            <a:off x="900113" y="4437063"/>
            <a:ext cx="7488237" cy="503237"/>
            <a:chOff x="567" y="2795"/>
            <a:chExt cx="4717" cy="317"/>
          </a:xfrm>
        </p:grpSpPr>
        <p:sp>
          <p:nvSpPr>
            <p:cNvPr id="88069" name="Oval 5">
              <a:extLst>
                <a:ext uri="{FF2B5EF4-FFF2-40B4-BE49-F238E27FC236}">
                  <a16:creationId xmlns:a16="http://schemas.microsoft.com/office/drawing/2014/main" id="{8C90EE0E-6192-4F94-9225-E1185A066E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61" y="2795"/>
              <a:ext cx="1084" cy="317"/>
            </a:xfrm>
            <a:prstGeom prst="ellipse">
              <a:avLst/>
            </a:prstGeom>
            <a:solidFill>
              <a:srgbClr val="FCF294"/>
            </a:solidFill>
            <a:ln w="19050">
              <a:solidFill>
                <a:schemeClr val="bg1"/>
              </a:solidFill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lIns="90000" tIns="46800" rIns="90000" bIns="46800" anchor="ctr"/>
            <a:lstStyle/>
            <a:p>
              <a:pPr algn="ctr"/>
              <a:r>
                <a:rPr lang="en-US" altLang="zh-CN">
                  <a:solidFill>
                    <a:schemeClr val="bg2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</a:rPr>
                <a:t>Area 0</a:t>
              </a:r>
            </a:p>
          </p:txBody>
        </p:sp>
        <p:sp>
          <p:nvSpPr>
            <p:cNvPr id="88070" name="Oval 6">
              <a:extLst>
                <a:ext uri="{FF2B5EF4-FFF2-40B4-BE49-F238E27FC236}">
                  <a16:creationId xmlns:a16="http://schemas.microsoft.com/office/drawing/2014/main" id="{9F6C066E-4B6A-466E-A275-F5D93FD5FD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13" y="2795"/>
              <a:ext cx="1084" cy="317"/>
            </a:xfrm>
            <a:prstGeom prst="ellipse">
              <a:avLst/>
            </a:prstGeom>
            <a:solidFill>
              <a:srgbClr val="FCF294"/>
            </a:solidFill>
            <a:ln w="19050">
              <a:solidFill>
                <a:schemeClr val="bg1"/>
              </a:solidFill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lIns="90000" tIns="46800" rIns="90000" bIns="46800" anchor="ctr"/>
            <a:lstStyle/>
            <a:p>
              <a:pPr algn="ctr"/>
              <a:r>
                <a:rPr lang="en-US" altLang="zh-CN">
                  <a:solidFill>
                    <a:schemeClr val="bg2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</a:rPr>
                <a:t>Area 2</a:t>
              </a:r>
            </a:p>
          </p:txBody>
        </p:sp>
        <p:sp>
          <p:nvSpPr>
            <p:cNvPr id="88071" name="Oval 7">
              <a:extLst>
                <a:ext uri="{FF2B5EF4-FFF2-40B4-BE49-F238E27FC236}">
                  <a16:creationId xmlns:a16="http://schemas.microsoft.com/office/drawing/2014/main" id="{0EF74FBD-98EE-4D92-A9AF-9E1B8D7DCC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7" y="2795"/>
              <a:ext cx="1084" cy="317"/>
            </a:xfrm>
            <a:prstGeom prst="ellipse">
              <a:avLst/>
            </a:prstGeom>
            <a:solidFill>
              <a:srgbClr val="FCF294"/>
            </a:solidFill>
            <a:ln w="19050">
              <a:solidFill>
                <a:schemeClr val="bg1"/>
              </a:solidFill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lIns="90000" tIns="46800" rIns="90000" bIns="46800" anchor="ctr"/>
            <a:lstStyle/>
            <a:p>
              <a:pPr algn="ctr"/>
              <a:r>
                <a:rPr lang="en-US" altLang="zh-CN">
                  <a:solidFill>
                    <a:schemeClr val="bg2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</a:rPr>
                <a:t>Area 1</a:t>
              </a:r>
            </a:p>
          </p:txBody>
        </p:sp>
        <p:sp>
          <p:nvSpPr>
            <p:cNvPr id="88072" name="Oval 8">
              <a:extLst>
                <a:ext uri="{FF2B5EF4-FFF2-40B4-BE49-F238E27FC236}">
                  <a16:creationId xmlns:a16="http://schemas.microsoft.com/office/drawing/2014/main" id="{2E279CDA-7949-4FA6-A8D0-1F199D774F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0" y="2795"/>
              <a:ext cx="1084" cy="317"/>
            </a:xfrm>
            <a:prstGeom prst="ellipse">
              <a:avLst/>
            </a:prstGeom>
            <a:solidFill>
              <a:srgbClr val="FCF294"/>
            </a:solidFill>
            <a:ln w="19050">
              <a:solidFill>
                <a:schemeClr val="bg1"/>
              </a:solidFill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lIns="90000" tIns="46800" rIns="90000" bIns="46800" anchor="ctr"/>
            <a:lstStyle/>
            <a:p>
              <a:pPr algn="ctr"/>
              <a:r>
                <a:rPr lang="en-US" altLang="zh-CN">
                  <a:solidFill>
                    <a:schemeClr val="bg2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</a:rPr>
                <a:t>Area 3</a:t>
              </a:r>
            </a:p>
          </p:txBody>
        </p:sp>
        <p:pic>
          <p:nvPicPr>
            <p:cNvPr id="88073" name="Picture 9">
              <a:extLst>
                <a:ext uri="{FF2B5EF4-FFF2-40B4-BE49-F238E27FC236}">
                  <a16:creationId xmlns:a16="http://schemas.microsoft.com/office/drawing/2014/main" id="{527D6D13-DB05-4CBC-BAC7-BD26861AA6E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44" y="2851"/>
              <a:ext cx="316" cy="2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/>
                    </a:outerShdw>
                  </a:effectLst>
                </a14:hiddenEffects>
              </a:ext>
            </a:extLst>
          </p:spPr>
        </p:pic>
        <p:pic>
          <p:nvPicPr>
            <p:cNvPr id="88074" name="Picture 10">
              <a:extLst>
                <a:ext uri="{FF2B5EF4-FFF2-40B4-BE49-F238E27FC236}">
                  <a16:creationId xmlns:a16="http://schemas.microsoft.com/office/drawing/2014/main" id="{A2145B16-C183-4136-90C1-684B4A4148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06" y="2851"/>
              <a:ext cx="316" cy="2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/>
                    </a:outerShdw>
                  </a:effectLst>
                </a14:hiddenEffects>
              </a:ext>
            </a:extLst>
          </p:spPr>
        </p:pic>
        <p:pic>
          <p:nvPicPr>
            <p:cNvPr id="88075" name="Picture 11">
              <a:extLst>
                <a:ext uri="{FF2B5EF4-FFF2-40B4-BE49-F238E27FC236}">
                  <a16:creationId xmlns:a16="http://schemas.microsoft.com/office/drawing/2014/main" id="{21A1454D-E26A-4865-B747-98F2A90064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83" y="2867"/>
              <a:ext cx="316" cy="2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/>
                    </a:outerShdw>
                  </a:effectLst>
                </a14:hiddenEffects>
              </a:ext>
            </a:extLst>
          </p:spPr>
        </p:pic>
      </p:grpSp>
      <p:cxnSp>
        <p:nvCxnSpPr>
          <p:cNvPr id="88076" name="AutoShape 12">
            <a:extLst>
              <a:ext uri="{FF2B5EF4-FFF2-40B4-BE49-F238E27FC236}">
                <a16:creationId xmlns:a16="http://schemas.microsoft.com/office/drawing/2014/main" id="{B2C33606-8D57-43EE-9DD3-430698BD2B8C}"/>
              </a:ext>
            </a:extLst>
          </p:cNvPr>
          <p:cNvCxnSpPr>
            <a:cxnSpLocks noChangeShapeType="1"/>
            <a:stCxn id="88074" idx="3"/>
            <a:endCxn id="88073" idx="1"/>
          </p:cNvCxnSpPr>
          <p:nvPr/>
        </p:nvCxnSpPr>
        <p:spPr bwMode="auto">
          <a:xfrm>
            <a:off x="3051175" y="4697413"/>
            <a:ext cx="1463675" cy="0"/>
          </a:xfrm>
          <a:prstGeom prst="straightConnector1">
            <a:avLst/>
          </a:prstGeom>
          <a:noFill/>
          <a:ln w="57150">
            <a:solidFill>
              <a:srgbClr val="FF0000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8092" name="AutoShape 28">
            <a:extLst>
              <a:ext uri="{FF2B5EF4-FFF2-40B4-BE49-F238E27FC236}">
                <a16:creationId xmlns:a16="http://schemas.microsoft.com/office/drawing/2014/main" id="{2A797329-1852-430F-8DEB-C88ABB462A67}"/>
              </a:ext>
            </a:extLst>
          </p:cNvPr>
          <p:cNvCxnSpPr>
            <a:cxnSpLocks noChangeShapeType="1"/>
            <a:stCxn id="88089" idx="3"/>
            <a:endCxn id="88091" idx="1"/>
          </p:cNvCxnSpPr>
          <p:nvPr/>
        </p:nvCxnSpPr>
        <p:spPr bwMode="auto">
          <a:xfrm>
            <a:off x="3870325" y="5489575"/>
            <a:ext cx="1495425" cy="0"/>
          </a:xfrm>
          <a:prstGeom prst="straightConnector1">
            <a:avLst/>
          </a:prstGeom>
          <a:noFill/>
          <a:ln w="57150">
            <a:solidFill>
              <a:srgbClr val="FF0000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80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80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80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880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80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880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灯片编号占位符 6">
            <a:extLst>
              <a:ext uri="{FF2B5EF4-FFF2-40B4-BE49-F238E27FC236}">
                <a16:creationId xmlns:a16="http://schemas.microsoft.com/office/drawing/2014/main" id="{D09C3B28-BEDB-4571-B9DB-B07A952883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6FD2E-C0A0-4C57-8D53-D5AC51906092}" type="slidenum">
              <a:rPr lang="en-US" altLang="zh-CN"/>
              <a:pPr/>
              <a:t>53</a:t>
            </a:fld>
            <a:endParaRPr lang="en-US" altLang="zh-CN"/>
          </a:p>
        </p:txBody>
      </p:sp>
      <p:sp>
        <p:nvSpPr>
          <p:cNvPr id="37890" name="Rectangle 2">
            <a:extLst>
              <a:ext uri="{FF2B5EF4-FFF2-40B4-BE49-F238E27FC236}">
                <a16:creationId xmlns:a16="http://schemas.microsoft.com/office/drawing/2014/main" id="{496A286D-26D1-4660-AC7E-3155A97CFCE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OSPF Router Types</a:t>
            </a:r>
          </a:p>
        </p:txBody>
      </p:sp>
      <p:sp>
        <p:nvSpPr>
          <p:cNvPr id="37891" name="Rectangle 3">
            <a:extLst>
              <a:ext uri="{FF2B5EF4-FFF2-40B4-BE49-F238E27FC236}">
                <a16:creationId xmlns:a16="http://schemas.microsoft.com/office/drawing/2014/main" id="{7F207C36-2705-46DF-A9ED-D94D7C535828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323850" y="1341438"/>
            <a:ext cx="3455988" cy="4967287"/>
          </a:xfrm>
        </p:spPr>
        <p:txBody>
          <a:bodyPr/>
          <a:lstStyle/>
          <a:p>
            <a:r>
              <a:rPr lang="en-US" altLang="zh-CN" sz="2800"/>
              <a:t>Internal router</a:t>
            </a:r>
          </a:p>
          <a:p>
            <a:r>
              <a:rPr lang="en-US" altLang="zh-CN" sz="2800"/>
              <a:t>Backbone router</a:t>
            </a:r>
          </a:p>
        </p:txBody>
      </p:sp>
      <p:sp>
        <p:nvSpPr>
          <p:cNvPr id="37929" name="Rectangle 41">
            <a:extLst>
              <a:ext uri="{FF2B5EF4-FFF2-40B4-BE49-F238E27FC236}">
                <a16:creationId xmlns:a16="http://schemas.microsoft.com/office/drawing/2014/main" id="{0B5C7401-71EB-4DD6-9F7B-FB112937C779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3851275" y="1341438"/>
            <a:ext cx="4968875" cy="4967287"/>
          </a:xfrm>
        </p:spPr>
        <p:txBody>
          <a:bodyPr/>
          <a:lstStyle/>
          <a:p>
            <a:r>
              <a:rPr lang="en-US" altLang="zh-CN" sz="2800"/>
              <a:t>Area Border Router, ABR</a:t>
            </a:r>
          </a:p>
          <a:p>
            <a:r>
              <a:rPr lang="en-US" altLang="zh-CN" sz="2800"/>
              <a:t>AS Border Router, ASBR</a:t>
            </a:r>
          </a:p>
        </p:txBody>
      </p:sp>
      <p:sp>
        <p:nvSpPr>
          <p:cNvPr id="37892" name="Oval 4">
            <a:extLst>
              <a:ext uri="{FF2B5EF4-FFF2-40B4-BE49-F238E27FC236}">
                <a16:creationId xmlns:a16="http://schemas.microsoft.com/office/drawing/2014/main" id="{8ECE70F0-ACEC-472D-9628-4134A30F0B62}"/>
              </a:ext>
            </a:extLst>
          </p:cNvPr>
          <p:cNvSpPr>
            <a:spLocks noChangeArrowheads="1"/>
          </p:cNvSpPr>
          <p:nvPr/>
        </p:nvSpPr>
        <p:spPr bwMode="auto">
          <a:xfrm rot="17612399">
            <a:off x="2628900" y="4341813"/>
            <a:ext cx="646113" cy="217487"/>
          </a:xfrm>
          <a:prstGeom prst="ellipse">
            <a:avLst/>
          </a:prstGeom>
          <a:solidFill>
            <a:srgbClr val="FCF294"/>
          </a:solidFill>
          <a:ln w="19050">
            <a:solidFill>
              <a:schemeClr val="bg1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lIns="90000" tIns="46800" rIns="90000" bIns="46800" anchor="ctr">
            <a:spAutoFit/>
          </a:bodyPr>
          <a:lstStyle/>
          <a:p>
            <a:endParaRPr lang="zh-CN" altLang="en-US"/>
          </a:p>
        </p:txBody>
      </p:sp>
      <p:sp>
        <p:nvSpPr>
          <p:cNvPr id="37893" name="Oval 5">
            <a:extLst>
              <a:ext uri="{FF2B5EF4-FFF2-40B4-BE49-F238E27FC236}">
                <a16:creationId xmlns:a16="http://schemas.microsoft.com/office/drawing/2014/main" id="{4910C581-742D-4A1F-8BC0-C8D546D519B4}"/>
              </a:ext>
            </a:extLst>
          </p:cNvPr>
          <p:cNvSpPr>
            <a:spLocks noChangeArrowheads="1"/>
          </p:cNvSpPr>
          <p:nvPr/>
        </p:nvSpPr>
        <p:spPr bwMode="auto">
          <a:xfrm rot="2973616">
            <a:off x="2524126" y="3514725"/>
            <a:ext cx="787400" cy="288925"/>
          </a:xfrm>
          <a:prstGeom prst="ellipse">
            <a:avLst/>
          </a:prstGeom>
          <a:solidFill>
            <a:srgbClr val="FCF294"/>
          </a:solidFill>
          <a:ln w="19050">
            <a:solidFill>
              <a:schemeClr val="bg1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lIns="90000" tIns="46800" rIns="90000" bIns="46800" anchor="ctr">
            <a:spAutoFit/>
          </a:bodyPr>
          <a:lstStyle/>
          <a:p>
            <a:endParaRPr lang="zh-CN" altLang="en-US"/>
          </a:p>
        </p:txBody>
      </p:sp>
      <p:sp>
        <p:nvSpPr>
          <p:cNvPr id="37894" name="Oval 6">
            <a:extLst>
              <a:ext uri="{FF2B5EF4-FFF2-40B4-BE49-F238E27FC236}">
                <a16:creationId xmlns:a16="http://schemas.microsoft.com/office/drawing/2014/main" id="{7B22AFE1-61E3-48D3-B15C-EC544A3D13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65750" y="4510088"/>
            <a:ext cx="1296988" cy="503237"/>
          </a:xfrm>
          <a:prstGeom prst="ellipse">
            <a:avLst/>
          </a:prstGeom>
          <a:solidFill>
            <a:srgbClr val="FCF294"/>
          </a:solidFill>
          <a:ln w="19050">
            <a:solidFill>
              <a:schemeClr val="bg1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lIns="90000" tIns="46800" rIns="90000" bIns="46800" anchor="ctr">
            <a:spAutoFit/>
          </a:bodyPr>
          <a:lstStyle/>
          <a:p>
            <a:endParaRPr lang="zh-CN" altLang="en-US"/>
          </a:p>
        </p:txBody>
      </p:sp>
      <p:sp>
        <p:nvSpPr>
          <p:cNvPr id="37895" name="Oval 7">
            <a:extLst>
              <a:ext uri="{FF2B5EF4-FFF2-40B4-BE49-F238E27FC236}">
                <a16:creationId xmlns:a16="http://schemas.microsoft.com/office/drawing/2014/main" id="{396F0C8C-3464-48D6-91DD-D5322F338D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89263" y="4438650"/>
            <a:ext cx="2087562" cy="646113"/>
          </a:xfrm>
          <a:prstGeom prst="ellipse">
            <a:avLst/>
          </a:prstGeom>
          <a:solidFill>
            <a:srgbClr val="FCF294"/>
          </a:solidFill>
          <a:ln w="19050">
            <a:solidFill>
              <a:schemeClr val="bg1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lIns="90000" tIns="46800" rIns="90000" bIns="46800" anchor="ctr">
            <a:spAutoFit/>
          </a:bodyPr>
          <a:lstStyle/>
          <a:p>
            <a:endParaRPr lang="zh-CN" altLang="en-US"/>
          </a:p>
        </p:txBody>
      </p:sp>
      <p:sp>
        <p:nvSpPr>
          <p:cNvPr id="37896" name="Oval 8">
            <a:extLst>
              <a:ext uri="{FF2B5EF4-FFF2-40B4-BE49-F238E27FC236}">
                <a16:creationId xmlns:a16="http://schemas.microsoft.com/office/drawing/2014/main" id="{70F1B5FD-6FF2-49A5-880F-E5DD30AFBF56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4922044" y="4280694"/>
            <a:ext cx="598487" cy="288925"/>
          </a:xfrm>
          <a:prstGeom prst="ellipse">
            <a:avLst/>
          </a:prstGeom>
          <a:solidFill>
            <a:srgbClr val="FCF294"/>
          </a:solidFill>
          <a:ln w="19050">
            <a:solidFill>
              <a:schemeClr val="bg1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lIns="90000" tIns="46800" rIns="90000" bIns="46800" anchor="ctr">
            <a:spAutoFit/>
          </a:bodyPr>
          <a:lstStyle/>
          <a:p>
            <a:endParaRPr lang="zh-CN" altLang="en-US"/>
          </a:p>
        </p:txBody>
      </p:sp>
      <p:sp>
        <p:nvSpPr>
          <p:cNvPr id="37897" name="Oval 9">
            <a:extLst>
              <a:ext uri="{FF2B5EF4-FFF2-40B4-BE49-F238E27FC236}">
                <a16:creationId xmlns:a16="http://schemas.microsoft.com/office/drawing/2014/main" id="{86D59214-D9C4-4F1B-A1C4-759152222A1C}"/>
              </a:ext>
            </a:extLst>
          </p:cNvPr>
          <p:cNvSpPr>
            <a:spLocks noChangeArrowheads="1"/>
          </p:cNvSpPr>
          <p:nvPr/>
        </p:nvSpPr>
        <p:spPr bwMode="auto">
          <a:xfrm rot="18600000">
            <a:off x="1055688" y="4321175"/>
            <a:ext cx="1079500" cy="288925"/>
          </a:xfrm>
          <a:prstGeom prst="ellipse">
            <a:avLst/>
          </a:prstGeom>
          <a:solidFill>
            <a:srgbClr val="FCF294"/>
          </a:solidFill>
          <a:ln w="19050">
            <a:solidFill>
              <a:schemeClr val="bg1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lIns="90000" tIns="46800" rIns="90000" bIns="46800" anchor="ctr">
            <a:spAutoFit/>
          </a:bodyPr>
          <a:lstStyle/>
          <a:p>
            <a:endParaRPr lang="zh-CN" altLang="en-US"/>
          </a:p>
        </p:txBody>
      </p:sp>
      <p:sp>
        <p:nvSpPr>
          <p:cNvPr id="37898" name="Oval 10">
            <a:extLst>
              <a:ext uri="{FF2B5EF4-FFF2-40B4-BE49-F238E27FC236}">
                <a16:creationId xmlns:a16="http://schemas.microsoft.com/office/drawing/2014/main" id="{1A5B91AD-3BF0-4FC1-8CAE-E3242A8D44EE}"/>
              </a:ext>
            </a:extLst>
          </p:cNvPr>
          <p:cNvSpPr>
            <a:spLocks noChangeArrowheads="1"/>
          </p:cNvSpPr>
          <p:nvPr/>
        </p:nvSpPr>
        <p:spPr bwMode="auto">
          <a:xfrm rot="3000000">
            <a:off x="1948656" y="4287044"/>
            <a:ext cx="855663" cy="288925"/>
          </a:xfrm>
          <a:prstGeom prst="ellipse">
            <a:avLst/>
          </a:prstGeom>
          <a:solidFill>
            <a:srgbClr val="FCF294"/>
          </a:solidFill>
          <a:ln w="19050">
            <a:solidFill>
              <a:schemeClr val="bg1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lIns="90000" tIns="46800" rIns="90000" bIns="46800" anchor="ctr">
            <a:spAutoFit/>
          </a:bodyPr>
          <a:lstStyle/>
          <a:p>
            <a:endParaRPr lang="zh-CN" altLang="en-US"/>
          </a:p>
        </p:txBody>
      </p:sp>
      <p:sp>
        <p:nvSpPr>
          <p:cNvPr id="37899" name="Oval 11">
            <a:extLst>
              <a:ext uri="{FF2B5EF4-FFF2-40B4-BE49-F238E27FC236}">
                <a16:creationId xmlns:a16="http://schemas.microsoft.com/office/drawing/2014/main" id="{B92F6927-9441-4FC0-B0DF-F3DFD6A3B000}"/>
              </a:ext>
            </a:extLst>
          </p:cNvPr>
          <p:cNvSpPr>
            <a:spLocks noChangeArrowheads="1"/>
          </p:cNvSpPr>
          <p:nvPr/>
        </p:nvSpPr>
        <p:spPr bwMode="auto">
          <a:xfrm rot="19800000">
            <a:off x="3935413" y="3506788"/>
            <a:ext cx="638175" cy="288925"/>
          </a:xfrm>
          <a:prstGeom prst="ellipse">
            <a:avLst/>
          </a:prstGeom>
          <a:solidFill>
            <a:srgbClr val="FCF294"/>
          </a:solidFill>
          <a:ln w="19050">
            <a:solidFill>
              <a:schemeClr val="bg1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lIns="90000" tIns="46800" rIns="90000" bIns="46800" anchor="ctr">
            <a:spAutoFit/>
          </a:bodyPr>
          <a:lstStyle/>
          <a:p>
            <a:endParaRPr lang="zh-CN" altLang="en-US"/>
          </a:p>
        </p:txBody>
      </p:sp>
      <p:sp>
        <p:nvSpPr>
          <p:cNvPr id="37900" name="Oval 12">
            <a:extLst>
              <a:ext uri="{FF2B5EF4-FFF2-40B4-BE49-F238E27FC236}">
                <a16:creationId xmlns:a16="http://schemas.microsoft.com/office/drawing/2014/main" id="{0D294176-0C15-4D22-949A-E21A6D908F42}"/>
              </a:ext>
            </a:extLst>
          </p:cNvPr>
          <p:cNvSpPr>
            <a:spLocks noChangeArrowheads="1"/>
          </p:cNvSpPr>
          <p:nvPr/>
        </p:nvSpPr>
        <p:spPr bwMode="auto">
          <a:xfrm rot="1800000">
            <a:off x="5799138" y="3506788"/>
            <a:ext cx="638175" cy="288925"/>
          </a:xfrm>
          <a:prstGeom prst="ellipse">
            <a:avLst/>
          </a:prstGeom>
          <a:solidFill>
            <a:srgbClr val="FCF294"/>
          </a:solidFill>
          <a:ln w="19050">
            <a:solidFill>
              <a:schemeClr val="bg1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lIns="90000" tIns="46800" rIns="90000" bIns="46800" anchor="ctr">
            <a:spAutoFit/>
          </a:bodyPr>
          <a:lstStyle/>
          <a:p>
            <a:endParaRPr lang="zh-CN" altLang="en-US"/>
          </a:p>
        </p:txBody>
      </p:sp>
      <p:sp>
        <p:nvSpPr>
          <p:cNvPr id="37901" name="Oval 13">
            <a:extLst>
              <a:ext uri="{FF2B5EF4-FFF2-40B4-BE49-F238E27FC236}">
                <a16:creationId xmlns:a16="http://schemas.microsoft.com/office/drawing/2014/main" id="{8864145E-E9E5-4C75-8B8C-A5A69D31B44B}"/>
              </a:ext>
            </a:extLst>
          </p:cNvPr>
          <p:cNvSpPr>
            <a:spLocks noChangeArrowheads="1"/>
          </p:cNvSpPr>
          <p:nvPr/>
        </p:nvSpPr>
        <p:spPr bwMode="auto">
          <a:xfrm rot="19800000">
            <a:off x="5808663" y="3003550"/>
            <a:ext cx="638175" cy="288925"/>
          </a:xfrm>
          <a:prstGeom prst="ellipse">
            <a:avLst/>
          </a:prstGeom>
          <a:solidFill>
            <a:srgbClr val="FCF294"/>
          </a:solidFill>
          <a:ln w="19050">
            <a:solidFill>
              <a:schemeClr val="bg1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lIns="90000" tIns="46800" rIns="90000" bIns="46800" anchor="ctr">
            <a:spAutoFit/>
          </a:bodyPr>
          <a:lstStyle/>
          <a:p>
            <a:endParaRPr lang="zh-CN" altLang="en-US"/>
          </a:p>
        </p:txBody>
      </p:sp>
      <p:sp>
        <p:nvSpPr>
          <p:cNvPr id="37902" name="Oval 14">
            <a:extLst>
              <a:ext uri="{FF2B5EF4-FFF2-40B4-BE49-F238E27FC236}">
                <a16:creationId xmlns:a16="http://schemas.microsoft.com/office/drawing/2014/main" id="{A15A7E8B-9619-4319-8BD1-A287F89C6E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29150" y="3219450"/>
            <a:ext cx="1152525" cy="760413"/>
          </a:xfrm>
          <a:prstGeom prst="ellipse">
            <a:avLst/>
          </a:prstGeom>
          <a:solidFill>
            <a:srgbClr val="FCF294"/>
          </a:solidFill>
          <a:ln w="19050">
            <a:solidFill>
              <a:schemeClr val="bg1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lIns="90000" tIns="46800" rIns="90000" bIns="46800" anchor="ctr">
            <a:spAutoFit/>
          </a:bodyPr>
          <a:lstStyle/>
          <a:p>
            <a:endParaRPr lang="zh-CN" altLang="en-US"/>
          </a:p>
        </p:txBody>
      </p:sp>
      <p:sp>
        <p:nvSpPr>
          <p:cNvPr id="37903" name="Rectangle 15">
            <a:extLst>
              <a:ext uri="{FF2B5EF4-FFF2-40B4-BE49-F238E27FC236}">
                <a16:creationId xmlns:a16="http://schemas.microsoft.com/office/drawing/2014/main" id="{8C5ABA9A-4F15-476D-989E-5E9A170935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2636838"/>
            <a:ext cx="6408737" cy="3240087"/>
          </a:xfrm>
          <a:prstGeom prst="rect">
            <a:avLst/>
          </a:prstGeom>
          <a:noFill/>
          <a:ln w="28575">
            <a:solidFill>
              <a:schemeClr val="folHlink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 anchor="ctr">
            <a:spAutoFit/>
          </a:bodyPr>
          <a:lstStyle/>
          <a:p>
            <a:endParaRPr lang="zh-CN" altLang="en-US"/>
          </a:p>
        </p:txBody>
      </p:sp>
      <p:sp>
        <p:nvSpPr>
          <p:cNvPr id="37904" name="Rectangle 16">
            <a:extLst>
              <a:ext uri="{FF2B5EF4-FFF2-40B4-BE49-F238E27FC236}">
                <a16:creationId xmlns:a16="http://schemas.microsoft.com/office/drawing/2014/main" id="{0E023D2D-4331-4404-9DE0-D940630069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188" y="2781300"/>
            <a:ext cx="2952750" cy="1228725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 anchor="ctr">
            <a:spAutoFit/>
          </a:bodyPr>
          <a:lstStyle/>
          <a:p>
            <a:endParaRPr lang="zh-CN" altLang="en-US"/>
          </a:p>
        </p:txBody>
      </p:sp>
      <p:sp>
        <p:nvSpPr>
          <p:cNvPr id="37905" name="Oval 17">
            <a:extLst>
              <a:ext uri="{FF2B5EF4-FFF2-40B4-BE49-F238E27FC236}">
                <a16:creationId xmlns:a16="http://schemas.microsoft.com/office/drawing/2014/main" id="{49CF62A6-2382-4E7A-A595-837B8B5576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650" y="3284538"/>
            <a:ext cx="638175" cy="288925"/>
          </a:xfrm>
          <a:prstGeom prst="ellipse">
            <a:avLst/>
          </a:prstGeom>
          <a:solidFill>
            <a:srgbClr val="FCF294"/>
          </a:solidFill>
          <a:ln w="19050">
            <a:solidFill>
              <a:schemeClr val="bg1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lIns="90000" tIns="46800" rIns="90000" bIns="46800" anchor="ctr">
            <a:spAutoFit/>
          </a:bodyPr>
          <a:lstStyle/>
          <a:p>
            <a:endParaRPr lang="zh-CN" altLang="en-US"/>
          </a:p>
        </p:txBody>
      </p:sp>
      <p:sp>
        <p:nvSpPr>
          <p:cNvPr id="37906" name="Oval 18">
            <a:extLst>
              <a:ext uri="{FF2B5EF4-FFF2-40B4-BE49-F238E27FC236}">
                <a16:creationId xmlns:a16="http://schemas.microsoft.com/office/drawing/2014/main" id="{64852BA6-3206-4627-B649-426355E044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16050" y="3251200"/>
            <a:ext cx="1152525" cy="760413"/>
          </a:xfrm>
          <a:prstGeom prst="ellipse">
            <a:avLst/>
          </a:prstGeom>
          <a:solidFill>
            <a:srgbClr val="FCF294"/>
          </a:solidFill>
          <a:ln w="19050">
            <a:solidFill>
              <a:schemeClr val="bg1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lIns="90000" tIns="46800" rIns="90000" bIns="46800" anchor="ctr">
            <a:spAutoFit/>
          </a:bodyPr>
          <a:lstStyle/>
          <a:p>
            <a:endParaRPr lang="zh-CN" altLang="en-US"/>
          </a:p>
        </p:txBody>
      </p:sp>
      <p:sp>
        <p:nvSpPr>
          <p:cNvPr id="37907" name="Rectangle 19">
            <a:extLst>
              <a:ext uri="{FF2B5EF4-FFF2-40B4-BE49-F238E27FC236}">
                <a16:creationId xmlns:a16="http://schemas.microsoft.com/office/drawing/2014/main" id="{3F41372E-AF9F-411B-A5AF-7759BC507E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2775" y="4125913"/>
            <a:ext cx="6121400" cy="1247775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 anchor="ctr">
            <a:spAutoFit/>
          </a:bodyPr>
          <a:lstStyle/>
          <a:p>
            <a:endParaRPr lang="zh-CN" altLang="en-US"/>
          </a:p>
        </p:txBody>
      </p:sp>
      <p:sp>
        <p:nvSpPr>
          <p:cNvPr id="37908" name="Text Box 20">
            <a:extLst>
              <a:ext uri="{FF2B5EF4-FFF2-40B4-BE49-F238E27FC236}">
                <a16:creationId xmlns:a16="http://schemas.microsoft.com/office/drawing/2014/main" id="{21C64442-DB06-4C17-B454-14592925B9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9925" y="5419725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>
                <a:solidFill>
                  <a:schemeClr val="folHlink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Autonomous System</a:t>
            </a:r>
          </a:p>
        </p:txBody>
      </p:sp>
      <p:sp>
        <p:nvSpPr>
          <p:cNvPr id="37909" name="Text Box 21">
            <a:extLst>
              <a:ext uri="{FF2B5EF4-FFF2-40B4-BE49-F238E27FC236}">
                <a16:creationId xmlns:a16="http://schemas.microsoft.com/office/drawing/2014/main" id="{72B1576C-70D7-418C-8AE6-D2F023DC8E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4213" y="2781300"/>
            <a:ext cx="11525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Area 1</a:t>
            </a:r>
          </a:p>
        </p:txBody>
      </p:sp>
      <p:sp>
        <p:nvSpPr>
          <p:cNvPr id="37910" name="Rectangle 22">
            <a:extLst>
              <a:ext uri="{FF2B5EF4-FFF2-40B4-BE49-F238E27FC236}">
                <a16:creationId xmlns:a16="http://schemas.microsoft.com/office/drawing/2014/main" id="{6489A62D-CFCC-4F17-83D7-7C39908B5C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09988" y="2781300"/>
            <a:ext cx="3024187" cy="1228725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 anchor="ctr">
            <a:spAutoFit/>
          </a:bodyPr>
          <a:lstStyle/>
          <a:p>
            <a:endParaRPr lang="zh-CN" altLang="en-US"/>
          </a:p>
        </p:txBody>
      </p:sp>
      <p:sp>
        <p:nvSpPr>
          <p:cNvPr id="37911" name="Text Box 23">
            <a:extLst>
              <a:ext uri="{FF2B5EF4-FFF2-40B4-BE49-F238E27FC236}">
                <a16:creationId xmlns:a16="http://schemas.microsoft.com/office/drawing/2014/main" id="{2163C1E1-38AA-4E9A-8416-4107895468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81425" y="2781300"/>
            <a:ext cx="11525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Area 2</a:t>
            </a:r>
          </a:p>
        </p:txBody>
      </p:sp>
      <p:sp>
        <p:nvSpPr>
          <p:cNvPr id="37912" name="Text Box 24">
            <a:extLst>
              <a:ext uri="{FF2B5EF4-FFF2-40B4-BE49-F238E27FC236}">
                <a16:creationId xmlns:a16="http://schemas.microsoft.com/office/drawing/2014/main" id="{47A73A68-0901-4723-9D8D-0D3AB36326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4213" y="4916488"/>
            <a:ext cx="25892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Area 0 (backbone)</a:t>
            </a:r>
          </a:p>
        </p:txBody>
      </p:sp>
      <p:sp>
        <p:nvSpPr>
          <p:cNvPr id="37913" name="AutoShape 25">
            <a:extLst>
              <a:ext uri="{FF2B5EF4-FFF2-40B4-BE49-F238E27FC236}">
                <a16:creationId xmlns:a16="http://schemas.microsoft.com/office/drawing/2014/main" id="{41AB9703-456A-4B01-9779-A26A38BB5D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64388" y="4724400"/>
            <a:ext cx="431800" cy="217488"/>
          </a:xfrm>
          <a:prstGeom prst="rightArrow">
            <a:avLst>
              <a:gd name="adj1" fmla="val 50000"/>
              <a:gd name="adj2" fmla="val 49635"/>
            </a:avLst>
          </a:prstGeom>
          <a:solidFill>
            <a:schemeClr val="folHlink"/>
          </a:solidFill>
          <a:ln w="19050">
            <a:solidFill>
              <a:schemeClr val="fol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 anchor="ctr">
            <a:spAutoFit/>
          </a:bodyPr>
          <a:lstStyle/>
          <a:p>
            <a:endParaRPr lang="zh-CN" altLang="en-US"/>
          </a:p>
        </p:txBody>
      </p:sp>
      <p:sp>
        <p:nvSpPr>
          <p:cNvPr id="37914" name="Text Box 26">
            <a:extLst>
              <a:ext uri="{FF2B5EF4-FFF2-40B4-BE49-F238E27FC236}">
                <a16:creationId xmlns:a16="http://schemas.microsoft.com/office/drawing/2014/main" id="{F41959FB-D4FB-4E7C-BAA8-8AB514BD01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96188" y="4508500"/>
            <a:ext cx="1254125" cy="749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zh-CN">
                <a:solidFill>
                  <a:schemeClr val="folHlink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To other</a:t>
            </a:r>
          </a:p>
          <a:p>
            <a:pPr>
              <a:lnSpc>
                <a:spcPct val="90000"/>
              </a:lnSpc>
            </a:pPr>
            <a:r>
              <a:rPr lang="en-US" altLang="zh-CN">
                <a:solidFill>
                  <a:schemeClr val="folHlink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AS</a:t>
            </a:r>
          </a:p>
        </p:txBody>
      </p:sp>
      <p:pic>
        <p:nvPicPr>
          <p:cNvPr id="37915" name="Picture 27">
            <a:extLst>
              <a:ext uri="{FF2B5EF4-FFF2-40B4-BE49-F238E27FC236}">
                <a16:creationId xmlns:a16="http://schemas.microsoft.com/office/drawing/2014/main" id="{3DA5AC8D-D9FD-4332-988F-98AC684AEC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688" y="4652963"/>
            <a:ext cx="542925" cy="301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</p:pic>
      <p:graphicFrame>
        <p:nvGraphicFramePr>
          <p:cNvPr id="37916" name="Object 28">
            <a:extLst>
              <a:ext uri="{FF2B5EF4-FFF2-40B4-BE49-F238E27FC236}">
                <a16:creationId xmlns:a16="http://schemas.microsoft.com/office/drawing/2014/main" id="{DF2435DC-0939-4FA0-BAC2-5A98279AB60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725613" y="3908425"/>
          <a:ext cx="542925" cy="314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837" name="Photo Editor Photo" r:id="rId5" imgW="542857" imgH="314286" progId="MSPhotoEd.3">
                  <p:embed/>
                </p:oleObj>
              </mc:Choice>
              <mc:Fallback>
                <p:oleObj name="Photo Editor Photo" r:id="rId5" imgW="542857" imgH="314286" progId="MSPhotoEd.3">
                  <p:embed/>
                  <p:pic>
                    <p:nvPicPr>
                      <p:cNvPr id="0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25613" y="3908425"/>
                        <a:ext cx="542925" cy="314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917" name="Object 29">
            <a:extLst>
              <a:ext uri="{FF2B5EF4-FFF2-40B4-BE49-F238E27FC236}">
                <a16:creationId xmlns:a16="http://schemas.microsoft.com/office/drawing/2014/main" id="{F13B1426-B7F7-40D5-868A-5FB4FEFB7B0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771775" y="3908425"/>
          <a:ext cx="542925" cy="314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838" name="Photo Editor Photo" r:id="rId7" imgW="542857" imgH="314286" progId="MSPhotoEd.3">
                  <p:embed/>
                </p:oleObj>
              </mc:Choice>
              <mc:Fallback>
                <p:oleObj name="Photo Editor Photo" r:id="rId7" imgW="542857" imgH="314286" progId="MSPhotoEd.3">
                  <p:embed/>
                  <p:pic>
                    <p:nvPicPr>
                      <p:cNvPr id="0" name="Object 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71775" y="3908425"/>
                        <a:ext cx="542925" cy="314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918" name="Object 30">
            <a:extLst>
              <a:ext uri="{FF2B5EF4-FFF2-40B4-BE49-F238E27FC236}">
                <a16:creationId xmlns:a16="http://schemas.microsoft.com/office/drawing/2014/main" id="{4818C6CF-6D49-4574-AEAB-90F9469DD27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932363" y="3908425"/>
          <a:ext cx="542925" cy="314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839" name="Photo Editor Photo" r:id="rId8" imgW="542857" imgH="314286" progId="MSPhotoEd.3">
                  <p:embed/>
                </p:oleObj>
              </mc:Choice>
              <mc:Fallback>
                <p:oleObj name="Photo Editor Photo" r:id="rId8" imgW="542857" imgH="314286" progId="MSPhotoEd.3">
                  <p:embed/>
                  <p:pic>
                    <p:nvPicPr>
                      <p:cNvPr id="0" name="Object 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32363" y="3908425"/>
                        <a:ext cx="542925" cy="314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919" name="Object 31">
            <a:extLst>
              <a:ext uri="{FF2B5EF4-FFF2-40B4-BE49-F238E27FC236}">
                <a16:creationId xmlns:a16="http://schemas.microsoft.com/office/drawing/2014/main" id="{7387A067-F2E0-46A3-9FEB-E455736DA679}"/>
              </a:ext>
            </a:extLst>
          </p:cNvPr>
          <p:cNvGraphicFramePr>
            <a:graphicFrameLocks noGrp="1" noChangeAspect="1"/>
          </p:cNvGraphicFramePr>
          <p:nvPr>
            <p:ph sz="half" idx="4294967295"/>
          </p:nvPr>
        </p:nvGraphicFramePr>
        <p:xfrm>
          <a:off x="2624138" y="4683125"/>
          <a:ext cx="434975" cy="250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840" name="Photo Editor Photo" r:id="rId9" imgW="542857" imgH="314286" progId="MSPhotoEd.3">
                  <p:embed/>
                </p:oleObj>
              </mc:Choice>
              <mc:Fallback>
                <p:oleObj name="Photo Editor Photo" r:id="rId9" imgW="542857" imgH="314286" progId="MSPhotoEd.3">
                  <p:embed/>
                  <p:pic>
                    <p:nvPicPr>
                      <p:cNvPr id="0" name="Object 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24138" y="4683125"/>
                        <a:ext cx="434975" cy="250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920" name="Object 32">
            <a:extLst>
              <a:ext uri="{FF2B5EF4-FFF2-40B4-BE49-F238E27FC236}">
                <a16:creationId xmlns:a16="http://schemas.microsoft.com/office/drawing/2014/main" id="{5B3C6C4A-B777-4BEC-A82B-7DA4F31CC90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003800" y="4691063"/>
          <a:ext cx="434975" cy="250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841" name="Photo Editor Photo" r:id="rId11" imgW="542857" imgH="314286" progId="MSPhotoEd.3">
                  <p:embed/>
                </p:oleObj>
              </mc:Choice>
              <mc:Fallback>
                <p:oleObj name="Photo Editor Photo" r:id="rId11" imgW="542857" imgH="314286" progId="MSPhotoEd.3">
                  <p:embed/>
                  <p:pic>
                    <p:nvPicPr>
                      <p:cNvPr id="0" name="Object 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03800" y="4691063"/>
                        <a:ext cx="434975" cy="250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921" name="Object 33">
            <a:extLst>
              <a:ext uri="{FF2B5EF4-FFF2-40B4-BE49-F238E27FC236}">
                <a16:creationId xmlns:a16="http://schemas.microsoft.com/office/drawing/2014/main" id="{D31C4808-792B-4881-A998-B84C5B02355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187450" y="3260725"/>
          <a:ext cx="434975" cy="250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842" name="Photo Editor Photo" r:id="rId12" imgW="542857" imgH="314286" progId="MSPhotoEd.3">
                  <p:embed/>
                </p:oleObj>
              </mc:Choice>
              <mc:Fallback>
                <p:oleObj name="Photo Editor Photo" r:id="rId12" imgW="542857" imgH="314286" progId="MSPhotoEd.3">
                  <p:embed/>
                  <p:pic>
                    <p:nvPicPr>
                      <p:cNvPr id="0" name="Object 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450" y="3260725"/>
                        <a:ext cx="434975" cy="250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922" name="Object 34">
            <a:extLst>
              <a:ext uri="{FF2B5EF4-FFF2-40B4-BE49-F238E27FC236}">
                <a16:creationId xmlns:a16="http://schemas.microsoft.com/office/drawing/2014/main" id="{6EAE11EF-5536-4760-BEC7-48E426ED374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339975" y="3225800"/>
          <a:ext cx="434975" cy="250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843" name="Photo Editor Photo" r:id="rId13" imgW="542857" imgH="314286" progId="MSPhotoEd.3">
                  <p:embed/>
                </p:oleObj>
              </mc:Choice>
              <mc:Fallback>
                <p:oleObj name="Photo Editor Photo" r:id="rId13" imgW="542857" imgH="314286" progId="MSPhotoEd.3">
                  <p:embed/>
                  <p:pic>
                    <p:nvPicPr>
                      <p:cNvPr id="0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39975" y="3225800"/>
                        <a:ext cx="434975" cy="250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923" name="Object 35">
            <a:extLst>
              <a:ext uri="{FF2B5EF4-FFF2-40B4-BE49-F238E27FC236}">
                <a16:creationId xmlns:a16="http://schemas.microsoft.com/office/drawing/2014/main" id="{40A209C2-3A6C-46C4-9D77-3AADE378B1A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356100" y="3332163"/>
          <a:ext cx="434975" cy="250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844" name="Photo Editor Photo" r:id="rId14" imgW="542857" imgH="314286" progId="MSPhotoEd.3">
                  <p:embed/>
                </p:oleObj>
              </mc:Choice>
              <mc:Fallback>
                <p:oleObj name="Photo Editor Photo" r:id="rId14" imgW="542857" imgH="314286" progId="MSPhotoEd.3">
                  <p:embed/>
                  <p:pic>
                    <p:nvPicPr>
                      <p:cNvPr id="0" name="Object 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56100" y="3332163"/>
                        <a:ext cx="434975" cy="250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924" name="Object 36">
            <a:extLst>
              <a:ext uri="{FF2B5EF4-FFF2-40B4-BE49-F238E27FC236}">
                <a16:creationId xmlns:a16="http://schemas.microsoft.com/office/drawing/2014/main" id="{4E2BC0D5-620B-4ACE-A4BE-1D824011314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580063" y="3260725"/>
          <a:ext cx="434975" cy="250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845" name="Photo Editor Photo" r:id="rId15" imgW="542857" imgH="314286" progId="MSPhotoEd.3">
                  <p:embed/>
                </p:oleObj>
              </mc:Choice>
              <mc:Fallback>
                <p:oleObj name="Photo Editor Photo" r:id="rId15" imgW="542857" imgH="314286" progId="MSPhotoEd.3">
                  <p:embed/>
                  <p:pic>
                    <p:nvPicPr>
                      <p:cNvPr id="0" name="Object 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80063" y="3260725"/>
                        <a:ext cx="434975" cy="250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925" name="AutoShape 37">
            <a:extLst>
              <a:ext uri="{FF2B5EF4-FFF2-40B4-BE49-F238E27FC236}">
                <a16:creationId xmlns:a16="http://schemas.microsoft.com/office/drawing/2014/main" id="{71AA613D-F2A9-4834-9D3A-79A5436344F6}"/>
              </a:ext>
            </a:extLst>
          </p:cNvPr>
          <p:cNvSpPr>
            <a:spLocks/>
          </p:cNvSpPr>
          <p:nvPr/>
        </p:nvSpPr>
        <p:spPr bwMode="auto">
          <a:xfrm>
            <a:off x="7235825" y="3286125"/>
            <a:ext cx="1474788" cy="495300"/>
          </a:xfrm>
          <a:prstGeom prst="borderCallout2">
            <a:avLst>
              <a:gd name="adj1" fmla="val 23079"/>
              <a:gd name="adj2" fmla="val -5167"/>
              <a:gd name="adj3" fmla="val 23079"/>
              <a:gd name="adj4" fmla="val -62648"/>
              <a:gd name="adj5" fmla="val 149037"/>
              <a:gd name="adj6" fmla="val -120454"/>
            </a:avLst>
          </a:prstGeom>
          <a:noFill/>
          <a:ln w="38100">
            <a:solidFill>
              <a:srgbClr val="FF00FF"/>
            </a:solidFill>
            <a:miter lim="800000"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effectLst>
                  <a:outerShdw blurRad="38100" dist="38100" dir="2700000" algn="tl">
                    <a:srgbClr val="000000"/>
                  </a:outerShdw>
                </a:effectLst>
              </a:rPr>
              <a:t>ABR</a:t>
            </a:r>
            <a:r>
              <a:rPr lang="zh-CN" altLang="en-US">
                <a:effectLst>
                  <a:outerShdw blurRad="38100" dist="38100" dir="2700000" algn="tl">
                    <a:srgbClr val="000000"/>
                  </a:outerShdw>
                </a:effectLst>
              </a:rPr>
              <a:t>，</a:t>
            </a:r>
            <a:r>
              <a:rPr lang="en-US" altLang="zh-CN">
                <a:effectLst>
                  <a:outerShdw blurRad="38100" dist="38100" dir="2700000" algn="tl">
                    <a:srgbClr val="000000"/>
                  </a:outerShdw>
                </a:effectLst>
              </a:rPr>
              <a:t>BR</a:t>
            </a:r>
          </a:p>
        </p:txBody>
      </p:sp>
      <p:sp>
        <p:nvSpPr>
          <p:cNvPr id="37926" name="AutoShape 38">
            <a:extLst>
              <a:ext uri="{FF2B5EF4-FFF2-40B4-BE49-F238E27FC236}">
                <a16:creationId xmlns:a16="http://schemas.microsoft.com/office/drawing/2014/main" id="{63EA877E-2779-4E28-A0B8-58B5B8039967}"/>
              </a:ext>
            </a:extLst>
          </p:cNvPr>
          <p:cNvSpPr>
            <a:spLocks/>
          </p:cNvSpPr>
          <p:nvPr/>
        </p:nvSpPr>
        <p:spPr bwMode="auto">
          <a:xfrm>
            <a:off x="7235825" y="2619375"/>
            <a:ext cx="498475" cy="495300"/>
          </a:xfrm>
          <a:prstGeom prst="borderCallout2">
            <a:avLst>
              <a:gd name="adj1" fmla="val 23079"/>
              <a:gd name="adj2" fmla="val -15287"/>
              <a:gd name="adj3" fmla="val 23079"/>
              <a:gd name="adj4" fmla="val -142037"/>
              <a:gd name="adj5" fmla="val 124361"/>
              <a:gd name="adj6" fmla="val -269426"/>
            </a:avLst>
          </a:prstGeom>
          <a:noFill/>
          <a:ln w="38100">
            <a:solidFill>
              <a:srgbClr val="00FF00"/>
            </a:solidFill>
            <a:miter lim="800000"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effectLst>
                  <a:outerShdw blurRad="38100" dist="38100" dir="2700000" algn="tl">
                    <a:srgbClr val="000000"/>
                  </a:outerShdw>
                </a:effectLst>
              </a:rPr>
              <a:t>IR</a:t>
            </a:r>
          </a:p>
        </p:txBody>
      </p:sp>
      <p:sp>
        <p:nvSpPr>
          <p:cNvPr id="37927" name="AutoShape 39">
            <a:extLst>
              <a:ext uri="{FF2B5EF4-FFF2-40B4-BE49-F238E27FC236}">
                <a16:creationId xmlns:a16="http://schemas.microsoft.com/office/drawing/2014/main" id="{D5D13216-9103-49B6-9114-5ACD51A88DC7}"/>
              </a:ext>
            </a:extLst>
          </p:cNvPr>
          <p:cNvSpPr>
            <a:spLocks/>
          </p:cNvSpPr>
          <p:nvPr/>
        </p:nvSpPr>
        <p:spPr bwMode="auto">
          <a:xfrm>
            <a:off x="7235825" y="3943350"/>
            <a:ext cx="1649413" cy="495300"/>
          </a:xfrm>
          <a:prstGeom prst="borderCallout2">
            <a:avLst>
              <a:gd name="adj1" fmla="val 23079"/>
              <a:gd name="adj2" fmla="val -4620"/>
              <a:gd name="adj3" fmla="val 23079"/>
              <a:gd name="adj4" fmla="val -7602"/>
              <a:gd name="adj5" fmla="val 149361"/>
              <a:gd name="adj6" fmla="val -31472"/>
            </a:avLst>
          </a:prstGeom>
          <a:noFill/>
          <a:ln w="38100">
            <a:solidFill>
              <a:srgbClr val="00FFFF"/>
            </a:solidFill>
            <a:miter lim="800000"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effectLst>
                  <a:outerShdw blurRad="38100" dist="38100" dir="2700000" algn="tl">
                    <a:srgbClr val="000000"/>
                  </a:outerShdw>
                </a:effectLst>
              </a:rPr>
              <a:t>ASBR</a:t>
            </a:r>
            <a:r>
              <a:rPr lang="zh-CN" altLang="en-US">
                <a:effectLst>
                  <a:outerShdw blurRad="38100" dist="38100" dir="2700000" algn="tl">
                    <a:srgbClr val="000000"/>
                  </a:outerShdw>
                </a:effectLst>
              </a:rPr>
              <a:t>，</a:t>
            </a:r>
            <a:r>
              <a:rPr lang="en-US" altLang="zh-CN">
                <a:effectLst>
                  <a:outerShdw blurRad="38100" dist="38100" dir="2700000" algn="tl">
                    <a:srgbClr val="000000"/>
                  </a:outerShdw>
                </a:effectLst>
              </a:rPr>
              <a:t>BR</a:t>
            </a:r>
          </a:p>
        </p:txBody>
      </p:sp>
      <p:sp>
        <p:nvSpPr>
          <p:cNvPr id="37928" name="AutoShape 40">
            <a:extLst>
              <a:ext uri="{FF2B5EF4-FFF2-40B4-BE49-F238E27FC236}">
                <a16:creationId xmlns:a16="http://schemas.microsoft.com/office/drawing/2014/main" id="{3FB528B5-86BE-4440-8BC4-F9ACD9347E9B}"/>
              </a:ext>
            </a:extLst>
          </p:cNvPr>
          <p:cNvSpPr>
            <a:spLocks/>
          </p:cNvSpPr>
          <p:nvPr/>
        </p:nvSpPr>
        <p:spPr bwMode="auto">
          <a:xfrm>
            <a:off x="7273925" y="5381625"/>
            <a:ext cx="1185863" cy="495300"/>
          </a:xfrm>
          <a:prstGeom prst="borderCallout2">
            <a:avLst>
              <a:gd name="adj1" fmla="val 23079"/>
              <a:gd name="adj2" fmla="val -6426"/>
              <a:gd name="adj3" fmla="val 23079"/>
              <a:gd name="adj4" fmla="val -87954"/>
              <a:gd name="adj5" fmla="val -105449"/>
              <a:gd name="adj6" fmla="val -169880"/>
            </a:avLst>
          </a:prstGeom>
          <a:noFill/>
          <a:ln w="38100">
            <a:solidFill>
              <a:srgbClr val="00FF00"/>
            </a:solidFill>
            <a:miter lim="800000"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effectLst>
                  <a:outerShdw blurRad="38100" dist="38100" dir="2700000" algn="tl">
                    <a:srgbClr val="000000"/>
                  </a:outerShdw>
                </a:effectLst>
              </a:rPr>
              <a:t>IR</a:t>
            </a:r>
            <a:r>
              <a:rPr lang="zh-CN" altLang="en-US">
                <a:effectLst>
                  <a:outerShdw blurRad="38100" dist="38100" dir="2700000" algn="tl">
                    <a:srgbClr val="000000"/>
                  </a:outerShdw>
                </a:effectLst>
              </a:rPr>
              <a:t>，</a:t>
            </a:r>
            <a:r>
              <a:rPr lang="en-US" altLang="zh-CN">
                <a:effectLst>
                  <a:outerShdw blurRad="38100" dist="38100" dir="2700000" algn="tl">
                    <a:srgbClr val="000000"/>
                  </a:outerShdw>
                </a:effectLst>
              </a:rPr>
              <a:t>BR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79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79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79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79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925" grpId="0" animBg="1"/>
      <p:bldP spid="37926" grpId="0" animBg="1"/>
      <p:bldP spid="37927" grpId="0" animBg="1"/>
      <p:bldP spid="37928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灯片编号占位符 6">
            <a:extLst>
              <a:ext uri="{FF2B5EF4-FFF2-40B4-BE49-F238E27FC236}">
                <a16:creationId xmlns:a16="http://schemas.microsoft.com/office/drawing/2014/main" id="{D66BF666-5CF5-45B1-B271-5991C949EA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40C3F-ACBB-470A-AC6E-803323512ED8}" type="slidenum">
              <a:rPr lang="en-US" altLang="zh-CN"/>
              <a:pPr/>
              <a:t>54</a:t>
            </a:fld>
            <a:endParaRPr lang="en-US" altLang="zh-CN"/>
          </a:p>
        </p:txBody>
      </p:sp>
      <p:sp>
        <p:nvSpPr>
          <p:cNvPr id="38914" name="Rectangle 2">
            <a:extLst>
              <a:ext uri="{FF2B5EF4-FFF2-40B4-BE49-F238E27FC236}">
                <a16:creationId xmlns:a16="http://schemas.microsoft.com/office/drawing/2014/main" id="{73BAA0EE-440C-41EB-8D79-5B54F38967A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11.5.2  Network’s Type</a:t>
            </a:r>
          </a:p>
        </p:txBody>
      </p:sp>
      <p:sp>
        <p:nvSpPr>
          <p:cNvPr id="38915" name="Rectangle 3">
            <a:extLst>
              <a:ext uri="{FF2B5EF4-FFF2-40B4-BE49-F238E27FC236}">
                <a16:creationId xmlns:a16="http://schemas.microsoft.com/office/drawing/2014/main" id="{908F69B5-905E-44F5-8CB1-A070B69A24E0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323850" y="1341438"/>
            <a:ext cx="8496300" cy="4967287"/>
          </a:xfrm>
        </p:spPr>
        <p:txBody>
          <a:bodyPr/>
          <a:lstStyle/>
          <a:p>
            <a:r>
              <a:rPr lang="en-US" altLang="zh-CN" sz="2800" dirty="0"/>
              <a:t>Point-to-point network</a:t>
            </a:r>
            <a:r>
              <a:rPr lang="zh-CN" altLang="en-US" sz="2800" dirty="0"/>
              <a:t>，点到点网络</a:t>
            </a:r>
          </a:p>
          <a:p>
            <a:pPr lvl="2"/>
            <a:endParaRPr lang="zh-CN" altLang="en-US" sz="2000" dirty="0"/>
          </a:p>
          <a:p>
            <a:pPr lvl="2"/>
            <a:endParaRPr lang="zh-CN" altLang="en-US" sz="2000" dirty="0"/>
          </a:p>
          <a:p>
            <a:r>
              <a:rPr lang="en-US" altLang="zh-CN" sz="2800" dirty="0"/>
              <a:t>Stub network</a:t>
            </a:r>
            <a:r>
              <a:rPr lang="zh-CN" altLang="en-US" sz="2800" dirty="0"/>
              <a:t>，残桩网络</a:t>
            </a:r>
          </a:p>
          <a:p>
            <a:pPr lvl="2"/>
            <a:endParaRPr lang="zh-CN" altLang="en-US" sz="2000" dirty="0"/>
          </a:p>
          <a:p>
            <a:pPr lvl="2"/>
            <a:endParaRPr lang="zh-CN" altLang="en-US" sz="2000" dirty="0"/>
          </a:p>
          <a:p>
            <a:r>
              <a:rPr lang="en-US" altLang="zh-CN" sz="2800" dirty="0"/>
              <a:t>Transit network</a:t>
            </a:r>
            <a:r>
              <a:rPr lang="zh-CN" altLang="en-US" sz="2800" dirty="0"/>
              <a:t>，转接网络</a:t>
            </a:r>
          </a:p>
          <a:p>
            <a:pPr lvl="1"/>
            <a:r>
              <a:rPr lang="en-US" altLang="zh-CN" sz="2400" dirty="0"/>
              <a:t>Broadcast</a:t>
            </a:r>
          </a:p>
          <a:p>
            <a:pPr lvl="1"/>
            <a:endParaRPr lang="en-US" altLang="zh-CN" sz="2400" dirty="0"/>
          </a:p>
          <a:p>
            <a:endParaRPr lang="en-US" altLang="zh-CN" sz="2800" dirty="0"/>
          </a:p>
          <a:p>
            <a:r>
              <a:rPr lang="en-US" altLang="zh-CN" sz="2800" dirty="0"/>
              <a:t>Virtual network</a:t>
            </a:r>
            <a:r>
              <a:rPr lang="zh-CN" altLang="en-US" sz="2800" dirty="0"/>
              <a:t>，虚拟网络</a:t>
            </a:r>
          </a:p>
          <a:p>
            <a:endParaRPr lang="en-US" altLang="zh-CN" sz="2800" dirty="0"/>
          </a:p>
        </p:txBody>
      </p:sp>
      <p:sp>
        <p:nvSpPr>
          <p:cNvPr id="38958" name="Rectangle 46">
            <a:extLst>
              <a:ext uri="{FF2B5EF4-FFF2-40B4-BE49-F238E27FC236}">
                <a16:creationId xmlns:a16="http://schemas.microsoft.com/office/drawing/2014/main" id="{7FE255DC-F4B7-48AF-9182-F42AB7C751B2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/>
        <p:txBody>
          <a:bodyPr/>
          <a:lstStyle/>
          <a:p>
            <a:endParaRPr lang="en-US" altLang="zh-CN" sz="2800"/>
          </a:p>
          <a:p>
            <a:pPr lvl="2"/>
            <a:endParaRPr lang="en-US" altLang="zh-CN" sz="2000"/>
          </a:p>
          <a:p>
            <a:pPr lvl="2"/>
            <a:endParaRPr lang="en-US" altLang="zh-CN" sz="2000"/>
          </a:p>
          <a:p>
            <a:endParaRPr lang="en-US" altLang="zh-CN" sz="2800"/>
          </a:p>
          <a:p>
            <a:pPr lvl="2"/>
            <a:endParaRPr lang="en-US" altLang="zh-CN" sz="2000"/>
          </a:p>
          <a:p>
            <a:pPr lvl="2"/>
            <a:endParaRPr lang="en-US" altLang="zh-CN" sz="2000"/>
          </a:p>
          <a:p>
            <a:endParaRPr lang="en-US" altLang="zh-CN" sz="2800"/>
          </a:p>
          <a:p>
            <a:pPr lvl="1"/>
            <a:r>
              <a:rPr lang="en-US" altLang="zh-CN" sz="2400"/>
              <a:t>NBMA</a:t>
            </a:r>
          </a:p>
        </p:txBody>
      </p:sp>
      <p:grpSp>
        <p:nvGrpSpPr>
          <p:cNvPr id="38956" name="Group 44">
            <a:extLst>
              <a:ext uri="{FF2B5EF4-FFF2-40B4-BE49-F238E27FC236}">
                <a16:creationId xmlns:a16="http://schemas.microsoft.com/office/drawing/2014/main" id="{C15090D0-3804-43B7-8D04-F643CC4966E4}"/>
              </a:ext>
            </a:extLst>
          </p:cNvPr>
          <p:cNvGrpSpPr>
            <a:grpSpLocks/>
          </p:cNvGrpSpPr>
          <p:nvPr/>
        </p:nvGrpSpPr>
        <p:grpSpPr bwMode="auto">
          <a:xfrm>
            <a:off x="1158875" y="2060575"/>
            <a:ext cx="2044700" cy="244475"/>
            <a:chOff x="2161" y="1371"/>
            <a:chExt cx="1288" cy="154"/>
          </a:xfrm>
        </p:grpSpPr>
        <p:pic>
          <p:nvPicPr>
            <p:cNvPr id="38917" name="Picture 5">
              <a:extLst>
                <a:ext uri="{FF2B5EF4-FFF2-40B4-BE49-F238E27FC236}">
                  <a16:creationId xmlns:a16="http://schemas.microsoft.com/office/drawing/2014/main" id="{5C62C9AF-13EE-41CE-8446-A74995A76A4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61" y="1371"/>
              <a:ext cx="265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/>
                    </a:outerShdw>
                  </a:effectLst>
                </a14:hiddenEffects>
              </a:ext>
            </a:extLst>
          </p:spPr>
        </p:pic>
        <p:pic>
          <p:nvPicPr>
            <p:cNvPr id="38918" name="Picture 6">
              <a:extLst>
                <a:ext uri="{FF2B5EF4-FFF2-40B4-BE49-F238E27FC236}">
                  <a16:creationId xmlns:a16="http://schemas.microsoft.com/office/drawing/2014/main" id="{3B789A20-4AD7-46E1-B0FE-3C9B60C1D55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84" y="1371"/>
              <a:ext cx="265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/>
                    </a:outerShdw>
                  </a:effectLst>
                </a14:hiddenEffects>
              </a:ext>
            </a:extLst>
          </p:spPr>
        </p:pic>
        <p:sp>
          <p:nvSpPr>
            <p:cNvPr id="38919" name="Freeform 7">
              <a:extLst>
                <a:ext uri="{FF2B5EF4-FFF2-40B4-BE49-F238E27FC236}">
                  <a16:creationId xmlns:a16="http://schemas.microsoft.com/office/drawing/2014/main" id="{B661E439-6B3A-4C33-AB3B-2DF4D4FEFC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416" y="1427"/>
              <a:ext cx="771" cy="68"/>
            </a:xfrm>
            <a:custGeom>
              <a:avLst/>
              <a:gdLst>
                <a:gd name="T0" fmla="*/ 0 w 2017"/>
                <a:gd name="T1" fmla="*/ 0 h 97"/>
                <a:gd name="T2" fmla="*/ 1008 w 2017"/>
                <a:gd name="T3" fmla="*/ 0 h 97"/>
                <a:gd name="T4" fmla="*/ 912 w 2017"/>
                <a:gd name="T5" fmla="*/ 96 h 97"/>
                <a:gd name="T6" fmla="*/ 2016 w 2017"/>
                <a:gd name="T7" fmla="*/ 96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17" h="97">
                  <a:moveTo>
                    <a:pt x="0" y="0"/>
                  </a:moveTo>
                  <a:lnTo>
                    <a:pt x="1008" y="0"/>
                  </a:lnTo>
                  <a:lnTo>
                    <a:pt x="912" y="96"/>
                  </a:lnTo>
                  <a:lnTo>
                    <a:pt x="2016" y="96"/>
                  </a:lnTo>
                </a:path>
              </a:pathLst>
            </a:custGeom>
            <a:noFill/>
            <a:ln w="25400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dist="17961" dir="2700000" algn="ctr" rotWithShape="0">
                <a:schemeClr val="tx1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8920" name="Group 8">
            <a:extLst>
              <a:ext uri="{FF2B5EF4-FFF2-40B4-BE49-F238E27FC236}">
                <a16:creationId xmlns:a16="http://schemas.microsoft.com/office/drawing/2014/main" id="{E5D54D1B-258A-4B7E-8BE7-3462E299BF3F}"/>
              </a:ext>
            </a:extLst>
          </p:cNvPr>
          <p:cNvGrpSpPr>
            <a:grpSpLocks/>
          </p:cNvGrpSpPr>
          <p:nvPr/>
        </p:nvGrpSpPr>
        <p:grpSpPr bwMode="auto">
          <a:xfrm>
            <a:off x="1187450" y="4941888"/>
            <a:ext cx="2232025" cy="719137"/>
            <a:chOff x="2154" y="2342"/>
            <a:chExt cx="1406" cy="453"/>
          </a:xfrm>
        </p:grpSpPr>
        <p:sp>
          <p:nvSpPr>
            <p:cNvPr id="38921" name="Line 9">
              <a:extLst>
                <a:ext uri="{FF2B5EF4-FFF2-40B4-BE49-F238E27FC236}">
                  <a16:creationId xmlns:a16="http://schemas.microsoft.com/office/drawing/2014/main" id="{6D64DF0F-AB00-4FE5-A311-1DA0B93ACC9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54" y="2569"/>
              <a:ext cx="1406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73025" tIns="36512" rIns="73025" bIns="36512"/>
            <a:lstStyle/>
            <a:p>
              <a:endParaRPr lang="zh-CN" altLang="en-US"/>
            </a:p>
          </p:txBody>
        </p:sp>
        <p:sp>
          <p:nvSpPr>
            <p:cNvPr id="38922" name="Line 10">
              <a:extLst>
                <a:ext uri="{FF2B5EF4-FFF2-40B4-BE49-F238E27FC236}">
                  <a16:creationId xmlns:a16="http://schemas.microsoft.com/office/drawing/2014/main" id="{7F533057-C372-4E8A-822B-DE9E343B8C2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63" y="2479"/>
              <a:ext cx="0" cy="9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73025" tIns="36512" rIns="73025" bIns="36512"/>
            <a:lstStyle/>
            <a:p>
              <a:endParaRPr lang="zh-CN" altLang="en-US"/>
            </a:p>
          </p:txBody>
        </p:sp>
        <p:sp>
          <p:nvSpPr>
            <p:cNvPr id="38923" name="Line 11">
              <a:extLst>
                <a:ext uri="{FF2B5EF4-FFF2-40B4-BE49-F238E27FC236}">
                  <a16:creationId xmlns:a16="http://schemas.microsoft.com/office/drawing/2014/main" id="{AB9A172A-0A18-43CD-A718-96F4E9C251C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20" y="2479"/>
              <a:ext cx="0" cy="9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73025" tIns="36512" rIns="73025" bIns="36512"/>
            <a:lstStyle/>
            <a:p>
              <a:endParaRPr lang="zh-CN" altLang="en-US"/>
            </a:p>
          </p:txBody>
        </p:sp>
        <p:sp>
          <p:nvSpPr>
            <p:cNvPr id="38924" name="Line 12">
              <a:extLst>
                <a:ext uri="{FF2B5EF4-FFF2-40B4-BE49-F238E27FC236}">
                  <a16:creationId xmlns:a16="http://schemas.microsoft.com/office/drawing/2014/main" id="{D009E1BA-B887-4644-AF87-C932F3EDD12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48" y="2569"/>
              <a:ext cx="0" cy="9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73025" tIns="36512" rIns="73025" bIns="36512"/>
            <a:lstStyle/>
            <a:p>
              <a:endParaRPr lang="zh-CN" altLang="en-US"/>
            </a:p>
          </p:txBody>
        </p:sp>
        <p:sp>
          <p:nvSpPr>
            <p:cNvPr id="38925" name="Line 13">
              <a:extLst>
                <a:ext uri="{FF2B5EF4-FFF2-40B4-BE49-F238E27FC236}">
                  <a16:creationId xmlns:a16="http://schemas.microsoft.com/office/drawing/2014/main" id="{9B7F3DB8-7FD6-4CD0-8042-E9724C0B924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22" y="2569"/>
              <a:ext cx="0" cy="9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73025" tIns="36512" rIns="73025" bIns="36512"/>
            <a:lstStyle/>
            <a:p>
              <a:endParaRPr lang="zh-CN" altLang="en-US"/>
            </a:p>
          </p:txBody>
        </p:sp>
        <p:sp>
          <p:nvSpPr>
            <p:cNvPr id="38926" name="Line 14">
              <a:extLst>
                <a:ext uri="{FF2B5EF4-FFF2-40B4-BE49-F238E27FC236}">
                  <a16:creationId xmlns:a16="http://schemas.microsoft.com/office/drawing/2014/main" id="{C4D75FAB-E3A6-4604-BF81-84B3F4A2123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47" y="2569"/>
              <a:ext cx="0" cy="9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73025" tIns="36512" rIns="73025" bIns="36512"/>
            <a:lstStyle/>
            <a:p>
              <a:endParaRPr lang="zh-CN" altLang="en-US"/>
            </a:p>
          </p:txBody>
        </p:sp>
        <p:pic>
          <p:nvPicPr>
            <p:cNvPr id="38927" name="Picture 15">
              <a:extLst>
                <a:ext uri="{FF2B5EF4-FFF2-40B4-BE49-F238E27FC236}">
                  <a16:creationId xmlns:a16="http://schemas.microsoft.com/office/drawing/2014/main" id="{552FED97-4561-4203-89D4-7FE61D1E10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13" y="2342"/>
              <a:ext cx="265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/>
                    </a:outerShdw>
                  </a:effectLst>
                </a14:hiddenEffects>
              </a:ext>
            </a:extLst>
          </p:spPr>
        </p:pic>
        <p:pic>
          <p:nvPicPr>
            <p:cNvPr id="38928" name="Picture 16">
              <a:extLst>
                <a:ext uri="{FF2B5EF4-FFF2-40B4-BE49-F238E27FC236}">
                  <a16:creationId xmlns:a16="http://schemas.microsoft.com/office/drawing/2014/main" id="{D7675513-09E3-48CC-A416-271C7C4E00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99" y="2641"/>
              <a:ext cx="265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/>
                    </a:outerShdw>
                  </a:effectLst>
                </a14:hiddenEffects>
              </a:ext>
            </a:extLst>
          </p:spPr>
        </p:pic>
        <p:pic>
          <p:nvPicPr>
            <p:cNvPr id="38929" name="Picture 17">
              <a:extLst>
                <a:ext uri="{FF2B5EF4-FFF2-40B4-BE49-F238E27FC236}">
                  <a16:creationId xmlns:a16="http://schemas.microsoft.com/office/drawing/2014/main" id="{7BD9F155-1D4A-4E31-9B09-D33B1028BC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5" y="2641"/>
              <a:ext cx="265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/>
                    </a:outerShdw>
                  </a:effectLst>
                </a14:hiddenEffects>
              </a:ext>
            </a:extLst>
          </p:spPr>
        </p:pic>
        <p:pic>
          <p:nvPicPr>
            <p:cNvPr id="38930" name="Picture 18">
              <a:extLst>
                <a:ext uri="{FF2B5EF4-FFF2-40B4-BE49-F238E27FC236}">
                  <a16:creationId xmlns:a16="http://schemas.microsoft.com/office/drawing/2014/main" id="{8F152DFE-4CA9-4844-ADB3-0B5AAA66EE7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06" y="2641"/>
              <a:ext cx="265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/>
                    </a:outerShdw>
                  </a:effectLst>
                </a14:hiddenEffects>
              </a:ext>
            </a:extLst>
          </p:spPr>
        </p:pic>
        <p:pic>
          <p:nvPicPr>
            <p:cNvPr id="38931" name="Picture 19">
              <a:extLst>
                <a:ext uri="{FF2B5EF4-FFF2-40B4-BE49-F238E27FC236}">
                  <a16:creationId xmlns:a16="http://schemas.microsoft.com/office/drawing/2014/main" id="{85B06BB9-EB1B-424E-8E9F-DB69207B23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78" y="2342"/>
              <a:ext cx="265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/>
                    </a:outerShdw>
                  </a:effectLst>
                </a14:hiddenEffects>
              </a:ext>
            </a:extLst>
          </p:spPr>
        </p:pic>
      </p:grpSp>
      <p:grpSp>
        <p:nvGrpSpPr>
          <p:cNvPr id="38932" name="Group 20">
            <a:extLst>
              <a:ext uri="{FF2B5EF4-FFF2-40B4-BE49-F238E27FC236}">
                <a16:creationId xmlns:a16="http://schemas.microsoft.com/office/drawing/2014/main" id="{0F912C8F-BE8D-4A64-9F9C-CC164AC3D266}"/>
              </a:ext>
            </a:extLst>
          </p:cNvPr>
          <p:cNvGrpSpPr>
            <a:grpSpLocks/>
          </p:cNvGrpSpPr>
          <p:nvPr/>
        </p:nvGrpSpPr>
        <p:grpSpPr bwMode="auto">
          <a:xfrm>
            <a:off x="5435600" y="4902200"/>
            <a:ext cx="2232025" cy="758825"/>
            <a:chOff x="3787" y="2324"/>
            <a:chExt cx="1406" cy="478"/>
          </a:xfrm>
        </p:grpSpPr>
        <p:pic>
          <p:nvPicPr>
            <p:cNvPr id="38933" name="Picture 21">
              <a:extLst>
                <a:ext uri="{FF2B5EF4-FFF2-40B4-BE49-F238E27FC236}">
                  <a16:creationId xmlns:a16="http://schemas.microsoft.com/office/drawing/2014/main" id="{99620077-F543-435D-BF67-6F393D70E2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87" y="2324"/>
              <a:ext cx="265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/>
                    </a:outerShdw>
                  </a:effectLst>
                </a14:hiddenEffects>
              </a:ext>
            </a:extLst>
          </p:spPr>
        </p:pic>
        <p:pic>
          <p:nvPicPr>
            <p:cNvPr id="38934" name="Picture 22">
              <a:extLst>
                <a:ext uri="{FF2B5EF4-FFF2-40B4-BE49-F238E27FC236}">
                  <a16:creationId xmlns:a16="http://schemas.microsoft.com/office/drawing/2014/main" id="{75A98ADB-B3F3-4D3C-90E9-F2BA7724B0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87" y="2648"/>
              <a:ext cx="265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/>
                    </a:outerShdw>
                  </a:effectLst>
                </a14:hiddenEffects>
              </a:ext>
            </a:extLst>
          </p:spPr>
        </p:pic>
        <p:pic>
          <p:nvPicPr>
            <p:cNvPr id="38935" name="Picture 23">
              <a:extLst>
                <a:ext uri="{FF2B5EF4-FFF2-40B4-BE49-F238E27FC236}">
                  <a16:creationId xmlns:a16="http://schemas.microsoft.com/office/drawing/2014/main" id="{75EF7482-503B-44BB-80B6-6C2A10490A5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28" y="2648"/>
              <a:ext cx="265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/>
                    </a:outerShdw>
                  </a:effectLst>
                </a14:hiddenEffects>
              </a:ext>
            </a:extLst>
          </p:spPr>
        </p:pic>
        <p:pic>
          <p:nvPicPr>
            <p:cNvPr id="38936" name="Picture 24">
              <a:extLst>
                <a:ext uri="{FF2B5EF4-FFF2-40B4-BE49-F238E27FC236}">
                  <a16:creationId xmlns:a16="http://schemas.microsoft.com/office/drawing/2014/main" id="{895C0EFA-DFAD-4BB5-B0E1-0BFC3DD63B9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28" y="2324"/>
              <a:ext cx="265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/>
                    </a:outerShdw>
                  </a:effectLst>
                </a14:hiddenEffects>
              </a:ext>
            </a:extLst>
          </p:spPr>
        </p:pic>
        <p:pic>
          <p:nvPicPr>
            <p:cNvPr id="38937" name="Picture 25">
              <a:extLst>
                <a:ext uri="{FF2B5EF4-FFF2-40B4-BE49-F238E27FC236}">
                  <a16:creationId xmlns:a16="http://schemas.microsoft.com/office/drawing/2014/main" id="{11E945A4-F05E-4A95-A317-BBA7A299ACF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50" y="2395"/>
              <a:ext cx="660" cy="4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/>
                    </a:outerShdw>
                  </a:effectLst>
                </a14:hiddenEffects>
              </a:ext>
            </a:extLst>
          </p:spPr>
        </p:pic>
        <p:sp>
          <p:nvSpPr>
            <p:cNvPr id="38938" name="Freeform 26">
              <a:extLst>
                <a:ext uri="{FF2B5EF4-FFF2-40B4-BE49-F238E27FC236}">
                  <a16:creationId xmlns:a16="http://schemas.microsoft.com/office/drawing/2014/main" id="{9DCCAA81-A667-47FF-B30D-76382C37B517}"/>
                </a:ext>
              </a:extLst>
            </p:cNvPr>
            <p:cNvSpPr>
              <a:spLocks/>
            </p:cNvSpPr>
            <p:nvPr/>
          </p:nvSpPr>
          <p:spPr bwMode="auto">
            <a:xfrm rot="900000">
              <a:off x="4014" y="2432"/>
              <a:ext cx="181" cy="45"/>
            </a:xfrm>
            <a:custGeom>
              <a:avLst/>
              <a:gdLst>
                <a:gd name="T0" fmla="*/ 0 w 2017"/>
                <a:gd name="T1" fmla="*/ 0 h 97"/>
                <a:gd name="T2" fmla="*/ 1008 w 2017"/>
                <a:gd name="T3" fmla="*/ 0 h 97"/>
                <a:gd name="T4" fmla="*/ 912 w 2017"/>
                <a:gd name="T5" fmla="*/ 96 h 97"/>
                <a:gd name="T6" fmla="*/ 2016 w 2017"/>
                <a:gd name="T7" fmla="*/ 96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17" h="97">
                  <a:moveTo>
                    <a:pt x="0" y="0"/>
                  </a:moveTo>
                  <a:lnTo>
                    <a:pt x="1008" y="0"/>
                  </a:lnTo>
                  <a:lnTo>
                    <a:pt x="912" y="96"/>
                  </a:lnTo>
                  <a:lnTo>
                    <a:pt x="2016" y="96"/>
                  </a:lnTo>
                </a:path>
              </a:pathLst>
            </a:custGeom>
            <a:noFill/>
            <a:ln w="25400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dist="17961" dir="2700000" algn="ctr" rotWithShape="0">
                <a:schemeClr val="tx1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939" name="Freeform 27">
              <a:extLst>
                <a:ext uri="{FF2B5EF4-FFF2-40B4-BE49-F238E27FC236}">
                  <a16:creationId xmlns:a16="http://schemas.microsoft.com/office/drawing/2014/main" id="{BCD130DC-5CAD-4332-BB92-15FD17AFF9EB}"/>
                </a:ext>
              </a:extLst>
            </p:cNvPr>
            <p:cNvSpPr>
              <a:spLocks/>
            </p:cNvSpPr>
            <p:nvPr/>
          </p:nvSpPr>
          <p:spPr bwMode="auto">
            <a:xfrm rot="900000">
              <a:off x="4740" y="2659"/>
              <a:ext cx="181" cy="45"/>
            </a:xfrm>
            <a:custGeom>
              <a:avLst/>
              <a:gdLst>
                <a:gd name="T0" fmla="*/ 0 w 2017"/>
                <a:gd name="T1" fmla="*/ 0 h 97"/>
                <a:gd name="T2" fmla="*/ 1008 w 2017"/>
                <a:gd name="T3" fmla="*/ 0 h 97"/>
                <a:gd name="T4" fmla="*/ 912 w 2017"/>
                <a:gd name="T5" fmla="*/ 96 h 97"/>
                <a:gd name="T6" fmla="*/ 2016 w 2017"/>
                <a:gd name="T7" fmla="*/ 96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17" h="97">
                  <a:moveTo>
                    <a:pt x="0" y="0"/>
                  </a:moveTo>
                  <a:lnTo>
                    <a:pt x="1008" y="0"/>
                  </a:lnTo>
                  <a:lnTo>
                    <a:pt x="912" y="96"/>
                  </a:lnTo>
                  <a:lnTo>
                    <a:pt x="2016" y="96"/>
                  </a:lnTo>
                </a:path>
              </a:pathLst>
            </a:custGeom>
            <a:noFill/>
            <a:ln w="25400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dist="17961" dir="2700000" algn="ctr" rotWithShape="0">
                <a:schemeClr val="tx1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940" name="Freeform 28">
              <a:extLst>
                <a:ext uri="{FF2B5EF4-FFF2-40B4-BE49-F238E27FC236}">
                  <a16:creationId xmlns:a16="http://schemas.microsoft.com/office/drawing/2014/main" id="{46989163-B6F5-42B3-9D5A-AD657B57C36C}"/>
                </a:ext>
              </a:extLst>
            </p:cNvPr>
            <p:cNvSpPr>
              <a:spLocks/>
            </p:cNvSpPr>
            <p:nvPr/>
          </p:nvSpPr>
          <p:spPr bwMode="auto">
            <a:xfrm rot="20700000" flipV="1">
              <a:off x="4014" y="2659"/>
              <a:ext cx="181" cy="45"/>
            </a:xfrm>
            <a:custGeom>
              <a:avLst/>
              <a:gdLst>
                <a:gd name="T0" fmla="*/ 0 w 2017"/>
                <a:gd name="T1" fmla="*/ 0 h 97"/>
                <a:gd name="T2" fmla="*/ 1008 w 2017"/>
                <a:gd name="T3" fmla="*/ 0 h 97"/>
                <a:gd name="T4" fmla="*/ 912 w 2017"/>
                <a:gd name="T5" fmla="*/ 96 h 97"/>
                <a:gd name="T6" fmla="*/ 2016 w 2017"/>
                <a:gd name="T7" fmla="*/ 96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17" h="97">
                  <a:moveTo>
                    <a:pt x="0" y="0"/>
                  </a:moveTo>
                  <a:lnTo>
                    <a:pt x="1008" y="0"/>
                  </a:lnTo>
                  <a:lnTo>
                    <a:pt x="912" y="96"/>
                  </a:lnTo>
                  <a:lnTo>
                    <a:pt x="2016" y="96"/>
                  </a:lnTo>
                </a:path>
              </a:pathLst>
            </a:custGeom>
            <a:noFill/>
            <a:ln w="25400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dist="17961" dir="2700000" algn="ctr" rotWithShape="0">
                <a:schemeClr val="tx1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941" name="Freeform 29">
              <a:extLst>
                <a:ext uri="{FF2B5EF4-FFF2-40B4-BE49-F238E27FC236}">
                  <a16:creationId xmlns:a16="http://schemas.microsoft.com/office/drawing/2014/main" id="{9306F8B5-34CC-4960-83D1-609633CDAF18}"/>
                </a:ext>
              </a:extLst>
            </p:cNvPr>
            <p:cNvSpPr>
              <a:spLocks/>
            </p:cNvSpPr>
            <p:nvPr/>
          </p:nvSpPr>
          <p:spPr bwMode="auto">
            <a:xfrm rot="20700000" flipV="1">
              <a:off x="4740" y="2432"/>
              <a:ext cx="181" cy="45"/>
            </a:xfrm>
            <a:custGeom>
              <a:avLst/>
              <a:gdLst>
                <a:gd name="T0" fmla="*/ 0 w 2017"/>
                <a:gd name="T1" fmla="*/ 0 h 97"/>
                <a:gd name="T2" fmla="*/ 1008 w 2017"/>
                <a:gd name="T3" fmla="*/ 0 h 97"/>
                <a:gd name="T4" fmla="*/ 912 w 2017"/>
                <a:gd name="T5" fmla="*/ 96 h 97"/>
                <a:gd name="T6" fmla="*/ 2016 w 2017"/>
                <a:gd name="T7" fmla="*/ 96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17" h="97">
                  <a:moveTo>
                    <a:pt x="0" y="0"/>
                  </a:moveTo>
                  <a:lnTo>
                    <a:pt x="1008" y="0"/>
                  </a:lnTo>
                  <a:lnTo>
                    <a:pt x="912" y="96"/>
                  </a:lnTo>
                  <a:lnTo>
                    <a:pt x="2016" y="96"/>
                  </a:lnTo>
                </a:path>
              </a:pathLst>
            </a:custGeom>
            <a:noFill/>
            <a:ln w="25400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dist="17961" dir="2700000" algn="ctr" rotWithShape="0">
                <a:schemeClr val="tx1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942" name="Text Box 30">
              <a:extLst>
                <a:ext uri="{FF2B5EF4-FFF2-40B4-BE49-F238E27FC236}">
                  <a16:creationId xmlns:a16="http://schemas.microsoft.com/office/drawing/2014/main" id="{C17976E0-8551-4FA5-87CE-549FD401AD2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72" y="2462"/>
              <a:ext cx="613" cy="27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3025" tIns="36512" rIns="73025" bIns="36512">
              <a:spAutoFit/>
            </a:bodyPr>
            <a:lstStyle/>
            <a:p>
              <a:pPr algn="ctr" eaLnBrk="0" hangingPunct="0"/>
              <a:r>
                <a:rPr lang="en-US" altLang="zh-CN" sz="1200" b="0">
                  <a:solidFill>
                    <a:schemeClr val="bg2"/>
                  </a:solidFill>
                  <a:effectLst/>
                  <a:ea typeface="宋体" panose="02010600030101010101" pitchFamily="2" charset="-122"/>
                </a:rPr>
                <a:t>Frame Relay</a:t>
              </a:r>
            </a:p>
            <a:p>
              <a:pPr algn="ctr" eaLnBrk="0" hangingPunct="0"/>
              <a:r>
                <a:rPr lang="en-US" altLang="zh-CN" sz="1200" b="0">
                  <a:solidFill>
                    <a:schemeClr val="bg2"/>
                  </a:solidFill>
                  <a:effectLst/>
                  <a:ea typeface="宋体" panose="02010600030101010101" pitchFamily="2" charset="-122"/>
                </a:rPr>
                <a:t>X.25</a:t>
              </a:r>
            </a:p>
          </p:txBody>
        </p:sp>
      </p:grpSp>
      <p:grpSp>
        <p:nvGrpSpPr>
          <p:cNvPr id="38957" name="Group 45">
            <a:extLst>
              <a:ext uri="{FF2B5EF4-FFF2-40B4-BE49-F238E27FC236}">
                <a16:creationId xmlns:a16="http://schemas.microsoft.com/office/drawing/2014/main" id="{99E4D869-BAE9-47AA-813C-95B3575D3695}"/>
              </a:ext>
            </a:extLst>
          </p:cNvPr>
          <p:cNvGrpSpPr>
            <a:grpSpLocks/>
          </p:cNvGrpSpPr>
          <p:nvPr/>
        </p:nvGrpSpPr>
        <p:grpSpPr bwMode="auto">
          <a:xfrm>
            <a:off x="1187450" y="3284538"/>
            <a:ext cx="2232025" cy="431800"/>
            <a:chOff x="2290" y="1344"/>
            <a:chExt cx="1406" cy="272"/>
          </a:xfrm>
        </p:grpSpPr>
        <p:sp>
          <p:nvSpPr>
            <p:cNvPr id="38944" name="Line 32">
              <a:extLst>
                <a:ext uri="{FF2B5EF4-FFF2-40B4-BE49-F238E27FC236}">
                  <a16:creationId xmlns:a16="http://schemas.microsoft.com/office/drawing/2014/main" id="{2BFEA22C-52FA-4336-BB7C-9E97CFBAEE1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90" y="1616"/>
              <a:ext cx="1406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73025" tIns="36512" rIns="73025" bIns="36512"/>
            <a:lstStyle/>
            <a:p>
              <a:endParaRPr lang="zh-CN" altLang="en-US"/>
            </a:p>
          </p:txBody>
        </p:sp>
        <p:sp>
          <p:nvSpPr>
            <p:cNvPr id="38945" name="Line 33">
              <a:extLst>
                <a:ext uri="{FF2B5EF4-FFF2-40B4-BE49-F238E27FC236}">
                  <a16:creationId xmlns:a16="http://schemas.microsoft.com/office/drawing/2014/main" id="{A7F3AA87-CBB1-4AAD-AA85-7D5C5CA86C0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971" y="1480"/>
              <a:ext cx="0" cy="13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73025" tIns="36512" rIns="73025" bIns="36512"/>
            <a:lstStyle/>
            <a:p>
              <a:endParaRPr lang="zh-CN" altLang="en-US"/>
            </a:p>
          </p:txBody>
        </p:sp>
        <p:pic>
          <p:nvPicPr>
            <p:cNvPr id="38946" name="Picture 34">
              <a:extLst>
                <a:ext uri="{FF2B5EF4-FFF2-40B4-BE49-F238E27FC236}">
                  <a16:creationId xmlns:a16="http://schemas.microsoft.com/office/drawing/2014/main" id="{F997C174-CB68-43CC-9C71-E0DCC810AF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5" y="1344"/>
              <a:ext cx="265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/>
                    </a:outerShdw>
                  </a:effectLst>
                </a14:hiddenEffects>
              </a:ext>
            </a:extLst>
          </p:spPr>
        </p:pic>
      </p:grp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>
            <a:extLst>
              <a:ext uri="{FF2B5EF4-FFF2-40B4-BE49-F238E27FC236}">
                <a16:creationId xmlns:a16="http://schemas.microsoft.com/office/drawing/2014/main" id="{73BAA0EE-440C-41EB-8D79-5B54F38967A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11.5.2  Network’s Type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966B975C-4623-4BFB-93F0-227C3586A50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83568" y="1302540"/>
            <a:ext cx="7560840" cy="5544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91516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9357A90E-20AD-4C0F-A6BA-3211B15D90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69A24-4A14-41FA-996A-AA14AC5EE189}" type="slidenum">
              <a:rPr lang="en-US" altLang="zh-CN"/>
              <a:pPr/>
              <a:t>56</a:t>
            </a:fld>
            <a:endParaRPr lang="en-US" altLang="zh-CN"/>
          </a:p>
        </p:txBody>
      </p:sp>
      <p:sp>
        <p:nvSpPr>
          <p:cNvPr id="39938" name="Rectangle 2">
            <a:extLst>
              <a:ext uri="{FF2B5EF4-FFF2-40B4-BE49-F238E27FC236}">
                <a16:creationId xmlns:a16="http://schemas.microsoft.com/office/drawing/2014/main" id="{CE9E64E3-7802-4E6D-95A4-F28A047143A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Transit Network: DR and BDR</a:t>
            </a:r>
          </a:p>
        </p:txBody>
      </p:sp>
      <p:sp>
        <p:nvSpPr>
          <p:cNvPr id="39939" name="Rectangle 3">
            <a:extLst>
              <a:ext uri="{FF2B5EF4-FFF2-40B4-BE49-F238E27FC236}">
                <a16:creationId xmlns:a16="http://schemas.microsoft.com/office/drawing/2014/main" id="{FFAB09C2-BB5F-4C35-82C9-2A8E90DB878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23850" y="1341438"/>
            <a:ext cx="8496300" cy="5111750"/>
          </a:xfrm>
        </p:spPr>
        <p:txBody>
          <a:bodyPr/>
          <a:lstStyle/>
          <a:p>
            <a:pPr>
              <a:lnSpc>
                <a:spcPct val="95000"/>
              </a:lnSpc>
              <a:spcBef>
                <a:spcPct val="10000"/>
              </a:spcBef>
            </a:pPr>
            <a:r>
              <a:rPr lang="en-US" altLang="zh-CN" sz="2600"/>
              <a:t>Designated router &amp; backup DR —— </a:t>
            </a:r>
            <a:r>
              <a:rPr lang="en-US" altLang="zh-CN" sz="2600">
                <a:solidFill>
                  <a:srgbClr val="00FFFF"/>
                </a:solidFill>
              </a:rPr>
              <a:t>a true router</a:t>
            </a:r>
          </a:p>
          <a:p>
            <a:pPr lvl="1">
              <a:lnSpc>
                <a:spcPct val="95000"/>
              </a:lnSpc>
              <a:spcBef>
                <a:spcPct val="10000"/>
              </a:spcBef>
            </a:pPr>
            <a:r>
              <a:rPr lang="zh-CN" altLang="en-US" sz="2400"/>
              <a:t>指定路由器 </a:t>
            </a:r>
            <a:r>
              <a:rPr lang="en-US" altLang="zh-CN" sz="2400"/>
              <a:t>&amp; </a:t>
            </a:r>
            <a:r>
              <a:rPr lang="zh-CN" altLang="en-US" sz="2400"/>
              <a:t>备份指定路由器</a:t>
            </a:r>
          </a:p>
          <a:p>
            <a:pPr>
              <a:lnSpc>
                <a:spcPct val="95000"/>
              </a:lnSpc>
              <a:spcBef>
                <a:spcPct val="10000"/>
              </a:spcBef>
            </a:pPr>
            <a:r>
              <a:rPr lang="en-US" altLang="zh-CN" sz="2600"/>
              <a:t>Purpose</a:t>
            </a:r>
          </a:p>
          <a:p>
            <a:pPr lvl="1">
              <a:lnSpc>
                <a:spcPct val="95000"/>
              </a:lnSpc>
              <a:spcBef>
                <a:spcPct val="10000"/>
              </a:spcBef>
            </a:pPr>
            <a:r>
              <a:rPr lang="en-US" altLang="zh-CN" sz="2400"/>
              <a:t>Reduce the number of adjacencies required on a broadcast or NBMA network</a:t>
            </a:r>
          </a:p>
          <a:p>
            <a:pPr lvl="1">
              <a:lnSpc>
                <a:spcPct val="95000"/>
              </a:lnSpc>
              <a:spcBef>
                <a:spcPct val="10000"/>
              </a:spcBef>
            </a:pPr>
            <a:r>
              <a:rPr lang="en-US" altLang="zh-CN" sz="2400"/>
              <a:t>Reduce the amount of routing protocol traffic and the size of the link-state database</a:t>
            </a:r>
          </a:p>
          <a:p>
            <a:pPr>
              <a:lnSpc>
                <a:spcPct val="95000"/>
              </a:lnSpc>
              <a:spcBef>
                <a:spcPct val="10000"/>
              </a:spcBef>
            </a:pPr>
            <a:r>
              <a:rPr lang="en-US" altLang="zh-CN" sz="2600"/>
              <a:t>Example: there are N routers on a transit network</a:t>
            </a:r>
          </a:p>
          <a:p>
            <a:pPr lvl="1">
              <a:lnSpc>
                <a:spcPct val="95000"/>
              </a:lnSpc>
              <a:spcBef>
                <a:spcPct val="10000"/>
              </a:spcBef>
            </a:pPr>
            <a:r>
              <a:rPr lang="en-US" altLang="zh-CN" sz="2400"/>
              <a:t>If no DR</a:t>
            </a:r>
          </a:p>
          <a:p>
            <a:pPr lvl="2">
              <a:lnSpc>
                <a:spcPct val="95000"/>
              </a:lnSpc>
              <a:spcBef>
                <a:spcPct val="10000"/>
              </a:spcBef>
            </a:pPr>
            <a:r>
              <a:rPr lang="en-US" altLang="zh-CN" sz="2200"/>
              <a:t>Each router has ( N-1 ) neighbors</a:t>
            </a:r>
          </a:p>
          <a:p>
            <a:pPr lvl="1">
              <a:lnSpc>
                <a:spcPct val="95000"/>
              </a:lnSpc>
              <a:spcBef>
                <a:spcPct val="10000"/>
              </a:spcBef>
            </a:pPr>
            <a:r>
              <a:rPr lang="en-US" altLang="zh-CN" sz="2400"/>
              <a:t>If there is a DR</a:t>
            </a:r>
          </a:p>
          <a:p>
            <a:pPr lvl="2">
              <a:lnSpc>
                <a:spcPct val="95000"/>
              </a:lnSpc>
              <a:spcBef>
                <a:spcPct val="10000"/>
              </a:spcBef>
            </a:pPr>
            <a:r>
              <a:rPr lang="en-US" altLang="zh-CN" sz="2200"/>
              <a:t>Each non-DR has only 1 neighbor</a:t>
            </a:r>
          </a:p>
          <a:p>
            <a:pPr lvl="2">
              <a:lnSpc>
                <a:spcPct val="95000"/>
              </a:lnSpc>
              <a:spcBef>
                <a:spcPct val="10000"/>
              </a:spcBef>
            </a:pPr>
            <a:r>
              <a:rPr lang="en-US" altLang="zh-CN" sz="2200"/>
              <a:t>DR has ( N-1 ) neighbors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8173F6C-20C2-413C-BB97-40D37A2480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0112" y="4905405"/>
            <a:ext cx="3566804" cy="12843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99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99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99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993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993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19C1BCA3-827E-486B-890A-85653CD7D6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4DA82-C036-4DC0-952E-43400104901A}" type="slidenum">
              <a:rPr lang="en-US" altLang="zh-CN"/>
              <a:pPr/>
              <a:t>57</a:t>
            </a:fld>
            <a:endParaRPr lang="en-US" altLang="zh-CN"/>
          </a:p>
        </p:txBody>
      </p:sp>
      <p:sp>
        <p:nvSpPr>
          <p:cNvPr id="96258" name="Rectangle 2">
            <a:extLst>
              <a:ext uri="{FF2B5EF4-FFF2-40B4-BE49-F238E27FC236}">
                <a16:creationId xmlns:a16="http://schemas.microsoft.com/office/drawing/2014/main" id="{0C87FF11-E7FE-4D79-AD4F-0C8050B01D1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11.5.3  OSPF Packet Types</a:t>
            </a:r>
          </a:p>
        </p:txBody>
      </p:sp>
      <p:pic>
        <p:nvPicPr>
          <p:cNvPr id="3" name="内容占位符 2">
            <a:extLst>
              <a:ext uri="{FF2B5EF4-FFF2-40B4-BE49-F238E27FC236}">
                <a16:creationId xmlns:a16="http://schemas.microsoft.com/office/drawing/2014/main" id="{19D82E49-0353-4733-AC17-E57CC7FB0D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69971" y="1339850"/>
            <a:ext cx="7804058" cy="2952328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FDB76529-CB5D-46E2-BA41-9A2E0126B9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817" y="4545726"/>
            <a:ext cx="7690283" cy="2051625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19C1BCA3-827E-486B-890A-85653CD7D6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4DA82-C036-4DC0-952E-43400104901A}" type="slidenum">
              <a:rPr lang="en-US" altLang="zh-CN"/>
              <a:pPr/>
              <a:t>58</a:t>
            </a:fld>
            <a:endParaRPr lang="en-US" altLang="zh-CN"/>
          </a:p>
        </p:txBody>
      </p:sp>
      <p:sp>
        <p:nvSpPr>
          <p:cNvPr id="96258" name="Rectangle 2">
            <a:extLst>
              <a:ext uri="{FF2B5EF4-FFF2-40B4-BE49-F238E27FC236}">
                <a16:creationId xmlns:a16="http://schemas.microsoft.com/office/drawing/2014/main" id="{0C87FF11-E7FE-4D79-AD4F-0C8050B01D1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11.5.3  OSPF LSA Types</a:t>
            </a:r>
          </a:p>
        </p:txBody>
      </p:sp>
      <p:sp>
        <p:nvSpPr>
          <p:cNvPr id="96259" name="Rectangle 3">
            <a:extLst>
              <a:ext uri="{FF2B5EF4-FFF2-40B4-BE49-F238E27FC236}">
                <a16:creationId xmlns:a16="http://schemas.microsoft.com/office/drawing/2014/main" id="{32B6B6C6-0418-43B8-8222-379FD8EFCDD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Intra-area</a:t>
            </a:r>
          </a:p>
          <a:p>
            <a:pPr lvl="1"/>
            <a:r>
              <a:rPr lang="en-US" altLang="zh-CN"/>
              <a:t>Type 1: Router–LSA</a:t>
            </a:r>
          </a:p>
          <a:p>
            <a:pPr lvl="1"/>
            <a:r>
              <a:rPr lang="en-US" altLang="zh-CN"/>
              <a:t>Type 2: Network–LSA</a:t>
            </a:r>
          </a:p>
          <a:p>
            <a:r>
              <a:rPr lang="en-US" altLang="zh-CN"/>
              <a:t>Inter-area</a:t>
            </a:r>
          </a:p>
          <a:p>
            <a:pPr lvl="1"/>
            <a:r>
              <a:rPr lang="en-US" altLang="zh-CN"/>
              <a:t>Type 3: Summary–LSA</a:t>
            </a:r>
          </a:p>
          <a:p>
            <a:pPr lvl="1"/>
            <a:r>
              <a:rPr lang="en-US" altLang="zh-CN"/>
              <a:t>Type 4: Summary–LSA</a:t>
            </a:r>
          </a:p>
          <a:p>
            <a:r>
              <a:rPr lang="en-US" altLang="zh-CN"/>
              <a:t>External</a:t>
            </a:r>
          </a:p>
          <a:p>
            <a:pPr lvl="1"/>
            <a:r>
              <a:rPr lang="en-US" altLang="zh-CN"/>
              <a:t>Type 5: AS–external–LSA</a:t>
            </a:r>
          </a:p>
        </p:txBody>
      </p:sp>
    </p:spTree>
    <p:extLst>
      <p:ext uri="{BB962C8B-B14F-4D97-AF65-F5344CB8AC3E}">
        <p14:creationId xmlns:p14="http://schemas.microsoft.com/office/powerpoint/2010/main" val="16252059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DED4D982-D6DE-4DDF-8859-8DD662D28F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54BDEC-2132-4EF6-ACD1-E5E45A2B8A74}" type="slidenum">
              <a:rPr lang="en-US" altLang="zh-CN"/>
              <a:pPr/>
              <a:t>59</a:t>
            </a:fld>
            <a:endParaRPr lang="en-US" altLang="zh-CN"/>
          </a:p>
        </p:txBody>
      </p:sp>
      <p:sp>
        <p:nvSpPr>
          <p:cNvPr id="97282" name="Rectangle 2">
            <a:extLst>
              <a:ext uri="{FF2B5EF4-FFF2-40B4-BE49-F238E27FC236}">
                <a16:creationId xmlns:a16="http://schemas.microsoft.com/office/drawing/2014/main" id="{7623174A-6C60-45D1-8BF3-13909194D1A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Intra-area LSAs</a:t>
            </a:r>
          </a:p>
        </p:txBody>
      </p:sp>
      <p:sp>
        <p:nvSpPr>
          <p:cNvPr id="97283" name="Rectangle 3">
            <a:extLst>
              <a:ext uri="{FF2B5EF4-FFF2-40B4-BE49-F238E27FC236}">
                <a16:creationId xmlns:a16="http://schemas.microsoft.com/office/drawing/2014/main" id="{9A609372-F414-4873-999C-A72AC390033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zh-CN" dirty="0"/>
              <a:t>Type 1: Router–LSA</a:t>
            </a:r>
          </a:p>
          <a:p>
            <a:pPr lvl="1">
              <a:lnSpc>
                <a:spcPct val="90000"/>
              </a:lnSpc>
            </a:pPr>
            <a:r>
              <a:rPr lang="en-US" altLang="zh-CN" dirty="0"/>
              <a:t>Originated by all routers</a:t>
            </a:r>
          </a:p>
          <a:p>
            <a:pPr lvl="1">
              <a:lnSpc>
                <a:spcPct val="90000"/>
              </a:lnSpc>
            </a:pPr>
            <a:r>
              <a:rPr lang="en-US" altLang="zh-CN" dirty="0"/>
              <a:t>Describes the collected states of the router’s interfaces to an area</a:t>
            </a:r>
          </a:p>
          <a:p>
            <a:pPr lvl="1">
              <a:lnSpc>
                <a:spcPct val="90000"/>
              </a:lnSpc>
            </a:pPr>
            <a:r>
              <a:rPr lang="en-US" altLang="zh-CN" dirty="0">
                <a:solidFill>
                  <a:srgbClr val="FFFF00"/>
                </a:solidFill>
              </a:rPr>
              <a:t>Flooded throughout a single area only</a:t>
            </a:r>
          </a:p>
          <a:p>
            <a:pPr>
              <a:lnSpc>
                <a:spcPct val="90000"/>
              </a:lnSpc>
            </a:pPr>
            <a:r>
              <a:rPr lang="en-US" altLang="zh-CN" dirty="0"/>
              <a:t>Type 2: Network–LSA</a:t>
            </a:r>
          </a:p>
          <a:p>
            <a:pPr lvl="1">
              <a:lnSpc>
                <a:spcPct val="90000"/>
              </a:lnSpc>
            </a:pPr>
            <a:r>
              <a:rPr lang="en-US" altLang="zh-CN" dirty="0"/>
              <a:t>Originated for broadcast and NBMA networks by the DR</a:t>
            </a:r>
          </a:p>
          <a:p>
            <a:pPr lvl="1">
              <a:lnSpc>
                <a:spcPct val="90000"/>
              </a:lnSpc>
            </a:pPr>
            <a:r>
              <a:rPr lang="en-US" altLang="zh-CN" dirty="0"/>
              <a:t>Contains the list of routers connected to the network</a:t>
            </a:r>
          </a:p>
          <a:p>
            <a:pPr lvl="1">
              <a:lnSpc>
                <a:spcPct val="90000"/>
              </a:lnSpc>
            </a:pPr>
            <a:r>
              <a:rPr lang="en-US" altLang="zh-CN" dirty="0">
                <a:solidFill>
                  <a:srgbClr val="FFFF00"/>
                </a:solidFill>
              </a:rPr>
              <a:t>Flooded throughout a single area only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灯片编号占位符 5">
            <a:extLst>
              <a:ext uri="{FF2B5EF4-FFF2-40B4-BE49-F238E27FC236}">
                <a16:creationId xmlns:a16="http://schemas.microsoft.com/office/drawing/2014/main" id="{91F670A3-51E7-4224-9AFD-756987C846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B05B7-ACDE-4AF3-AEE6-BF7ABE4597B0}" type="slidenum">
              <a:rPr lang="en-US" altLang="zh-CN"/>
              <a:pPr/>
              <a:t>6</a:t>
            </a:fld>
            <a:endParaRPr lang="en-US" altLang="zh-CN"/>
          </a:p>
        </p:txBody>
      </p:sp>
      <p:sp>
        <p:nvSpPr>
          <p:cNvPr id="13314" name="Rectangle 2">
            <a:extLst>
              <a:ext uri="{FF2B5EF4-FFF2-40B4-BE49-F238E27FC236}">
                <a16:creationId xmlns:a16="http://schemas.microsoft.com/office/drawing/2014/main" id="{8524B4C6-E1AE-4B44-B009-C9BDEBD8316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IGP vs. EGP</a:t>
            </a:r>
          </a:p>
        </p:txBody>
      </p:sp>
      <p:sp>
        <p:nvSpPr>
          <p:cNvPr id="13315" name="Rectangle 3">
            <a:extLst>
              <a:ext uri="{FF2B5EF4-FFF2-40B4-BE49-F238E27FC236}">
                <a16:creationId xmlns:a16="http://schemas.microsoft.com/office/drawing/2014/main" id="{F7916B8E-D1B3-4044-872D-37249D44091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23850" y="1341438"/>
            <a:ext cx="8496300" cy="5111750"/>
          </a:xfrm>
        </p:spPr>
        <p:txBody>
          <a:bodyPr/>
          <a:lstStyle/>
          <a:p>
            <a:r>
              <a:rPr lang="en-US" altLang="zh-CN" sz="2800"/>
              <a:t>IGP: Interior Gateway Protocol</a:t>
            </a:r>
            <a:r>
              <a:rPr lang="zh-CN" altLang="en-US" sz="2800"/>
              <a:t>（内部网关协议）</a:t>
            </a:r>
          </a:p>
          <a:p>
            <a:pPr lvl="1"/>
            <a:r>
              <a:rPr lang="en-US" altLang="zh-CN" sz="2400"/>
              <a:t>To be used within an autonomous system</a:t>
            </a:r>
          </a:p>
          <a:p>
            <a:pPr lvl="1"/>
            <a:r>
              <a:rPr lang="en-US" altLang="zh-CN" sz="2400"/>
              <a:t>To find the best path to the network</a:t>
            </a:r>
            <a:endParaRPr lang="en-US" altLang="zh-CN" sz="2400">
              <a:solidFill>
                <a:schemeClr val="folHlink"/>
              </a:solidFill>
            </a:endParaRPr>
          </a:p>
          <a:p>
            <a:pPr lvl="1"/>
            <a:r>
              <a:rPr lang="en-US" altLang="zh-CN" sz="2400"/>
              <a:t>Example</a:t>
            </a:r>
            <a:r>
              <a:rPr lang="zh-CN" altLang="en-US" sz="2400"/>
              <a:t>：</a:t>
            </a:r>
            <a:r>
              <a:rPr lang="en-US" altLang="zh-CN" sz="2400"/>
              <a:t>RIP</a:t>
            </a:r>
            <a:r>
              <a:rPr lang="zh-CN" altLang="en-US" sz="2400"/>
              <a:t>、</a:t>
            </a:r>
            <a:r>
              <a:rPr lang="en-US" altLang="zh-CN" sz="2400"/>
              <a:t>OSPF</a:t>
            </a:r>
            <a:r>
              <a:rPr lang="zh-CN" altLang="en-US" sz="2400"/>
              <a:t>、</a:t>
            </a:r>
            <a:r>
              <a:rPr lang="en-US" altLang="zh-CN" sz="2400"/>
              <a:t>IS-IS</a:t>
            </a:r>
          </a:p>
          <a:p>
            <a:r>
              <a:rPr lang="en-US" altLang="zh-CN" sz="2800"/>
              <a:t>EGP: Exterior Gateway Protocol</a:t>
            </a:r>
            <a:r>
              <a:rPr lang="zh-CN" altLang="en-US" sz="2800"/>
              <a:t>（外部网关协议）</a:t>
            </a:r>
          </a:p>
          <a:p>
            <a:pPr lvl="1"/>
            <a:r>
              <a:rPr lang="en-US" altLang="zh-CN" sz="2400"/>
              <a:t>To be used between autonomous systems</a:t>
            </a:r>
          </a:p>
          <a:p>
            <a:pPr lvl="1"/>
            <a:r>
              <a:rPr lang="en-US" altLang="zh-CN" sz="2400"/>
              <a:t>To find the best path to the AS </a:t>
            </a:r>
          </a:p>
          <a:p>
            <a:pPr lvl="1"/>
            <a:r>
              <a:rPr lang="en-US" altLang="zh-CN" sz="2400"/>
              <a:t>Example</a:t>
            </a:r>
            <a:r>
              <a:rPr lang="zh-CN" altLang="en-US" sz="2400"/>
              <a:t>：</a:t>
            </a:r>
            <a:r>
              <a:rPr lang="en-US" altLang="zh-CN" sz="2400"/>
              <a:t>BGP-4</a:t>
            </a:r>
          </a:p>
          <a:p>
            <a:r>
              <a:rPr lang="en-US" altLang="zh-CN" sz="2800">
                <a:solidFill>
                  <a:schemeClr val="folHlink"/>
                </a:solidFill>
              </a:rPr>
              <a:t>Note</a:t>
            </a:r>
          </a:p>
          <a:p>
            <a:pPr lvl="1"/>
            <a:r>
              <a:rPr lang="en-US" altLang="zh-CN" sz="2400"/>
              <a:t>The static routing or an IGP could also be used between autonomous systems in some case</a:t>
            </a:r>
          </a:p>
        </p:txBody>
      </p:sp>
      <p:sp>
        <p:nvSpPr>
          <p:cNvPr id="13316" name="Oval 4">
            <a:extLst>
              <a:ext uri="{FF2B5EF4-FFF2-40B4-BE49-F238E27FC236}">
                <a16:creationId xmlns:a16="http://schemas.microsoft.com/office/drawing/2014/main" id="{8F56A54A-2626-467A-A309-ADC658460E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63938" y="4724400"/>
            <a:ext cx="2232025" cy="720725"/>
          </a:xfrm>
          <a:prstGeom prst="ellipse">
            <a:avLst/>
          </a:prstGeom>
          <a:solidFill>
            <a:srgbClr val="F9EB6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CN" sz="2800">
                <a:solidFill>
                  <a:schemeClr val="bg2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AS1</a:t>
            </a:r>
          </a:p>
        </p:txBody>
      </p:sp>
      <p:sp>
        <p:nvSpPr>
          <p:cNvPr id="13317" name="Oval 5">
            <a:extLst>
              <a:ext uri="{FF2B5EF4-FFF2-40B4-BE49-F238E27FC236}">
                <a16:creationId xmlns:a16="http://schemas.microsoft.com/office/drawing/2014/main" id="{D6DF8606-5D85-451F-8B99-94A83320ED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32588" y="4724400"/>
            <a:ext cx="2160587" cy="720725"/>
          </a:xfrm>
          <a:prstGeom prst="ellipse">
            <a:avLst/>
          </a:prstGeom>
          <a:solidFill>
            <a:srgbClr val="F9EB6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CN" sz="2800">
                <a:solidFill>
                  <a:schemeClr val="bg2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AS2</a:t>
            </a:r>
          </a:p>
        </p:txBody>
      </p:sp>
      <p:sp>
        <p:nvSpPr>
          <p:cNvPr id="13318" name="Text Box 6">
            <a:extLst>
              <a:ext uri="{FF2B5EF4-FFF2-40B4-BE49-F238E27FC236}">
                <a16:creationId xmlns:a16="http://schemas.microsoft.com/office/drawing/2014/main" id="{437A7692-A961-43C9-9172-89488FE4B1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48263" y="4870450"/>
            <a:ext cx="431800" cy="431800"/>
          </a:xfrm>
          <a:prstGeom prst="rect">
            <a:avLst/>
          </a:prstGeom>
          <a:solidFill>
            <a:srgbClr val="6600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8000" tIns="36000" rIns="108000" bIns="36000" anchor="ctr" anchorCtr="1"/>
          <a:lstStyle/>
          <a:p>
            <a:r>
              <a:rPr lang="en-US" altLang="zh-CN">
                <a:effectLst>
                  <a:outerShdw blurRad="38100" dist="38100" dir="2700000" algn="tl">
                    <a:srgbClr val="000000"/>
                  </a:outerShdw>
                </a:effectLst>
              </a:rPr>
              <a:t>R</a:t>
            </a:r>
          </a:p>
        </p:txBody>
      </p:sp>
      <p:sp>
        <p:nvSpPr>
          <p:cNvPr id="13319" name="Text Box 7">
            <a:extLst>
              <a:ext uri="{FF2B5EF4-FFF2-40B4-BE49-F238E27FC236}">
                <a16:creationId xmlns:a16="http://schemas.microsoft.com/office/drawing/2014/main" id="{F8FADD43-AD92-48FF-8E83-27D2CC53B1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48488" y="4870450"/>
            <a:ext cx="431800" cy="431800"/>
          </a:xfrm>
          <a:prstGeom prst="rect">
            <a:avLst/>
          </a:prstGeom>
          <a:solidFill>
            <a:srgbClr val="6600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8000" tIns="36000" rIns="108000" bIns="36000" anchor="ctr" anchorCtr="1"/>
          <a:lstStyle/>
          <a:p>
            <a:r>
              <a:rPr lang="en-US" altLang="zh-CN">
                <a:effectLst>
                  <a:outerShdw blurRad="38100" dist="38100" dir="2700000" algn="tl">
                    <a:srgbClr val="000000"/>
                  </a:outerShdw>
                </a:effectLst>
              </a:rPr>
              <a:t>R</a:t>
            </a:r>
          </a:p>
        </p:txBody>
      </p:sp>
      <p:cxnSp>
        <p:nvCxnSpPr>
          <p:cNvPr id="13320" name="AutoShape 8">
            <a:extLst>
              <a:ext uri="{FF2B5EF4-FFF2-40B4-BE49-F238E27FC236}">
                <a16:creationId xmlns:a16="http://schemas.microsoft.com/office/drawing/2014/main" id="{DAAB5352-EB6B-4DB0-BF84-E99483557DE1}"/>
              </a:ext>
            </a:extLst>
          </p:cNvPr>
          <p:cNvCxnSpPr>
            <a:cxnSpLocks noChangeShapeType="1"/>
            <a:stCxn id="13318" idx="3"/>
            <a:endCxn id="13319" idx="1"/>
          </p:cNvCxnSpPr>
          <p:nvPr/>
        </p:nvCxnSpPr>
        <p:spPr bwMode="auto">
          <a:xfrm>
            <a:off x="5580063" y="5086350"/>
            <a:ext cx="1368425" cy="0"/>
          </a:xfrm>
          <a:prstGeom prst="straightConnector1">
            <a:avLst/>
          </a:prstGeom>
          <a:noFill/>
          <a:ln w="28575">
            <a:solidFill>
              <a:srgbClr val="00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321" name="Text Box 9">
            <a:extLst>
              <a:ext uri="{FF2B5EF4-FFF2-40B4-BE49-F238E27FC236}">
                <a16:creationId xmlns:a16="http://schemas.microsoft.com/office/drawing/2014/main" id="{CA35D9EF-764E-4876-97D4-A7E120F412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67400" y="4638675"/>
            <a:ext cx="81597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2800">
                <a:solidFill>
                  <a:srgbClr val="00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EGP</a:t>
            </a:r>
          </a:p>
        </p:txBody>
      </p:sp>
      <p:sp>
        <p:nvSpPr>
          <p:cNvPr id="13322" name="Text Box 10">
            <a:extLst>
              <a:ext uri="{FF2B5EF4-FFF2-40B4-BE49-F238E27FC236}">
                <a16:creationId xmlns:a16="http://schemas.microsoft.com/office/drawing/2014/main" id="{B7202121-6E3B-4C03-908A-2A31510DCE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35375" y="4840288"/>
            <a:ext cx="72072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2800">
                <a:solidFill>
                  <a:srgbClr val="FF0000"/>
                </a:solidFill>
                <a:effectLst/>
              </a:rPr>
              <a:t>IGP</a:t>
            </a:r>
          </a:p>
        </p:txBody>
      </p:sp>
      <p:sp>
        <p:nvSpPr>
          <p:cNvPr id="13323" name="Text Box 11">
            <a:extLst>
              <a:ext uri="{FF2B5EF4-FFF2-40B4-BE49-F238E27FC236}">
                <a16:creationId xmlns:a16="http://schemas.microsoft.com/office/drawing/2014/main" id="{D9E1815C-E3C6-48EB-BDA3-ECDE3E783F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72450" y="4830763"/>
            <a:ext cx="72072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2800">
                <a:solidFill>
                  <a:srgbClr val="FF0000"/>
                </a:solidFill>
                <a:effectLst/>
              </a:rPr>
              <a:t>IGP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41A757BF-C7E4-4CB7-9711-641D1EB711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B2479-943E-4362-A2CB-7E89F744502E}" type="slidenum">
              <a:rPr lang="en-US" altLang="zh-CN"/>
              <a:pPr/>
              <a:t>60</a:t>
            </a:fld>
            <a:endParaRPr lang="en-US" altLang="zh-CN"/>
          </a:p>
        </p:txBody>
      </p:sp>
      <p:sp>
        <p:nvSpPr>
          <p:cNvPr id="98306" name="Rectangle 2">
            <a:extLst>
              <a:ext uri="{FF2B5EF4-FFF2-40B4-BE49-F238E27FC236}">
                <a16:creationId xmlns:a16="http://schemas.microsoft.com/office/drawing/2014/main" id="{D02B23D5-EBB2-44AC-94BA-0A8540FC15A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Inter-area LSAs</a:t>
            </a:r>
          </a:p>
        </p:txBody>
      </p:sp>
      <p:sp>
        <p:nvSpPr>
          <p:cNvPr id="98307" name="Rectangle 3">
            <a:extLst>
              <a:ext uri="{FF2B5EF4-FFF2-40B4-BE49-F238E27FC236}">
                <a16:creationId xmlns:a16="http://schemas.microsoft.com/office/drawing/2014/main" id="{AB57CAB8-FA62-4165-8F02-DB15C2C931C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Type 3: Summary–LSA</a:t>
            </a:r>
          </a:p>
          <a:p>
            <a:pPr lvl="1"/>
            <a:r>
              <a:rPr lang="en-US" altLang="zh-CN" dirty="0"/>
              <a:t>Originated by ABRs</a:t>
            </a:r>
          </a:p>
          <a:p>
            <a:pPr lvl="1"/>
            <a:r>
              <a:rPr lang="en-US" altLang="zh-CN" dirty="0"/>
              <a:t>Describes routes to networks outside the area</a:t>
            </a:r>
          </a:p>
          <a:p>
            <a:pPr lvl="1"/>
            <a:r>
              <a:rPr lang="en-US" altLang="zh-CN" dirty="0">
                <a:solidFill>
                  <a:srgbClr val="FFFF00"/>
                </a:solidFill>
              </a:rPr>
              <a:t>Flooded throughout the LSA’s associated area</a:t>
            </a:r>
          </a:p>
          <a:p>
            <a:r>
              <a:rPr lang="en-US" altLang="zh-CN" dirty="0"/>
              <a:t>Type 4: Summary–LSA</a:t>
            </a:r>
          </a:p>
          <a:p>
            <a:pPr lvl="1"/>
            <a:r>
              <a:rPr lang="en-US" altLang="zh-CN" dirty="0"/>
              <a:t>Originated by ABRs</a:t>
            </a:r>
          </a:p>
          <a:p>
            <a:pPr lvl="1"/>
            <a:r>
              <a:rPr lang="en-US" altLang="zh-CN" dirty="0"/>
              <a:t>Describes routes to ASBRs</a:t>
            </a:r>
          </a:p>
          <a:p>
            <a:pPr lvl="1"/>
            <a:r>
              <a:rPr lang="en-US" altLang="zh-CN" dirty="0">
                <a:solidFill>
                  <a:srgbClr val="FFFF00"/>
                </a:solidFill>
              </a:rPr>
              <a:t>Flooded throughout the LSA’s associated area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25438AA4-880C-4053-8D56-85F1BCD61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02FF4-6218-4E78-BB21-B814A519AEE5}" type="slidenum">
              <a:rPr lang="en-US" altLang="zh-CN"/>
              <a:pPr/>
              <a:t>61</a:t>
            </a:fld>
            <a:endParaRPr lang="en-US" altLang="zh-CN"/>
          </a:p>
        </p:txBody>
      </p:sp>
      <p:sp>
        <p:nvSpPr>
          <p:cNvPr id="99330" name="Rectangle 2">
            <a:extLst>
              <a:ext uri="{FF2B5EF4-FFF2-40B4-BE49-F238E27FC236}">
                <a16:creationId xmlns:a16="http://schemas.microsoft.com/office/drawing/2014/main" id="{EA021C4C-315C-452B-A652-66AA5AB4254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External LSAs</a:t>
            </a:r>
          </a:p>
        </p:txBody>
      </p:sp>
      <p:sp>
        <p:nvSpPr>
          <p:cNvPr id="99331" name="Rectangle 3">
            <a:extLst>
              <a:ext uri="{FF2B5EF4-FFF2-40B4-BE49-F238E27FC236}">
                <a16:creationId xmlns:a16="http://schemas.microsoft.com/office/drawing/2014/main" id="{69419022-EFFF-407A-A0A8-68713A85C2E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Type 5: AS–external–LSA</a:t>
            </a:r>
          </a:p>
          <a:p>
            <a:pPr lvl="1"/>
            <a:r>
              <a:rPr lang="en-US" altLang="zh-CN"/>
              <a:t>Originated by ASBR</a:t>
            </a:r>
          </a:p>
          <a:p>
            <a:pPr lvl="1"/>
            <a:r>
              <a:rPr lang="en-US" altLang="zh-CN"/>
              <a:t>Describes a route to a destination in another AS</a:t>
            </a:r>
          </a:p>
          <a:p>
            <a:pPr lvl="1"/>
            <a:r>
              <a:rPr lang="en-US" altLang="zh-CN"/>
              <a:t>Flooded throughout the AS except the stub area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00" name="Rectangle 48">
            <a:extLst>
              <a:ext uri="{FF2B5EF4-FFF2-40B4-BE49-F238E27FC236}">
                <a16:creationId xmlns:a16="http://schemas.microsoft.com/office/drawing/2014/main" id="{205C83C7-119A-4E2D-B3AB-1028654270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03738" y="3894138"/>
            <a:ext cx="1154112" cy="762000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tIns="10800" bIns="10800" anchor="ctr">
            <a:spAutoFit/>
          </a:bodyPr>
          <a:lstStyle/>
          <a:p>
            <a:pPr algn="ctr"/>
            <a:r>
              <a:rPr lang="en-US" altLang="zh-CN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Type 3</a:t>
            </a:r>
          </a:p>
          <a:p>
            <a:pPr algn="ctr"/>
            <a:r>
              <a:rPr lang="en-US" altLang="zh-CN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Default</a:t>
            </a:r>
          </a:p>
        </p:txBody>
      </p:sp>
      <p:sp>
        <p:nvSpPr>
          <p:cNvPr id="49186" name="Rectangle 34">
            <a:extLst>
              <a:ext uri="{FF2B5EF4-FFF2-40B4-BE49-F238E27FC236}">
                <a16:creationId xmlns:a16="http://schemas.microsoft.com/office/drawing/2014/main" id="{12989F03-A487-46F3-9CBA-108134FC78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00563" y="3890963"/>
            <a:ext cx="1238250" cy="762000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tIns="10800" bIns="10800" anchor="ctr">
            <a:spAutoFit/>
          </a:bodyPr>
          <a:lstStyle/>
          <a:p>
            <a:pPr algn="ctr"/>
            <a:r>
              <a:rPr lang="en-US" altLang="zh-CN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Type 3</a:t>
            </a:r>
          </a:p>
          <a:p>
            <a:pPr algn="ctr"/>
            <a:r>
              <a:rPr lang="en-US" altLang="zh-CN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(Area 1)</a:t>
            </a:r>
          </a:p>
        </p:txBody>
      </p:sp>
      <p:sp>
        <p:nvSpPr>
          <p:cNvPr id="57" name="灯片编号占位符 5">
            <a:extLst>
              <a:ext uri="{FF2B5EF4-FFF2-40B4-BE49-F238E27FC236}">
                <a16:creationId xmlns:a16="http://schemas.microsoft.com/office/drawing/2014/main" id="{C18EC631-4389-41ED-AC86-1D36D6C908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C1915-3768-4E4D-9AF7-0974AFB61454}" type="slidenum">
              <a:rPr lang="en-US" altLang="zh-CN"/>
              <a:pPr/>
              <a:t>62</a:t>
            </a:fld>
            <a:endParaRPr lang="en-US" altLang="zh-CN"/>
          </a:p>
        </p:txBody>
      </p:sp>
      <p:sp>
        <p:nvSpPr>
          <p:cNvPr id="49158" name="Line 6">
            <a:extLst>
              <a:ext uri="{FF2B5EF4-FFF2-40B4-BE49-F238E27FC236}">
                <a16:creationId xmlns:a16="http://schemas.microsoft.com/office/drawing/2014/main" id="{3891AA6B-78F8-4FA3-B80B-240FD68688F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476375" y="3068638"/>
            <a:ext cx="0" cy="79216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73025" tIns="36512" rIns="73025" bIns="36512"/>
          <a:lstStyle/>
          <a:p>
            <a:endParaRPr lang="zh-CN" altLang="en-US"/>
          </a:p>
        </p:txBody>
      </p:sp>
      <p:pic>
        <p:nvPicPr>
          <p:cNvPr id="49160" name="Picture 8">
            <a:extLst>
              <a:ext uri="{FF2B5EF4-FFF2-40B4-BE49-F238E27FC236}">
                <a16:creationId xmlns:a16="http://schemas.microsoft.com/office/drawing/2014/main" id="{D7867718-087B-4FCD-BEB0-548F1E7E6A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1738" y="2781300"/>
            <a:ext cx="633412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</p:pic>
      <p:sp>
        <p:nvSpPr>
          <p:cNvPr id="49162" name="Freeform 10">
            <a:extLst>
              <a:ext uri="{FF2B5EF4-FFF2-40B4-BE49-F238E27FC236}">
                <a16:creationId xmlns:a16="http://schemas.microsoft.com/office/drawing/2014/main" id="{1CC183C2-F840-4263-A589-DA8090A51F39}"/>
              </a:ext>
            </a:extLst>
          </p:cNvPr>
          <p:cNvSpPr>
            <a:spLocks/>
          </p:cNvSpPr>
          <p:nvPr/>
        </p:nvSpPr>
        <p:spPr bwMode="auto">
          <a:xfrm rot="1103036">
            <a:off x="3059113" y="4076700"/>
            <a:ext cx="1441450" cy="115888"/>
          </a:xfrm>
          <a:custGeom>
            <a:avLst/>
            <a:gdLst>
              <a:gd name="T0" fmla="*/ 0 w 2017"/>
              <a:gd name="T1" fmla="*/ 0 h 97"/>
              <a:gd name="T2" fmla="*/ 1008 w 2017"/>
              <a:gd name="T3" fmla="*/ 0 h 97"/>
              <a:gd name="T4" fmla="*/ 912 w 2017"/>
              <a:gd name="T5" fmla="*/ 96 h 97"/>
              <a:gd name="T6" fmla="*/ 2016 w 2017"/>
              <a:gd name="T7" fmla="*/ 96 h 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17" h="97">
                <a:moveTo>
                  <a:pt x="0" y="0"/>
                </a:moveTo>
                <a:lnTo>
                  <a:pt x="1008" y="0"/>
                </a:lnTo>
                <a:lnTo>
                  <a:pt x="912" y="96"/>
                </a:lnTo>
                <a:lnTo>
                  <a:pt x="2016" y="96"/>
                </a:lnTo>
              </a:path>
            </a:pathLst>
          </a:custGeom>
          <a:noFill/>
          <a:ln w="25400" cap="rnd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9156" name="Freeform 4">
            <a:extLst>
              <a:ext uri="{FF2B5EF4-FFF2-40B4-BE49-F238E27FC236}">
                <a16:creationId xmlns:a16="http://schemas.microsoft.com/office/drawing/2014/main" id="{0B9CC1A2-718E-466B-BC7D-A4ECDD8C4125}"/>
              </a:ext>
            </a:extLst>
          </p:cNvPr>
          <p:cNvSpPr>
            <a:spLocks/>
          </p:cNvSpPr>
          <p:nvPr/>
        </p:nvSpPr>
        <p:spPr bwMode="auto">
          <a:xfrm rot="-1107589">
            <a:off x="3059113" y="3248025"/>
            <a:ext cx="3006725" cy="109538"/>
          </a:xfrm>
          <a:custGeom>
            <a:avLst/>
            <a:gdLst>
              <a:gd name="T0" fmla="*/ 0 w 2017"/>
              <a:gd name="T1" fmla="*/ 0 h 97"/>
              <a:gd name="T2" fmla="*/ 1008 w 2017"/>
              <a:gd name="T3" fmla="*/ 0 h 97"/>
              <a:gd name="T4" fmla="*/ 912 w 2017"/>
              <a:gd name="T5" fmla="*/ 96 h 97"/>
              <a:gd name="T6" fmla="*/ 2016 w 2017"/>
              <a:gd name="T7" fmla="*/ 96 h 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17" h="97">
                <a:moveTo>
                  <a:pt x="0" y="0"/>
                </a:moveTo>
                <a:lnTo>
                  <a:pt x="1008" y="0"/>
                </a:lnTo>
                <a:lnTo>
                  <a:pt x="912" y="96"/>
                </a:lnTo>
                <a:lnTo>
                  <a:pt x="2016" y="96"/>
                </a:lnTo>
              </a:path>
            </a:pathLst>
          </a:custGeom>
          <a:noFill/>
          <a:ln w="25400" cap="rnd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9157" name="Line 5">
            <a:extLst>
              <a:ext uri="{FF2B5EF4-FFF2-40B4-BE49-F238E27FC236}">
                <a16:creationId xmlns:a16="http://schemas.microsoft.com/office/drawing/2014/main" id="{23259FEF-AB58-41F6-8EBD-BF7C0B8EA7C0}"/>
              </a:ext>
            </a:extLst>
          </p:cNvPr>
          <p:cNvSpPr>
            <a:spLocks noChangeShapeType="1"/>
          </p:cNvSpPr>
          <p:nvPr/>
        </p:nvSpPr>
        <p:spPr bwMode="auto">
          <a:xfrm>
            <a:off x="642938" y="3860800"/>
            <a:ext cx="198437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73025" tIns="36512" rIns="73025" bIns="36512"/>
          <a:lstStyle/>
          <a:p>
            <a:endParaRPr lang="zh-CN" altLang="en-US"/>
          </a:p>
        </p:txBody>
      </p:sp>
      <p:sp>
        <p:nvSpPr>
          <p:cNvPr id="49165" name="Rectangle 13">
            <a:extLst>
              <a:ext uri="{FF2B5EF4-FFF2-40B4-BE49-F238E27FC236}">
                <a16:creationId xmlns:a16="http://schemas.microsoft.com/office/drawing/2014/main" id="{74EA362E-F8E8-4607-AF09-1DB92AE9D8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47988" y="2565400"/>
            <a:ext cx="3279775" cy="1800225"/>
          </a:xfrm>
          <a:prstGeom prst="rect">
            <a:avLst/>
          </a:prstGeom>
          <a:noFill/>
          <a:ln w="28575">
            <a:solidFill>
              <a:schemeClr val="tx1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9164" name="Rectangle 12">
            <a:extLst>
              <a:ext uri="{FF2B5EF4-FFF2-40B4-BE49-F238E27FC236}">
                <a16:creationId xmlns:a16="http://schemas.microsoft.com/office/drawing/2014/main" id="{EF452E1D-B925-4919-A7BE-B64221AFC5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0063" y="2563813"/>
            <a:ext cx="2271712" cy="3241675"/>
          </a:xfrm>
          <a:prstGeom prst="rect">
            <a:avLst/>
          </a:prstGeom>
          <a:noFill/>
          <a:ln w="28575">
            <a:solidFill>
              <a:schemeClr val="tx1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49171" name="Picture 19">
            <a:extLst>
              <a:ext uri="{FF2B5EF4-FFF2-40B4-BE49-F238E27FC236}">
                <a16:creationId xmlns:a16="http://schemas.microsoft.com/office/drawing/2014/main" id="{2EC6E0A1-4EAD-4AD1-AC72-8F98D5E249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0163" y="3644900"/>
            <a:ext cx="633412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</p:pic>
      <p:sp>
        <p:nvSpPr>
          <p:cNvPr id="49154" name="Rectangle 2">
            <a:extLst>
              <a:ext uri="{FF2B5EF4-FFF2-40B4-BE49-F238E27FC236}">
                <a16:creationId xmlns:a16="http://schemas.microsoft.com/office/drawing/2014/main" id="{5B9618F9-BB44-473E-A587-2C243AC185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47988" y="4508500"/>
            <a:ext cx="3279775" cy="1657350"/>
          </a:xfrm>
          <a:prstGeom prst="rect">
            <a:avLst/>
          </a:prstGeom>
          <a:noFill/>
          <a:ln w="28575">
            <a:solidFill>
              <a:schemeClr val="tx1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9155" name="Rectangle 3">
            <a:extLst>
              <a:ext uri="{FF2B5EF4-FFF2-40B4-BE49-F238E27FC236}">
                <a16:creationId xmlns:a16="http://schemas.microsoft.com/office/drawing/2014/main" id="{28AFEAAC-DB29-4AD3-95EB-94B29CDD808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OSPF LSA Example</a:t>
            </a:r>
          </a:p>
        </p:txBody>
      </p:sp>
      <p:sp>
        <p:nvSpPr>
          <p:cNvPr id="49159" name="Line 7">
            <a:extLst>
              <a:ext uri="{FF2B5EF4-FFF2-40B4-BE49-F238E27FC236}">
                <a16:creationId xmlns:a16="http://schemas.microsoft.com/office/drawing/2014/main" id="{5FA8D367-4757-40C1-9E8F-3D9C72466ED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042988" y="3860800"/>
            <a:ext cx="0" cy="7207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73025" tIns="36512" rIns="73025" bIns="36512"/>
          <a:lstStyle/>
          <a:p>
            <a:endParaRPr lang="zh-CN" altLang="en-US"/>
          </a:p>
        </p:txBody>
      </p:sp>
      <p:pic>
        <p:nvPicPr>
          <p:cNvPr id="49161" name="Picture 9">
            <a:extLst>
              <a:ext uri="{FF2B5EF4-FFF2-40B4-BE49-F238E27FC236}">
                <a16:creationId xmlns:a16="http://schemas.microsoft.com/office/drawing/2014/main" id="{9F1E401A-5734-4DEA-A733-5C2CA3DA59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025" y="1412875"/>
            <a:ext cx="2087563" cy="1162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</p:pic>
      <p:sp>
        <p:nvSpPr>
          <p:cNvPr id="49163" name="Freeform 11">
            <a:extLst>
              <a:ext uri="{FF2B5EF4-FFF2-40B4-BE49-F238E27FC236}">
                <a16:creationId xmlns:a16="http://schemas.microsoft.com/office/drawing/2014/main" id="{16DEEF5E-F3F0-4F6B-A4B5-66144B4DF05F}"/>
              </a:ext>
            </a:extLst>
          </p:cNvPr>
          <p:cNvSpPr>
            <a:spLocks/>
          </p:cNvSpPr>
          <p:nvPr/>
        </p:nvSpPr>
        <p:spPr bwMode="auto">
          <a:xfrm rot="-1709276">
            <a:off x="6443663" y="2565400"/>
            <a:ext cx="1079500" cy="95250"/>
          </a:xfrm>
          <a:custGeom>
            <a:avLst/>
            <a:gdLst>
              <a:gd name="T0" fmla="*/ 0 w 2017"/>
              <a:gd name="T1" fmla="*/ 0 h 97"/>
              <a:gd name="T2" fmla="*/ 1008 w 2017"/>
              <a:gd name="T3" fmla="*/ 0 h 97"/>
              <a:gd name="T4" fmla="*/ 912 w 2017"/>
              <a:gd name="T5" fmla="*/ 96 h 97"/>
              <a:gd name="T6" fmla="*/ 2016 w 2017"/>
              <a:gd name="T7" fmla="*/ 96 h 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17" h="97">
                <a:moveTo>
                  <a:pt x="0" y="0"/>
                </a:moveTo>
                <a:lnTo>
                  <a:pt x="1008" y="0"/>
                </a:lnTo>
                <a:lnTo>
                  <a:pt x="912" y="96"/>
                </a:lnTo>
                <a:lnTo>
                  <a:pt x="2016" y="96"/>
                </a:lnTo>
              </a:path>
            </a:pathLst>
          </a:custGeom>
          <a:noFill/>
          <a:ln w="25400" cap="rnd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9166" name="Line 14">
            <a:extLst>
              <a:ext uri="{FF2B5EF4-FFF2-40B4-BE49-F238E27FC236}">
                <a16:creationId xmlns:a16="http://schemas.microsoft.com/office/drawing/2014/main" id="{5638F9C7-1D3E-4BD2-8452-DAFD82AD682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419475" y="5157788"/>
            <a:ext cx="187325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73025" tIns="36512" rIns="73025" bIns="36512"/>
          <a:lstStyle/>
          <a:p>
            <a:endParaRPr lang="zh-CN" altLang="en-US"/>
          </a:p>
        </p:txBody>
      </p:sp>
      <p:sp>
        <p:nvSpPr>
          <p:cNvPr id="49167" name="Rectangle 15">
            <a:extLst>
              <a:ext uri="{FF2B5EF4-FFF2-40B4-BE49-F238E27FC236}">
                <a16:creationId xmlns:a16="http://schemas.microsoft.com/office/drawing/2014/main" id="{DEECE097-03F6-4A6A-A4C4-5FB5D49AC7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850" y="2349500"/>
            <a:ext cx="6119813" cy="4032250"/>
          </a:xfrm>
          <a:prstGeom prst="rect">
            <a:avLst/>
          </a:prstGeom>
          <a:noFill/>
          <a:ln w="28575">
            <a:solidFill>
              <a:schemeClr val="tx1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49168" name="Picture 16">
            <a:extLst>
              <a:ext uri="{FF2B5EF4-FFF2-40B4-BE49-F238E27FC236}">
                <a16:creationId xmlns:a16="http://schemas.microsoft.com/office/drawing/2014/main" id="{229048C8-0DC6-4526-A559-6F407BE2FE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6150" y="2700338"/>
            <a:ext cx="633413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</p:pic>
      <p:sp>
        <p:nvSpPr>
          <p:cNvPr id="49169" name="Text Box 17">
            <a:extLst>
              <a:ext uri="{FF2B5EF4-FFF2-40B4-BE49-F238E27FC236}">
                <a16:creationId xmlns:a16="http://schemas.microsoft.com/office/drawing/2014/main" id="{75F5486E-A9D4-4733-B7FB-1923D54973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1650" y="5348288"/>
            <a:ext cx="10509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effectLst>
                  <a:outerShdw blurRad="38100" dist="38100" dir="2700000" algn="tl">
                    <a:srgbClr val="000000"/>
                  </a:outerShdw>
                </a:effectLst>
              </a:rPr>
              <a:t>Area 1</a:t>
            </a:r>
          </a:p>
        </p:txBody>
      </p:sp>
      <p:sp>
        <p:nvSpPr>
          <p:cNvPr id="49172" name="Text Box 20">
            <a:extLst>
              <a:ext uri="{FF2B5EF4-FFF2-40B4-BE49-F238E27FC236}">
                <a16:creationId xmlns:a16="http://schemas.microsoft.com/office/drawing/2014/main" id="{27CAC9CE-C992-4330-90E9-41ED3BCC7D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87675" y="2565400"/>
            <a:ext cx="10509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Area 0</a:t>
            </a:r>
          </a:p>
        </p:txBody>
      </p:sp>
      <p:sp>
        <p:nvSpPr>
          <p:cNvPr id="49173" name="Text Box 21">
            <a:extLst>
              <a:ext uri="{FF2B5EF4-FFF2-40B4-BE49-F238E27FC236}">
                <a16:creationId xmlns:a16="http://schemas.microsoft.com/office/drawing/2014/main" id="{0BA8A836-F3A1-4D76-8B14-D58DF42D5A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48263" y="5300663"/>
            <a:ext cx="1050925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zh-CN">
                <a:effectLst>
                  <a:outerShdw blurRad="38100" dist="38100" dir="2700000" algn="tl">
                    <a:srgbClr val="000000"/>
                  </a:outerShdw>
                </a:effectLst>
              </a:rPr>
              <a:t>Area 2</a:t>
            </a:r>
          </a:p>
          <a:p>
            <a:pPr algn="ctr"/>
            <a:r>
              <a:rPr lang="en-US" altLang="zh-CN">
                <a:effectLst>
                  <a:outerShdw blurRad="38100" dist="38100" dir="2700000" algn="tl">
                    <a:srgbClr val="000000"/>
                  </a:outerShdw>
                </a:effectLst>
              </a:rPr>
              <a:t>(Stub)</a:t>
            </a:r>
          </a:p>
        </p:txBody>
      </p:sp>
      <p:pic>
        <p:nvPicPr>
          <p:cNvPr id="49174" name="Picture 22">
            <a:extLst>
              <a:ext uri="{FF2B5EF4-FFF2-40B4-BE49-F238E27FC236}">
                <a16:creationId xmlns:a16="http://schemas.microsoft.com/office/drawing/2014/main" id="{1FEFD8BE-F33D-48D6-A079-A090547362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6100" y="4221163"/>
            <a:ext cx="633413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</p:pic>
      <p:sp>
        <p:nvSpPr>
          <p:cNvPr id="49175" name="Text Box 23">
            <a:extLst>
              <a:ext uri="{FF2B5EF4-FFF2-40B4-BE49-F238E27FC236}">
                <a16:creationId xmlns:a16="http://schemas.microsoft.com/office/drawing/2014/main" id="{4A050575-0A19-4AC5-A981-643ABA959A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313" y="5851525"/>
            <a:ext cx="9779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effectLst>
                  <a:outerShdw blurRad="38100" dist="38100" dir="2700000" algn="tl">
                    <a:srgbClr val="000000"/>
                  </a:outerShdw>
                </a:effectLst>
              </a:rPr>
              <a:t>AS 10</a:t>
            </a:r>
          </a:p>
        </p:txBody>
      </p:sp>
      <p:sp>
        <p:nvSpPr>
          <p:cNvPr id="49176" name="Text Box 24">
            <a:extLst>
              <a:ext uri="{FF2B5EF4-FFF2-40B4-BE49-F238E27FC236}">
                <a16:creationId xmlns:a16="http://schemas.microsoft.com/office/drawing/2014/main" id="{0C376919-99E1-4B9D-936E-D4A56973BD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10450" y="1747838"/>
            <a:ext cx="9779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zh-CN">
                <a:solidFill>
                  <a:schemeClr val="bg2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AS 20</a:t>
            </a:r>
          </a:p>
        </p:txBody>
      </p:sp>
      <p:sp>
        <p:nvSpPr>
          <p:cNvPr id="49177" name="Line 25">
            <a:extLst>
              <a:ext uri="{FF2B5EF4-FFF2-40B4-BE49-F238E27FC236}">
                <a16:creationId xmlns:a16="http://schemas.microsoft.com/office/drawing/2014/main" id="{7CC6DBD1-7D43-4083-B658-6F052B59F4E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908175" y="3860800"/>
            <a:ext cx="0" cy="7207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73025" tIns="36512" rIns="73025" bIns="36512"/>
          <a:lstStyle/>
          <a:p>
            <a:endParaRPr lang="zh-CN" altLang="en-US"/>
          </a:p>
        </p:txBody>
      </p:sp>
      <p:pic>
        <p:nvPicPr>
          <p:cNvPr id="49178" name="Picture 26">
            <a:extLst>
              <a:ext uri="{FF2B5EF4-FFF2-40B4-BE49-F238E27FC236}">
                <a16:creationId xmlns:a16="http://schemas.microsoft.com/office/drawing/2014/main" id="{8954EF5D-DE07-4A25-A5C4-AF34650800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500" y="4581525"/>
            <a:ext cx="633413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</p:pic>
      <p:pic>
        <p:nvPicPr>
          <p:cNvPr id="49179" name="Picture 27">
            <a:extLst>
              <a:ext uri="{FF2B5EF4-FFF2-40B4-BE49-F238E27FC236}">
                <a16:creationId xmlns:a16="http://schemas.microsoft.com/office/drawing/2014/main" id="{2395F292-87B6-4523-B7F1-4AD81D6579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2100" y="4598988"/>
            <a:ext cx="633413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</p:pic>
      <p:sp>
        <p:nvSpPr>
          <p:cNvPr id="49180" name="Line 28">
            <a:extLst>
              <a:ext uri="{FF2B5EF4-FFF2-40B4-BE49-F238E27FC236}">
                <a16:creationId xmlns:a16="http://schemas.microsoft.com/office/drawing/2014/main" id="{4102EC32-7A99-43B7-852F-E9A45737F04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643438" y="4581525"/>
            <a:ext cx="0" cy="57626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73025" tIns="36512" rIns="73025" bIns="36512"/>
          <a:lstStyle/>
          <a:p>
            <a:endParaRPr lang="zh-CN" altLang="en-US"/>
          </a:p>
        </p:txBody>
      </p:sp>
      <p:sp>
        <p:nvSpPr>
          <p:cNvPr id="49181" name="Line 29">
            <a:extLst>
              <a:ext uri="{FF2B5EF4-FFF2-40B4-BE49-F238E27FC236}">
                <a16:creationId xmlns:a16="http://schemas.microsoft.com/office/drawing/2014/main" id="{13285E85-4A11-4301-BBC0-C5485E521F4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851275" y="5157788"/>
            <a:ext cx="0" cy="57626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73025" tIns="36512" rIns="73025" bIns="36512"/>
          <a:lstStyle/>
          <a:p>
            <a:endParaRPr lang="zh-CN" altLang="en-US"/>
          </a:p>
        </p:txBody>
      </p:sp>
      <p:pic>
        <p:nvPicPr>
          <p:cNvPr id="49182" name="Picture 30">
            <a:extLst>
              <a:ext uri="{FF2B5EF4-FFF2-40B4-BE49-F238E27FC236}">
                <a16:creationId xmlns:a16="http://schemas.microsoft.com/office/drawing/2014/main" id="{9C29FDBB-4C8F-4B8B-8ACC-AD6EC15032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00" y="5589588"/>
            <a:ext cx="633413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</p:pic>
      <p:sp>
        <p:nvSpPr>
          <p:cNvPr id="49185" name="Rectangle 33">
            <a:extLst>
              <a:ext uri="{FF2B5EF4-FFF2-40B4-BE49-F238E27FC236}">
                <a16:creationId xmlns:a16="http://schemas.microsoft.com/office/drawing/2014/main" id="{B28F27DB-F7CB-4049-B1B6-A63AA919AC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1063" y="3462338"/>
            <a:ext cx="1238250" cy="762000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tIns="10800" bIns="10800" anchor="ctr">
            <a:spAutoFit/>
          </a:bodyPr>
          <a:lstStyle/>
          <a:p>
            <a:pPr algn="ctr"/>
            <a:r>
              <a:rPr lang="en-US" altLang="zh-CN">
                <a:effectLst>
                  <a:outerShdw blurRad="38100" dist="38100" dir="2700000" algn="tl">
                    <a:srgbClr val="000000"/>
                  </a:outerShdw>
                </a:effectLst>
              </a:rPr>
              <a:t>Type 2</a:t>
            </a:r>
          </a:p>
          <a:p>
            <a:pPr algn="ctr"/>
            <a:r>
              <a:rPr lang="en-US" altLang="zh-CN">
                <a:effectLst>
                  <a:outerShdw blurRad="38100" dist="38100" dir="2700000" algn="tl">
                    <a:srgbClr val="000000"/>
                  </a:outerShdw>
                </a:effectLst>
              </a:rPr>
              <a:t>(Area 1)</a:t>
            </a:r>
          </a:p>
        </p:txBody>
      </p:sp>
      <p:sp>
        <p:nvSpPr>
          <p:cNvPr id="49187" name="Rectangle 35">
            <a:extLst>
              <a:ext uri="{FF2B5EF4-FFF2-40B4-BE49-F238E27FC236}">
                <a16:creationId xmlns:a16="http://schemas.microsoft.com/office/drawing/2014/main" id="{0AA36C64-9374-4922-B715-20F07BEE83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24525" y="1946275"/>
            <a:ext cx="1165225" cy="762000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tIns="10800" bIns="10800" anchor="ctr">
            <a:spAutoFit/>
          </a:bodyPr>
          <a:lstStyle/>
          <a:p>
            <a:pPr algn="ctr"/>
            <a:r>
              <a:rPr lang="en-US" altLang="zh-CN">
                <a:effectLst>
                  <a:outerShdw blurRad="38100" dist="38100" dir="2700000" algn="tl">
                    <a:srgbClr val="000000"/>
                  </a:outerShdw>
                </a:effectLst>
              </a:rPr>
              <a:t>Type 5</a:t>
            </a:r>
          </a:p>
          <a:p>
            <a:pPr algn="ctr"/>
            <a:r>
              <a:rPr lang="en-US" altLang="zh-CN">
                <a:effectLst>
                  <a:outerShdw blurRad="38100" dist="38100" dir="2700000" algn="tl">
                    <a:srgbClr val="000000"/>
                  </a:outerShdw>
                </a:effectLst>
              </a:rPr>
              <a:t>(AS 20)</a:t>
            </a:r>
          </a:p>
        </p:txBody>
      </p:sp>
      <p:sp>
        <p:nvSpPr>
          <p:cNvPr id="49205" name="Rectangle 53">
            <a:extLst>
              <a:ext uri="{FF2B5EF4-FFF2-40B4-BE49-F238E27FC236}">
                <a16:creationId xmlns:a16="http://schemas.microsoft.com/office/drawing/2014/main" id="{7D9382C2-751F-48DD-96A3-D67792EC85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80063" y="1946275"/>
            <a:ext cx="1463675" cy="762000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tIns="10800" bIns="10800" anchor="ctr">
            <a:spAutoFit/>
          </a:bodyPr>
          <a:lstStyle/>
          <a:p>
            <a:pPr algn="ctr"/>
            <a:r>
              <a:rPr lang="en-US" altLang="zh-CN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Type 4</a:t>
            </a:r>
          </a:p>
          <a:p>
            <a:pPr algn="ctr"/>
            <a:r>
              <a:rPr lang="en-US" altLang="zh-CN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(X=ASBR)</a:t>
            </a:r>
          </a:p>
        </p:txBody>
      </p:sp>
      <p:sp>
        <p:nvSpPr>
          <p:cNvPr id="49191" name="Rectangle 39">
            <a:extLst>
              <a:ext uri="{FF2B5EF4-FFF2-40B4-BE49-F238E27FC236}">
                <a16:creationId xmlns:a16="http://schemas.microsoft.com/office/drawing/2014/main" id="{D16DED0B-02BE-4550-9281-308A4DEAB6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25688" y="2924175"/>
            <a:ext cx="1238250" cy="762000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tIns="10800" bIns="10800" anchor="ctr">
            <a:spAutoFit/>
          </a:bodyPr>
          <a:lstStyle/>
          <a:p>
            <a:pPr algn="ctr"/>
            <a:r>
              <a:rPr lang="en-US" altLang="zh-CN">
                <a:effectLst>
                  <a:outerShdw blurRad="38100" dist="38100" dir="2700000" algn="tl">
                    <a:srgbClr val="000000"/>
                  </a:outerShdw>
                </a:effectLst>
              </a:rPr>
              <a:t>Type 3</a:t>
            </a:r>
          </a:p>
          <a:p>
            <a:pPr algn="ctr"/>
            <a:r>
              <a:rPr lang="en-US" altLang="zh-CN">
                <a:effectLst>
                  <a:outerShdw blurRad="38100" dist="38100" dir="2700000" algn="tl">
                    <a:srgbClr val="000000"/>
                  </a:outerShdw>
                </a:effectLst>
              </a:rPr>
              <a:t>(Area 1)</a:t>
            </a:r>
          </a:p>
        </p:txBody>
      </p:sp>
      <p:sp>
        <p:nvSpPr>
          <p:cNvPr id="49192" name="Rectangle 40">
            <a:extLst>
              <a:ext uri="{FF2B5EF4-FFF2-40B4-BE49-F238E27FC236}">
                <a16:creationId xmlns:a16="http://schemas.microsoft.com/office/drawing/2014/main" id="{75FC1C2C-C202-41B8-A581-A09ADA4996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39975" y="3068638"/>
            <a:ext cx="1165225" cy="762000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tIns="10800" bIns="10800" anchor="ctr">
            <a:spAutoFit/>
          </a:bodyPr>
          <a:lstStyle/>
          <a:p>
            <a:pPr algn="ctr"/>
            <a:r>
              <a:rPr lang="en-US" altLang="zh-CN">
                <a:effectLst>
                  <a:outerShdw blurRad="38100" dist="38100" dir="2700000" algn="tl">
                    <a:srgbClr val="000000"/>
                  </a:outerShdw>
                </a:effectLst>
              </a:rPr>
              <a:t>Type 5</a:t>
            </a:r>
          </a:p>
          <a:p>
            <a:pPr algn="ctr"/>
            <a:r>
              <a:rPr lang="en-US" altLang="zh-CN">
                <a:effectLst>
                  <a:outerShdw blurRad="38100" dist="38100" dir="2700000" algn="tl">
                    <a:srgbClr val="000000"/>
                  </a:outerShdw>
                </a:effectLst>
              </a:rPr>
              <a:t>(AS 20)</a:t>
            </a:r>
          </a:p>
        </p:txBody>
      </p:sp>
      <p:sp>
        <p:nvSpPr>
          <p:cNvPr id="49206" name="Rectangle 54">
            <a:extLst>
              <a:ext uri="{FF2B5EF4-FFF2-40B4-BE49-F238E27FC236}">
                <a16:creationId xmlns:a16="http://schemas.microsoft.com/office/drawing/2014/main" id="{E8415BC1-65F0-4DFC-95C8-00DD9384A0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95513" y="3068638"/>
            <a:ext cx="1463675" cy="762000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tIns="10800" bIns="10800" anchor="ctr">
            <a:spAutoFit/>
          </a:bodyPr>
          <a:lstStyle/>
          <a:p>
            <a:pPr algn="ctr"/>
            <a:r>
              <a:rPr lang="en-US" altLang="zh-CN">
                <a:effectLst>
                  <a:outerShdw blurRad="38100" dist="38100" dir="2700000" algn="tl">
                    <a:srgbClr val="000000"/>
                  </a:outerShdw>
                </a:effectLst>
              </a:rPr>
              <a:t>Type 1</a:t>
            </a:r>
          </a:p>
          <a:p>
            <a:pPr algn="ctr"/>
            <a:r>
              <a:rPr lang="en-US" altLang="zh-CN">
                <a:effectLst>
                  <a:outerShdw blurRad="38100" dist="38100" dir="2700000" algn="tl">
                    <a:srgbClr val="000000"/>
                  </a:outerShdw>
                </a:effectLst>
              </a:rPr>
              <a:t>(X=ASBR)</a:t>
            </a:r>
          </a:p>
        </p:txBody>
      </p:sp>
      <p:sp>
        <p:nvSpPr>
          <p:cNvPr id="49193" name="Rectangle 41">
            <a:extLst>
              <a:ext uri="{FF2B5EF4-FFF2-40B4-BE49-F238E27FC236}">
                <a16:creationId xmlns:a16="http://schemas.microsoft.com/office/drawing/2014/main" id="{6D16AE03-5DB5-4CE4-9988-251D78257A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25688" y="2924175"/>
            <a:ext cx="1238250" cy="762000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tIns="10800" bIns="10800" anchor="ctr">
            <a:spAutoFit/>
          </a:bodyPr>
          <a:lstStyle/>
          <a:p>
            <a:pPr algn="ctr"/>
            <a:r>
              <a:rPr lang="en-US" altLang="zh-CN">
                <a:effectLst>
                  <a:outerShdw blurRad="38100" dist="38100" dir="2700000" algn="tl">
                    <a:srgbClr val="000000"/>
                  </a:outerShdw>
                </a:effectLst>
              </a:rPr>
              <a:t>Type 3</a:t>
            </a:r>
          </a:p>
          <a:p>
            <a:pPr algn="ctr"/>
            <a:r>
              <a:rPr lang="en-US" altLang="zh-CN">
                <a:effectLst>
                  <a:outerShdw blurRad="38100" dist="38100" dir="2700000" algn="tl">
                    <a:srgbClr val="000000"/>
                  </a:outerShdw>
                </a:effectLst>
              </a:rPr>
              <a:t>(Area 1)</a:t>
            </a:r>
          </a:p>
        </p:txBody>
      </p:sp>
      <p:sp>
        <p:nvSpPr>
          <p:cNvPr id="49194" name="Rectangle 42">
            <a:extLst>
              <a:ext uri="{FF2B5EF4-FFF2-40B4-BE49-F238E27FC236}">
                <a16:creationId xmlns:a16="http://schemas.microsoft.com/office/drawing/2014/main" id="{239F6F9F-03A2-4A85-BEEA-5813B8F735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0275" y="2994025"/>
            <a:ext cx="1238250" cy="762000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tIns="10800" bIns="10800" anchor="ctr">
            <a:spAutoFit/>
          </a:bodyPr>
          <a:lstStyle/>
          <a:p>
            <a:pPr algn="ctr"/>
            <a:r>
              <a:rPr lang="en-US" altLang="zh-CN">
                <a:effectLst>
                  <a:outerShdw blurRad="38100" dist="38100" dir="2700000" algn="tl">
                    <a:srgbClr val="000000"/>
                  </a:outerShdw>
                </a:effectLst>
              </a:rPr>
              <a:t>Type 1</a:t>
            </a:r>
          </a:p>
          <a:p>
            <a:pPr algn="ctr"/>
            <a:r>
              <a:rPr lang="en-US" altLang="zh-CN">
                <a:effectLst>
                  <a:outerShdw blurRad="38100" dist="38100" dir="2700000" algn="tl">
                    <a:srgbClr val="000000"/>
                  </a:outerShdw>
                </a:effectLst>
              </a:rPr>
              <a:t>(Area 1)</a:t>
            </a:r>
          </a:p>
        </p:txBody>
      </p:sp>
      <p:sp>
        <p:nvSpPr>
          <p:cNvPr id="49195" name="Rectangle 43">
            <a:extLst>
              <a:ext uri="{FF2B5EF4-FFF2-40B4-BE49-F238E27FC236}">
                <a16:creationId xmlns:a16="http://schemas.microsoft.com/office/drawing/2014/main" id="{60ABA183-D633-4CAD-AF46-30824F0C83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71713" y="3065463"/>
            <a:ext cx="1238250" cy="762000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tIns="10800" bIns="10800" anchor="ctr">
            <a:spAutoFit/>
          </a:bodyPr>
          <a:lstStyle/>
          <a:p>
            <a:pPr algn="ctr"/>
            <a:r>
              <a:rPr lang="en-US" altLang="zh-CN">
                <a:effectLst>
                  <a:outerShdw blurRad="38100" dist="38100" dir="2700000" algn="tl">
                    <a:srgbClr val="000000"/>
                  </a:outerShdw>
                </a:effectLst>
              </a:rPr>
              <a:t>Type 1</a:t>
            </a:r>
          </a:p>
          <a:p>
            <a:pPr algn="ctr"/>
            <a:r>
              <a:rPr lang="en-US" altLang="zh-CN">
                <a:effectLst>
                  <a:outerShdw blurRad="38100" dist="38100" dir="2700000" algn="tl">
                    <a:srgbClr val="000000"/>
                  </a:outerShdw>
                </a:effectLst>
              </a:rPr>
              <a:t>(Area 0)</a:t>
            </a:r>
          </a:p>
        </p:txBody>
      </p:sp>
      <p:sp>
        <p:nvSpPr>
          <p:cNvPr id="49197" name="Rectangle 45">
            <a:extLst>
              <a:ext uri="{FF2B5EF4-FFF2-40B4-BE49-F238E27FC236}">
                <a16:creationId xmlns:a16="http://schemas.microsoft.com/office/drawing/2014/main" id="{210521E0-008E-4626-8DEE-2F3169DD59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25688" y="2924175"/>
            <a:ext cx="1238250" cy="762000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tIns="10800" bIns="10800" anchor="ctr">
            <a:spAutoFit/>
          </a:bodyPr>
          <a:lstStyle/>
          <a:p>
            <a:pPr algn="ctr"/>
            <a:r>
              <a:rPr lang="en-US" altLang="zh-CN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Type 3</a:t>
            </a:r>
          </a:p>
          <a:p>
            <a:pPr algn="ctr"/>
            <a:r>
              <a:rPr lang="en-US" altLang="zh-CN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(Area 0)</a:t>
            </a:r>
          </a:p>
        </p:txBody>
      </p:sp>
      <p:sp>
        <p:nvSpPr>
          <p:cNvPr id="49190" name="Rectangle 38">
            <a:extLst>
              <a:ext uri="{FF2B5EF4-FFF2-40B4-BE49-F238E27FC236}">
                <a16:creationId xmlns:a16="http://schemas.microsoft.com/office/drawing/2014/main" id="{8A60B8AD-EDAE-4AAB-AACC-9B7322AF3A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39975" y="3068638"/>
            <a:ext cx="1165225" cy="762000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tIns="10800" bIns="10800" anchor="ctr">
            <a:spAutoFit/>
          </a:bodyPr>
          <a:lstStyle/>
          <a:p>
            <a:pPr algn="ctr"/>
            <a:r>
              <a:rPr lang="en-US" altLang="zh-CN">
                <a:effectLst>
                  <a:outerShdw blurRad="38100" dist="38100" dir="2700000" algn="tl">
                    <a:srgbClr val="000000"/>
                  </a:outerShdw>
                </a:effectLst>
              </a:rPr>
              <a:t>Type 5</a:t>
            </a:r>
          </a:p>
          <a:p>
            <a:pPr algn="ctr"/>
            <a:r>
              <a:rPr lang="en-US" altLang="zh-CN">
                <a:effectLst>
                  <a:outerShdw blurRad="38100" dist="38100" dir="2700000" algn="tl">
                    <a:srgbClr val="000000"/>
                  </a:outerShdw>
                </a:effectLst>
              </a:rPr>
              <a:t>(AS 20)</a:t>
            </a:r>
          </a:p>
        </p:txBody>
      </p:sp>
      <p:sp>
        <p:nvSpPr>
          <p:cNvPr id="49207" name="Rectangle 55">
            <a:extLst>
              <a:ext uri="{FF2B5EF4-FFF2-40B4-BE49-F238E27FC236}">
                <a16:creationId xmlns:a16="http://schemas.microsoft.com/office/drawing/2014/main" id="{917408FC-5F2A-46CA-BCF8-00A8A45D19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92338" y="3068638"/>
            <a:ext cx="1463675" cy="762000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tIns="10800" bIns="10800" anchor="ctr">
            <a:spAutoFit/>
          </a:bodyPr>
          <a:lstStyle/>
          <a:p>
            <a:pPr algn="ctr"/>
            <a:r>
              <a:rPr lang="en-US" altLang="zh-CN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Type 4</a:t>
            </a:r>
          </a:p>
          <a:p>
            <a:pPr algn="ctr"/>
            <a:r>
              <a:rPr lang="en-US" altLang="zh-CN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(X=ASBR)</a:t>
            </a:r>
          </a:p>
        </p:txBody>
      </p:sp>
      <p:sp>
        <p:nvSpPr>
          <p:cNvPr id="49196" name="Rectangle 44">
            <a:extLst>
              <a:ext uri="{FF2B5EF4-FFF2-40B4-BE49-F238E27FC236}">
                <a16:creationId xmlns:a16="http://schemas.microsoft.com/office/drawing/2014/main" id="{9F230263-77DB-4E5D-BFC4-13ECA62039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4738" y="3136900"/>
            <a:ext cx="1238250" cy="762000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tIns="10800" bIns="10800" anchor="ctr">
            <a:spAutoFit/>
          </a:bodyPr>
          <a:lstStyle/>
          <a:p>
            <a:pPr algn="ctr"/>
            <a:r>
              <a:rPr lang="en-US" altLang="zh-CN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Type 1</a:t>
            </a:r>
          </a:p>
          <a:p>
            <a:pPr algn="ctr"/>
            <a:r>
              <a:rPr lang="en-US" altLang="zh-CN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(Area 0)</a:t>
            </a:r>
          </a:p>
        </p:txBody>
      </p:sp>
      <p:sp>
        <p:nvSpPr>
          <p:cNvPr id="49189" name="Rectangle 37">
            <a:extLst>
              <a:ext uri="{FF2B5EF4-FFF2-40B4-BE49-F238E27FC236}">
                <a16:creationId xmlns:a16="http://schemas.microsoft.com/office/drawing/2014/main" id="{0240031A-7DA0-43F4-BA34-30E55FE5AA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7450" y="2276475"/>
            <a:ext cx="1165225" cy="762000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tIns="10800" bIns="10800" anchor="ctr">
            <a:spAutoFit/>
          </a:bodyPr>
          <a:lstStyle/>
          <a:p>
            <a:pPr algn="ctr"/>
            <a:r>
              <a:rPr lang="en-US" altLang="zh-CN">
                <a:effectLst>
                  <a:outerShdw blurRad="38100" dist="38100" dir="2700000" algn="tl">
                    <a:srgbClr val="000000"/>
                  </a:outerShdw>
                </a:effectLst>
              </a:rPr>
              <a:t>Type 5</a:t>
            </a:r>
          </a:p>
          <a:p>
            <a:pPr algn="ctr"/>
            <a:r>
              <a:rPr lang="en-US" altLang="zh-CN">
                <a:effectLst>
                  <a:outerShdw blurRad="38100" dist="38100" dir="2700000" algn="tl">
                    <a:srgbClr val="000000"/>
                  </a:outerShdw>
                </a:effectLst>
              </a:rPr>
              <a:t>(AS 20)</a:t>
            </a:r>
          </a:p>
        </p:txBody>
      </p:sp>
      <p:sp>
        <p:nvSpPr>
          <p:cNvPr id="49208" name="Rectangle 56">
            <a:extLst>
              <a:ext uri="{FF2B5EF4-FFF2-40B4-BE49-F238E27FC236}">
                <a16:creationId xmlns:a16="http://schemas.microsoft.com/office/drawing/2014/main" id="{E63B2143-BDFA-409D-ACB2-0912C4C643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9813" y="2276475"/>
            <a:ext cx="1463675" cy="762000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tIns="10800" bIns="10800" anchor="ctr">
            <a:spAutoFit/>
          </a:bodyPr>
          <a:lstStyle/>
          <a:p>
            <a:pPr algn="ctr"/>
            <a:r>
              <a:rPr lang="en-US" altLang="zh-CN">
                <a:effectLst>
                  <a:outerShdw blurRad="38100" dist="38100" dir="2700000" algn="tl">
                    <a:srgbClr val="000000"/>
                  </a:outerShdw>
                </a:effectLst>
              </a:rPr>
              <a:t>Type 4</a:t>
            </a:r>
          </a:p>
          <a:p>
            <a:pPr algn="ctr"/>
            <a:r>
              <a:rPr lang="en-US" altLang="zh-CN">
                <a:effectLst>
                  <a:outerShdw blurRad="38100" dist="38100" dir="2700000" algn="tl">
                    <a:srgbClr val="000000"/>
                  </a:outerShdw>
                </a:effectLst>
              </a:rPr>
              <a:t>(X=ASBR)</a:t>
            </a:r>
          </a:p>
        </p:txBody>
      </p:sp>
      <p:sp>
        <p:nvSpPr>
          <p:cNvPr id="49170" name="Text Box 18">
            <a:extLst>
              <a:ext uri="{FF2B5EF4-FFF2-40B4-BE49-F238E27FC236}">
                <a16:creationId xmlns:a16="http://schemas.microsoft.com/office/drawing/2014/main" id="{586E0283-036A-425A-BA96-E5093A682D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188" y="2684463"/>
            <a:ext cx="5794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effectLst>
                  <a:outerShdw blurRad="38100" dist="38100" dir="2700000" algn="tl">
                    <a:srgbClr val="000000"/>
                  </a:outerShdw>
                </a:effectLst>
              </a:rPr>
              <a:t>DR</a:t>
            </a:r>
          </a:p>
        </p:txBody>
      </p:sp>
      <p:sp>
        <p:nvSpPr>
          <p:cNvPr id="49198" name="Rectangle 46">
            <a:extLst>
              <a:ext uri="{FF2B5EF4-FFF2-40B4-BE49-F238E27FC236}">
                <a16:creationId xmlns:a16="http://schemas.microsoft.com/office/drawing/2014/main" id="{B18B50E6-77C3-4C00-A574-F4E6318781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50938" y="2276475"/>
            <a:ext cx="1238250" cy="762000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tIns="10800" bIns="10800" anchor="ctr">
            <a:spAutoFit/>
          </a:bodyPr>
          <a:lstStyle/>
          <a:p>
            <a:pPr algn="ctr"/>
            <a:r>
              <a:rPr lang="en-US" altLang="zh-CN">
                <a:effectLst>
                  <a:outerShdw blurRad="38100" dist="38100" dir="2700000" algn="tl">
                    <a:srgbClr val="000000"/>
                  </a:outerShdw>
                </a:effectLst>
              </a:rPr>
              <a:t>Type 3</a:t>
            </a:r>
          </a:p>
          <a:p>
            <a:pPr algn="ctr"/>
            <a:r>
              <a:rPr lang="en-US" altLang="zh-CN">
                <a:effectLst>
                  <a:outerShdw blurRad="38100" dist="38100" dir="2700000" algn="tl">
                    <a:srgbClr val="000000"/>
                  </a:outerShdw>
                </a:effectLst>
              </a:rPr>
              <a:t>(Area 0)</a:t>
            </a:r>
          </a:p>
        </p:txBody>
      </p:sp>
      <p:sp>
        <p:nvSpPr>
          <p:cNvPr id="49199" name="Rectangle 47">
            <a:extLst>
              <a:ext uri="{FF2B5EF4-FFF2-40B4-BE49-F238E27FC236}">
                <a16:creationId xmlns:a16="http://schemas.microsoft.com/office/drawing/2014/main" id="{F6644BC3-F554-4E34-A9D7-41115C4951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50938" y="2276475"/>
            <a:ext cx="1238250" cy="762000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tIns="10800" bIns="10800" anchor="ctr">
            <a:spAutoFit/>
          </a:bodyPr>
          <a:lstStyle/>
          <a:p>
            <a:pPr algn="ctr"/>
            <a:r>
              <a:rPr lang="en-US" altLang="zh-CN">
                <a:effectLst>
                  <a:outerShdw blurRad="38100" dist="38100" dir="2700000" algn="tl">
                    <a:srgbClr val="000000"/>
                  </a:outerShdw>
                </a:effectLst>
              </a:rPr>
              <a:t>Type 3</a:t>
            </a:r>
          </a:p>
          <a:p>
            <a:pPr algn="ctr"/>
            <a:r>
              <a:rPr lang="en-US" altLang="zh-CN">
                <a:effectLst>
                  <a:outerShdw blurRad="38100" dist="38100" dir="2700000" algn="tl">
                    <a:srgbClr val="000000"/>
                  </a:outerShdw>
                </a:effectLst>
              </a:rPr>
              <a:t>(Area 0)</a:t>
            </a:r>
          </a:p>
        </p:txBody>
      </p:sp>
      <p:sp>
        <p:nvSpPr>
          <p:cNvPr id="49203" name="Rectangle 51">
            <a:extLst>
              <a:ext uri="{FF2B5EF4-FFF2-40B4-BE49-F238E27FC236}">
                <a16:creationId xmlns:a16="http://schemas.microsoft.com/office/drawing/2014/main" id="{DA3F6470-758D-4C1B-A109-13652F64ED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9500" y="2590800"/>
            <a:ext cx="1238250" cy="762000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tIns="10800" bIns="10800" anchor="ctr">
            <a:spAutoFit/>
          </a:bodyPr>
          <a:lstStyle/>
          <a:p>
            <a:pPr algn="ctr"/>
            <a:r>
              <a:rPr lang="en-US" altLang="zh-CN">
                <a:effectLst>
                  <a:outerShdw blurRad="38100" dist="38100" dir="2700000" algn="tl">
                    <a:srgbClr val="000000"/>
                  </a:outerShdw>
                </a:effectLst>
              </a:rPr>
              <a:t>Type 1</a:t>
            </a:r>
          </a:p>
          <a:p>
            <a:pPr algn="ctr"/>
            <a:r>
              <a:rPr lang="en-US" altLang="zh-CN">
                <a:effectLst>
                  <a:outerShdw blurRad="38100" dist="38100" dir="2700000" algn="tl">
                    <a:srgbClr val="000000"/>
                  </a:outerShdw>
                </a:effectLst>
              </a:rPr>
              <a:t>(Area 1)</a:t>
            </a:r>
          </a:p>
        </p:txBody>
      </p:sp>
      <p:sp>
        <p:nvSpPr>
          <p:cNvPr id="49204" name="Rectangle 52">
            <a:extLst>
              <a:ext uri="{FF2B5EF4-FFF2-40B4-BE49-F238E27FC236}">
                <a16:creationId xmlns:a16="http://schemas.microsoft.com/office/drawing/2014/main" id="{DE08E944-00CC-4673-8190-70ED5DAC34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9500" y="2595563"/>
            <a:ext cx="1238250" cy="762000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tIns="10800" bIns="10800" anchor="ctr">
            <a:spAutoFit/>
          </a:bodyPr>
          <a:lstStyle/>
          <a:p>
            <a:pPr algn="ctr"/>
            <a:r>
              <a:rPr lang="en-US" altLang="zh-CN">
                <a:effectLst>
                  <a:outerShdw blurRad="38100" dist="38100" dir="2700000" algn="tl">
                    <a:srgbClr val="000000"/>
                  </a:outerShdw>
                </a:effectLst>
              </a:rPr>
              <a:t>Type 1</a:t>
            </a:r>
          </a:p>
          <a:p>
            <a:pPr algn="ctr"/>
            <a:r>
              <a:rPr lang="en-US" altLang="zh-CN">
                <a:effectLst>
                  <a:outerShdw blurRad="38100" dist="38100" dir="2700000" algn="tl">
                    <a:srgbClr val="000000"/>
                  </a:outerShdw>
                </a:effectLst>
              </a:rPr>
              <a:t>(Area 1)</a:t>
            </a:r>
          </a:p>
        </p:txBody>
      </p:sp>
      <p:sp>
        <p:nvSpPr>
          <p:cNvPr id="49188" name="Rectangle 36">
            <a:extLst>
              <a:ext uri="{FF2B5EF4-FFF2-40B4-BE49-F238E27FC236}">
                <a16:creationId xmlns:a16="http://schemas.microsoft.com/office/drawing/2014/main" id="{6B9BCB27-E645-4FBE-96EB-B926E0760C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7450" y="2276475"/>
            <a:ext cx="1165225" cy="762000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tIns="10800" bIns="10800" anchor="ctr">
            <a:spAutoFit/>
          </a:bodyPr>
          <a:lstStyle/>
          <a:p>
            <a:pPr algn="ctr"/>
            <a:r>
              <a:rPr lang="en-US" altLang="zh-CN">
                <a:effectLst>
                  <a:outerShdw blurRad="38100" dist="38100" dir="2700000" algn="tl">
                    <a:srgbClr val="000000"/>
                  </a:outerShdw>
                </a:effectLst>
              </a:rPr>
              <a:t>Type 5</a:t>
            </a:r>
          </a:p>
          <a:p>
            <a:pPr algn="ctr"/>
            <a:r>
              <a:rPr lang="en-US" altLang="zh-CN">
                <a:effectLst>
                  <a:outerShdw blurRad="38100" dist="38100" dir="2700000" algn="tl">
                    <a:srgbClr val="000000"/>
                  </a:outerShdw>
                </a:effectLst>
              </a:rPr>
              <a:t>(AS 20)</a:t>
            </a:r>
          </a:p>
        </p:txBody>
      </p:sp>
      <p:sp>
        <p:nvSpPr>
          <p:cNvPr id="49209" name="Rectangle 57">
            <a:extLst>
              <a:ext uri="{FF2B5EF4-FFF2-40B4-BE49-F238E27FC236}">
                <a16:creationId xmlns:a16="http://schemas.microsoft.com/office/drawing/2014/main" id="{38C69896-E220-4BEE-A036-DAA22208FA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9813" y="2276475"/>
            <a:ext cx="1463675" cy="762000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tIns="10800" bIns="10800" anchor="ctr">
            <a:spAutoFit/>
          </a:bodyPr>
          <a:lstStyle/>
          <a:p>
            <a:pPr algn="ctr"/>
            <a:r>
              <a:rPr lang="en-US" altLang="zh-CN">
                <a:effectLst>
                  <a:outerShdw blurRad="38100" dist="38100" dir="2700000" algn="tl">
                    <a:srgbClr val="000000"/>
                  </a:outerShdw>
                </a:effectLst>
              </a:rPr>
              <a:t>Type 4</a:t>
            </a:r>
          </a:p>
          <a:p>
            <a:pPr algn="ctr"/>
            <a:r>
              <a:rPr lang="en-US" altLang="zh-CN">
                <a:effectLst>
                  <a:outerShdw blurRad="38100" dist="38100" dir="2700000" algn="tl">
                    <a:srgbClr val="000000"/>
                  </a:outerShdw>
                </a:effectLst>
              </a:rPr>
              <a:t>(X=ASBR)</a:t>
            </a:r>
          </a:p>
        </p:txBody>
      </p:sp>
      <p:sp>
        <p:nvSpPr>
          <p:cNvPr id="49183" name="Rectangle 31">
            <a:extLst>
              <a:ext uri="{FF2B5EF4-FFF2-40B4-BE49-F238E27FC236}">
                <a16:creationId xmlns:a16="http://schemas.microsoft.com/office/drawing/2014/main" id="{2B742A52-CFEC-456E-98A6-7C0247131E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1063" y="2166938"/>
            <a:ext cx="1238250" cy="762000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tIns="10800" bIns="10800" anchor="ctr">
            <a:spAutoFit/>
          </a:bodyPr>
          <a:lstStyle/>
          <a:p>
            <a:pPr algn="ctr"/>
            <a:r>
              <a:rPr lang="en-US" altLang="zh-CN">
                <a:effectLst>
                  <a:outerShdw blurRad="38100" dist="38100" dir="2700000" algn="tl">
                    <a:srgbClr val="000000"/>
                  </a:outerShdw>
                </a:effectLst>
              </a:rPr>
              <a:t>Type 2</a:t>
            </a:r>
          </a:p>
          <a:p>
            <a:pPr algn="ctr"/>
            <a:r>
              <a:rPr lang="en-US" altLang="zh-CN">
                <a:effectLst>
                  <a:outerShdw blurRad="38100" dist="38100" dir="2700000" algn="tl">
                    <a:srgbClr val="000000"/>
                  </a:outerShdw>
                </a:effectLst>
              </a:rPr>
              <a:t>(Area 1)</a:t>
            </a:r>
          </a:p>
        </p:txBody>
      </p:sp>
      <p:sp>
        <p:nvSpPr>
          <p:cNvPr id="49184" name="Rectangle 32">
            <a:extLst>
              <a:ext uri="{FF2B5EF4-FFF2-40B4-BE49-F238E27FC236}">
                <a16:creationId xmlns:a16="http://schemas.microsoft.com/office/drawing/2014/main" id="{70662129-00CF-48E4-B690-AA18A4BC13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1063" y="3462338"/>
            <a:ext cx="1238250" cy="762000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tIns="10800" bIns="10800" anchor="ctr">
            <a:spAutoFit/>
          </a:bodyPr>
          <a:lstStyle/>
          <a:p>
            <a:pPr algn="ctr"/>
            <a:r>
              <a:rPr lang="en-US" altLang="zh-CN">
                <a:effectLst>
                  <a:outerShdw blurRad="38100" dist="38100" dir="2700000" algn="tl">
                    <a:srgbClr val="000000"/>
                  </a:outerShdw>
                </a:effectLst>
              </a:rPr>
              <a:t>Type 2</a:t>
            </a:r>
          </a:p>
          <a:p>
            <a:pPr algn="ctr"/>
            <a:r>
              <a:rPr lang="en-US" altLang="zh-CN">
                <a:effectLst>
                  <a:outerShdw blurRad="38100" dist="38100" dir="2700000" algn="tl">
                    <a:srgbClr val="000000"/>
                  </a:outerShdw>
                </a:effectLst>
              </a:rPr>
              <a:t>(Area 1)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9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0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3.7037E-7 L -3.33333E-6 0.06389 L -0.12326 0.06389 L -0.12326 -0.05972 " pathEditMode="relative" rAng="0" ptsTypes="AAAA">
                                      <p:cBhvr>
                                        <p:cTn id="10" dur="3000" fill="hold"/>
                                        <p:tgtEl>
                                          <p:spTgt spid="491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163" y="2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17" presetID="0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 0.0 L 0.0 0.16667 L -0.10417 0.16667 L -0.10417 0.27917 " pathEditMode="relative" ptsTypes="AAAA">
                                      <p:cBhvr>
                                        <p:cTn id="18" dur="3000" fill="hold"/>
                                        <p:tgtEl>
                                          <p:spTgt spid="492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5.55112E-17 L -0.00104 0.16759 L 0.04062 0.16759 L 0.04062 0.28056 " pathEditMode="relative" rAng="0" ptsTypes="AAAA">
                                      <p:cBhvr>
                                        <p:cTn id="20" dur="3000" fill="hold"/>
                                        <p:tgtEl>
                                          <p:spTgt spid="4920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79" y="140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49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49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0" presetID="0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0.00393 L -0.00105 0.06041 L 0.36875 -0.09306 " pathEditMode="relative" rAng="0" ptsTypes="AAA">
                                      <p:cBhvr>
                                        <p:cTn id="31" dur="3000" fill="hold"/>
                                        <p:tgtEl>
                                          <p:spTgt spid="491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385" y="-2037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0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21 -2.96296E-6 L -0.00121 0.05672 L 0.17587 0.13403 " pathEditMode="relative" rAng="0" ptsTypes="AAA">
                                      <p:cBhvr>
                                        <p:cTn id="33" dur="3000" fill="hold"/>
                                        <p:tgtEl>
                                          <p:spTgt spid="491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854" y="669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7" dur="500"/>
                                        <p:tgtEl>
                                          <p:spTgt spid="491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0" dur="500"/>
                                        <p:tgtEl>
                                          <p:spTgt spid="491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3" dur="500"/>
                                        <p:tgtEl>
                                          <p:spTgt spid="491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6" dur="500"/>
                                        <p:tgtEl>
                                          <p:spTgt spid="492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9" dur="500"/>
                                        <p:tgtEl>
                                          <p:spTgt spid="492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49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7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2.22222E-6 L 1.66667E-6 0.19143 " pathEditMode="relative" rAng="0" ptsTypes="AA">
                                      <p:cBhvr>
                                        <p:cTn id="58" dur="2000" fill="hold"/>
                                        <p:tgtEl>
                                          <p:spTgt spid="491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56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60" presetID="0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0.19143 L 0.14948 0.19143 " pathEditMode="relative" rAng="0" ptsTypes="AA">
                                      <p:cBhvr>
                                        <p:cTn id="61" dur="2000" fill="hold"/>
                                        <p:tgtEl>
                                          <p:spTgt spid="491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465" y="0"/>
                                    </p:animMotion>
                                  </p:childTnLst>
                                </p:cTn>
                              </p:par>
                              <p:par>
                                <p:cTn id="6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0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0.00254 L -0.06562 0.00254 L -0.06562 0.12754 " pathEditMode="relative" rAng="0" ptsTypes="AAA">
                                      <p:cBhvr>
                                        <p:cTn id="67" dur="3000" fill="hold"/>
                                        <p:tgtEl>
                                          <p:spTgt spid="491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81" y="6250"/>
                                    </p:animMotion>
                                  </p:childTnLst>
                                </p:cTn>
                              </p:par>
                              <p:par>
                                <p:cTn id="68" presetID="0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0.00254 L 0.06025 0.00254 L 0.06025 0.12754 " pathEditMode="relative" rAng="0" ptsTypes="AAA">
                                      <p:cBhvr>
                                        <p:cTn id="69" dur="3000" fill="hold"/>
                                        <p:tgtEl>
                                          <p:spTgt spid="491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03" y="625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 nodeType="clickPar">
                      <p:stCondLst>
                        <p:cond delay="indefinite"/>
                      </p:stCondLst>
                      <p:childTnLst>
                        <p:par>
                          <p:cTn id="7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2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3" dur="500"/>
                                        <p:tgtEl>
                                          <p:spTgt spid="491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9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6" dur="500"/>
                                        <p:tgtEl>
                                          <p:spTgt spid="491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9" dur="500"/>
                                        <p:tgtEl>
                                          <p:spTgt spid="491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 nodeType="clickPar">
                      <p:stCondLst>
                        <p:cond delay="indefinite"/>
                      </p:stCondLst>
                      <p:childTnLst>
                        <p:par>
                          <p:cTn id="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8" presetID="0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3.7037E-7 L 1.38889E-6 0.08056 L 0.24097 0.14444 " pathEditMode="relative" rAng="0" ptsTypes="AAA">
                                      <p:cBhvr>
                                        <p:cTn id="89" dur="3000" fill="hold"/>
                                        <p:tgtEl>
                                          <p:spTgt spid="491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049" y="7222"/>
                                    </p:animMotion>
                                  </p:childTnLst>
                                </p:cTn>
                              </p:par>
                              <p:par>
                                <p:cTn id="90" presetID="0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35 -0.00092 L 0.00035 0.07686 L 0.41458 -0.08703 " pathEditMode="relative" rAng="0" ptsTypes="AAA">
                                      <p:cBhvr>
                                        <p:cTn id="91" dur="2000" fill="hold"/>
                                        <p:tgtEl>
                                          <p:spTgt spid="491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712" y="-4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9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96" presetID="0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12 3.33333E-6 L 0.00312 0.11504 L -0.09931 0.11504 L -0.09931 0.2206 " pathEditMode="relative" rAng="0" ptsTypes="AAAA">
                                      <p:cBhvr>
                                        <p:cTn id="97" dur="3000" fill="hold"/>
                                        <p:tgtEl>
                                          <p:spTgt spid="491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122" y="110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 nodeType="clickPar">
                      <p:stCondLst>
                        <p:cond delay="indefinite"/>
                      </p:stCondLst>
                      <p:childTnLst>
                        <p:par>
                          <p:cTn id="9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03" presetID="0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 0.0 L 0.0 0.075 L -0.12917 0.075 L -0.12917 -0.09167 " pathEditMode="relative" ptsTypes="AAAA">
                                      <p:cBhvr>
                                        <p:cTn id="104" dur="2000" fill="hold"/>
                                        <p:tgtEl>
                                          <p:spTgt spid="491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0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11" presetID="0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 0.0 L 0.0 0.16667 L -0.10417 0.16667 L -0.10417 0.27917 " pathEditMode="relative" ptsTypes="AAAA">
                                      <p:cBhvr>
                                        <p:cTn id="112" dur="3000" fill="hold"/>
                                        <p:tgtEl>
                                          <p:spTgt spid="491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3" presetID="0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5.55112E-17 L -0.00104 0.16759 L 0.04062 0.16759 L 0.04062 0.28056 " pathEditMode="relative" rAng="0" ptsTypes="AAAA">
                                      <p:cBhvr>
                                        <p:cTn id="114" dur="3000" fill="hold"/>
                                        <p:tgtEl>
                                          <p:spTgt spid="491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79" y="140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 nodeType="clickPar">
                      <p:stCondLst>
                        <p:cond delay="indefinite"/>
                      </p:stCondLst>
                      <p:childTnLst>
                        <p:par>
                          <p:cTn id="1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7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8" dur="500"/>
                                        <p:tgtEl>
                                          <p:spTgt spid="491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1" dur="500"/>
                                        <p:tgtEl>
                                          <p:spTgt spid="491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4" dur="500"/>
                                        <p:tgtEl>
                                          <p:spTgt spid="491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7" dur="500"/>
                                        <p:tgtEl>
                                          <p:spTgt spid="491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30" dur="500"/>
                                        <p:tgtEl>
                                          <p:spTgt spid="491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33" dur="500"/>
                                        <p:tgtEl>
                                          <p:spTgt spid="491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 nodeType="clickPar">
                      <p:stCondLst>
                        <p:cond delay="indefinite"/>
                      </p:stCondLst>
                      <p:childTnLst>
                        <p:par>
                          <p:cTn id="1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40" presetID="0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 0.0 L 0.0 0.0699 L -0.36736 0.16666 " pathEditMode="relative" ptsTypes="AAA">
                                      <p:cBhvr>
                                        <p:cTn id="141" dur="3000" fill="hold"/>
                                        <p:tgtEl>
                                          <p:spTgt spid="492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14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148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 0.0 L 0.0 0.0625 L 0.24375 0.12083 " pathEditMode="relative" ptsTypes="AAA">
                                      <p:cBhvr>
                                        <p:cTn id="149" dur="3000" fill="hold"/>
                                        <p:tgtEl>
                                          <p:spTgt spid="492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0" presetID="0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7.40741E-7 L 0.00105 0.04444 L -0.125 0.04444 L -0.125 -0.11528 " pathEditMode="relative" rAng="0" ptsTypes="AAAA">
                                      <p:cBhvr>
                                        <p:cTn id="151" dur="3000" fill="hold"/>
                                        <p:tgtEl>
                                          <p:spTgt spid="492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198" y="-354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15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158" presetID="0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 0.0 L 0.0 0.16667 L -0.10417 0.16667 L -0.10417 0.27917 " pathEditMode="relative" ptsTypes="AAAA">
                                      <p:cBhvr>
                                        <p:cTn id="159" dur="3000" fill="hold"/>
                                        <p:tgtEl>
                                          <p:spTgt spid="492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60" presetID="0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5.55112E-17 L -0.00104 0.16759 L 0.04062 0.16759 L 0.04062 0.28056 " pathEditMode="relative" rAng="0" ptsTypes="AAAA">
                                      <p:cBhvr>
                                        <p:cTn id="161" dur="3000" fill="hold"/>
                                        <p:tgtEl>
                                          <p:spTgt spid="492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79" y="140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 nodeType="clickPar">
                      <p:stCondLst>
                        <p:cond delay="indefinite"/>
                      </p:stCondLst>
                      <p:childTnLst>
                        <p:par>
                          <p:cTn id="1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4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5" dur="500"/>
                                        <p:tgtEl>
                                          <p:spTgt spid="492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8" dur="500"/>
                                        <p:tgtEl>
                                          <p:spTgt spid="492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71" dur="500"/>
                                        <p:tgtEl>
                                          <p:spTgt spid="492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74" dur="500"/>
                                        <p:tgtEl>
                                          <p:spTgt spid="492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6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77" dur="500"/>
                                        <p:tgtEl>
                                          <p:spTgt spid="492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 nodeType="clickPar">
                      <p:stCondLst>
                        <p:cond delay="indefinite"/>
                      </p:stCondLst>
                      <p:childTnLst>
                        <p:par>
                          <p:cTn id="1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3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84" presetID="0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 0.0 L 0.0 0.0699 L -0.36736 0.16666 " pathEditMode="relative" ptsTypes="AAA">
                                      <p:cBhvr>
                                        <p:cTn id="185" dur="3000" fill="hold"/>
                                        <p:tgtEl>
                                          <p:spTgt spid="491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6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18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1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192" presetID="0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7.40741E-7 L 0.00105 0.04444 L -0.125 0.04444 L -0.125 -0.11528 " pathEditMode="relative" rAng="0" ptsTypes="AAAA">
                                      <p:cBhvr>
                                        <p:cTn id="193" dur="3000" fill="hold"/>
                                        <p:tgtEl>
                                          <p:spTgt spid="491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198" y="-3542"/>
                                    </p:animMotion>
                                  </p:childTnLst>
                                </p:cTn>
                              </p:par>
                              <p:par>
                                <p:cTn id="194" presetID="0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 0.0 L 0.0 0.0625 L 0.24375 0.12083 " pathEditMode="relative" ptsTypes="AAA">
                                      <p:cBhvr>
                                        <p:cTn id="195" dur="3000" fill="hold"/>
                                        <p:tgtEl>
                                          <p:spTgt spid="491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6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19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3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204" presetID="0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 0.0 L 0.0 0.16667 L -0.10417 0.16667 L -0.10417 0.27917 " pathEditMode="relative" ptsTypes="AAAA">
                                      <p:cBhvr>
                                        <p:cTn id="205" dur="3000" fill="hold"/>
                                        <p:tgtEl>
                                          <p:spTgt spid="491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06" presetID="0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5.55112E-17 L -0.00104 0.16759 L 0.04062 0.16759 L 0.04062 0.28056 " pathEditMode="relative" rAng="0" ptsTypes="AAAA">
                                      <p:cBhvr>
                                        <p:cTn id="207" dur="3000" fill="hold"/>
                                        <p:tgtEl>
                                          <p:spTgt spid="491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79" y="14028"/>
                                    </p:animMotion>
                                  </p:childTnLst>
                                </p:cTn>
                              </p:par>
                              <p:par>
                                <p:cTn id="208" presetID="0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12 3.7037E-7 L 0.00312 0.11505 L -0.09931 0.11505 L -0.09931 0.2206 " pathEditMode="relative" rAng="0" ptsTypes="AAAA">
                                      <p:cBhvr>
                                        <p:cTn id="209" dur="3000" fill="hold"/>
                                        <p:tgtEl>
                                          <p:spTgt spid="492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122" y="110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0" fill="hold" nodeType="clickPar">
                      <p:stCondLst>
                        <p:cond delay="indefinite"/>
                      </p:stCondLst>
                      <p:childTnLst>
                        <p:par>
                          <p:cTn id="2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2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3" dur="500"/>
                                        <p:tgtEl>
                                          <p:spTgt spid="491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6" dur="500"/>
                                        <p:tgtEl>
                                          <p:spTgt spid="491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8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9" dur="500"/>
                                        <p:tgtEl>
                                          <p:spTgt spid="491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22" dur="500"/>
                                        <p:tgtEl>
                                          <p:spTgt spid="491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4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25" dur="500"/>
                                        <p:tgtEl>
                                          <p:spTgt spid="491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28" dur="500"/>
                                        <p:tgtEl>
                                          <p:spTgt spid="492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200" grpId="0" animBg="1"/>
      <p:bldP spid="49200" grpId="1" animBg="1"/>
      <p:bldP spid="49200" grpId="2" animBg="1"/>
      <p:bldP spid="49186" grpId="0" animBg="1"/>
      <p:bldP spid="49186" grpId="1" animBg="1"/>
      <p:bldP spid="49186" grpId="2" animBg="1"/>
      <p:bldP spid="49185" grpId="0" animBg="1"/>
      <p:bldP spid="49185" grpId="1" animBg="1"/>
      <p:bldP spid="49185" grpId="2" animBg="1"/>
      <p:bldP spid="49187" grpId="0" animBg="1"/>
      <p:bldP spid="49187" grpId="1" animBg="1"/>
      <p:bldP spid="49187" grpId="2" animBg="1"/>
      <p:bldP spid="49205" grpId="0" animBg="1"/>
      <p:bldP spid="49205" grpId="1" animBg="1"/>
      <p:bldP spid="49205" grpId="2" animBg="1"/>
      <p:bldP spid="49191" grpId="0" animBg="1"/>
      <p:bldP spid="49191" grpId="1" animBg="1"/>
      <p:bldP spid="49191" grpId="2" animBg="1"/>
      <p:bldP spid="49192" grpId="0" animBg="1"/>
      <p:bldP spid="49192" grpId="1" animBg="1"/>
      <p:bldP spid="49192" grpId="2" animBg="1"/>
      <p:bldP spid="49206" grpId="0" animBg="1"/>
      <p:bldP spid="49206" grpId="1" animBg="1"/>
      <p:bldP spid="49193" grpId="0" animBg="1"/>
      <p:bldP spid="49193" grpId="1" animBg="1"/>
      <p:bldP spid="49193" grpId="2" animBg="1"/>
      <p:bldP spid="49194" grpId="0" animBg="1"/>
      <p:bldP spid="49194" grpId="1" animBg="1"/>
      <p:bldP spid="49194" grpId="2" animBg="1"/>
      <p:bldP spid="49195" grpId="0" animBg="1"/>
      <p:bldP spid="49195" grpId="1" animBg="1"/>
      <p:bldP spid="49195" grpId="2" animBg="1"/>
      <p:bldP spid="49197" grpId="0" animBg="1"/>
      <p:bldP spid="49197" grpId="1" animBg="1"/>
      <p:bldP spid="49197" grpId="2" animBg="1"/>
      <p:bldP spid="49190" grpId="0" animBg="1"/>
      <p:bldP spid="49190" grpId="1" animBg="1"/>
      <p:bldP spid="49190" grpId="2" animBg="1"/>
      <p:bldP spid="49207" grpId="1" animBg="1"/>
      <p:bldP spid="49207" grpId="2" animBg="1"/>
      <p:bldP spid="49196" grpId="0" animBg="1"/>
      <p:bldP spid="49196" grpId="1" animBg="1"/>
      <p:bldP spid="49196" grpId="2" animBg="1"/>
      <p:bldP spid="49189" grpId="0" animBg="1"/>
      <p:bldP spid="49189" grpId="1" animBg="1"/>
      <p:bldP spid="49189" grpId="2" animBg="1"/>
      <p:bldP spid="49208" grpId="0" animBg="1"/>
      <p:bldP spid="49208" grpId="1" animBg="1"/>
      <p:bldP spid="49208" grpId="2" animBg="1"/>
      <p:bldP spid="49198" grpId="0" animBg="1"/>
      <p:bldP spid="49198" grpId="1" animBg="1"/>
      <p:bldP spid="49198" grpId="2" animBg="1"/>
      <p:bldP spid="49199" grpId="0" animBg="1"/>
      <p:bldP spid="49199" grpId="1" animBg="1"/>
      <p:bldP spid="49199" grpId="2" animBg="1"/>
      <p:bldP spid="49203" grpId="0" animBg="1"/>
      <p:bldP spid="49203" grpId="1" animBg="1"/>
      <p:bldP spid="49203" grpId="2" animBg="1"/>
      <p:bldP spid="49204" grpId="0" animBg="1"/>
      <p:bldP spid="49204" grpId="1" animBg="1"/>
      <p:bldP spid="49204" grpId="2" animBg="1"/>
      <p:bldP spid="49188" grpId="0" animBg="1"/>
      <p:bldP spid="49188" grpId="1" animBg="1"/>
      <p:bldP spid="49188" grpId="2" animBg="1"/>
      <p:bldP spid="49209" grpId="0" animBg="1"/>
      <p:bldP spid="49209" grpId="1" animBg="1"/>
      <p:bldP spid="49209" grpId="2" animBg="1"/>
      <p:bldP spid="49183" grpId="0" animBg="1"/>
      <p:bldP spid="49183" grpId="1" animBg="1"/>
      <p:bldP spid="49183" grpId="2" animBg="1"/>
      <p:bldP spid="49183" grpId="3" animBg="1"/>
      <p:bldP spid="49184" grpId="0" animBg="1"/>
      <p:bldP spid="49184" grpId="1" animBg="1"/>
      <p:bldP spid="49184" grpId="2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4625A24D-AE24-4644-BDCC-EC9745AEA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58740-ADB2-4BE3-AF3E-6FD658417E27}" type="slidenum">
              <a:rPr lang="en-US" altLang="zh-CN"/>
              <a:pPr/>
              <a:t>63</a:t>
            </a:fld>
            <a:endParaRPr lang="en-US" altLang="zh-CN"/>
          </a:p>
        </p:txBody>
      </p:sp>
      <p:sp>
        <p:nvSpPr>
          <p:cNvPr id="95234" name="Rectangle 2">
            <a:extLst>
              <a:ext uri="{FF2B5EF4-FFF2-40B4-BE49-F238E27FC236}">
                <a16:creationId xmlns:a16="http://schemas.microsoft.com/office/drawing/2014/main" id="{CCF80513-3222-419F-B70E-0C03BDA513B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11.5.4  OSPF Databases</a:t>
            </a:r>
          </a:p>
        </p:txBody>
      </p:sp>
      <p:sp>
        <p:nvSpPr>
          <p:cNvPr id="95235" name="Rectangle 3">
            <a:extLst>
              <a:ext uri="{FF2B5EF4-FFF2-40B4-BE49-F238E27FC236}">
                <a16:creationId xmlns:a16="http://schemas.microsoft.com/office/drawing/2014/main" id="{3152AA84-5E9B-4E73-AB2E-3E4A7F3156C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23850" y="1341439"/>
            <a:ext cx="8496300" cy="1655514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zh-CN" sz="2800" dirty="0"/>
              <a:t>Adjacency database</a:t>
            </a:r>
            <a:endParaRPr lang="en-US" altLang="zh-CN" sz="2400" i="1" dirty="0">
              <a:solidFill>
                <a:srgbClr val="FF0000"/>
              </a:solidFill>
            </a:endParaRPr>
          </a:p>
          <a:p>
            <a:pPr lvl="1">
              <a:lnSpc>
                <a:spcPct val="90000"/>
              </a:lnSpc>
            </a:pPr>
            <a:r>
              <a:rPr lang="en-US" altLang="zh-CN" sz="2400" dirty="0"/>
              <a:t>All the neighbors to which a router has established bidirectional communication</a:t>
            </a:r>
          </a:p>
          <a:p>
            <a:pPr lvl="1">
              <a:lnSpc>
                <a:spcPct val="90000"/>
              </a:lnSpc>
            </a:pPr>
            <a:r>
              <a:rPr lang="en-US" altLang="zh-CN" sz="2400" dirty="0"/>
              <a:t>Unique for each router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0A20787-DE5F-4A14-8019-C1AD951B62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7744" y="3001002"/>
            <a:ext cx="4547471" cy="2088232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83FD295A-D03D-48B9-B228-2FE99159D2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1885" y="5089234"/>
            <a:ext cx="4533330" cy="1508118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4625A24D-AE24-4644-BDCC-EC9745AEA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58740-ADB2-4BE3-AF3E-6FD658417E27}" type="slidenum">
              <a:rPr lang="en-US" altLang="zh-CN"/>
              <a:pPr/>
              <a:t>64</a:t>
            </a:fld>
            <a:endParaRPr lang="en-US" altLang="zh-CN"/>
          </a:p>
        </p:txBody>
      </p:sp>
      <p:sp>
        <p:nvSpPr>
          <p:cNvPr id="95234" name="Rectangle 2">
            <a:extLst>
              <a:ext uri="{FF2B5EF4-FFF2-40B4-BE49-F238E27FC236}">
                <a16:creationId xmlns:a16="http://schemas.microsoft.com/office/drawing/2014/main" id="{CCF80513-3222-419F-B70E-0C03BDA513B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11.5.4  OSPF Databases</a:t>
            </a:r>
          </a:p>
        </p:txBody>
      </p:sp>
      <p:sp>
        <p:nvSpPr>
          <p:cNvPr id="95235" name="Rectangle 3">
            <a:extLst>
              <a:ext uri="{FF2B5EF4-FFF2-40B4-BE49-F238E27FC236}">
                <a16:creationId xmlns:a16="http://schemas.microsoft.com/office/drawing/2014/main" id="{3152AA84-5E9B-4E73-AB2E-3E4A7F3156C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zh-CN" sz="2800" dirty="0"/>
              <a:t>Adjacency database</a:t>
            </a:r>
            <a:endParaRPr lang="en-US" altLang="zh-CN" sz="2400" i="1" dirty="0">
              <a:solidFill>
                <a:srgbClr val="FF0000"/>
              </a:solidFill>
            </a:endParaRPr>
          </a:p>
          <a:p>
            <a:pPr lvl="1">
              <a:lnSpc>
                <a:spcPct val="90000"/>
              </a:lnSpc>
            </a:pPr>
            <a:r>
              <a:rPr lang="en-US" altLang="zh-CN" sz="2400" dirty="0"/>
              <a:t>All the neighbors to which a router has established bidirectional communication</a:t>
            </a:r>
          </a:p>
          <a:p>
            <a:pPr lvl="1">
              <a:lnSpc>
                <a:spcPct val="90000"/>
              </a:lnSpc>
            </a:pPr>
            <a:r>
              <a:rPr lang="en-US" altLang="zh-CN" sz="2400" dirty="0"/>
              <a:t>Unique for each router</a:t>
            </a:r>
          </a:p>
          <a:p>
            <a:pPr>
              <a:lnSpc>
                <a:spcPct val="90000"/>
              </a:lnSpc>
            </a:pPr>
            <a:r>
              <a:rPr lang="en-US" altLang="zh-CN" sz="2800" dirty="0"/>
              <a:t>Link-state database</a:t>
            </a:r>
            <a:endParaRPr lang="en-US" altLang="zh-CN" sz="2400" i="1" dirty="0">
              <a:solidFill>
                <a:srgbClr val="FF0000"/>
              </a:solidFill>
            </a:endParaRPr>
          </a:p>
          <a:p>
            <a:pPr lvl="1">
              <a:lnSpc>
                <a:spcPct val="90000"/>
              </a:lnSpc>
            </a:pPr>
            <a:r>
              <a:rPr lang="en-US" altLang="zh-CN" sz="2400" dirty="0"/>
              <a:t>The relationship between each router and its neighbors </a:t>
            </a:r>
          </a:p>
          <a:p>
            <a:pPr lvl="1">
              <a:lnSpc>
                <a:spcPct val="90000"/>
              </a:lnSpc>
            </a:pPr>
            <a:r>
              <a:rPr lang="en-US" altLang="zh-CN" sz="2400" dirty="0"/>
              <a:t>All routers within an area have identical link-state databases</a:t>
            </a:r>
          </a:p>
          <a:p>
            <a:pPr>
              <a:lnSpc>
                <a:spcPct val="90000"/>
              </a:lnSpc>
            </a:pPr>
            <a:r>
              <a:rPr lang="en-US" altLang="zh-CN" sz="2800" dirty="0"/>
              <a:t>Forwarding database ( routing table )</a:t>
            </a:r>
            <a:endParaRPr lang="en-US" altLang="zh-CN" sz="2400" i="1" dirty="0">
              <a:solidFill>
                <a:srgbClr val="FF0000"/>
              </a:solidFill>
            </a:endParaRPr>
          </a:p>
          <a:p>
            <a:pPr lvl="1">
              <a:lnSpc>
                <a:spcPct val="90000"/>
              </a:lnSpc>
            </a:pPr>
            <a:r>
              <a:rPr lang="en-US" altLang="zh-CN" sz="2400" dirty="0"/>
              <a:t>The routes generated when an SPF algorithm is run on the link-state database</a:t>
            </a:r>
          </a:p>
          <a:p>
            <a:pPr lvl="1">
              <a:lnSpc>
                <a:spcPct val="90000"/>
              </a:lnSpc>
            </a:pPr>
            <a:r>
              <a:rPr lang="en-US" altLang="zh-CN" sz="2400" dirty="0"/>
              <a:t>The routing table on each router is unique</a:t>
            </a:r>
          </a:p>
        </p:txBody>
      </p:sp>
    </p:spTree>
    <p:extLst>
      <p:ext uri="{BB962C8B-B14F-4D97-AF65-F5344CB8AC3E}">
        <p14:creationId xmlns:p14="http://schemas.microsoft.com/office/powerpoint/2010/main" val="32032922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灯片编号占位符 5">
            <a:extLst>
              <a:ext uri="{FF2B5EF4-FFF2-40B4-BE49-F238E27FC236}">
                <a16:creationId xmlns:a16="http://schemas.microsoft.com/office/drawing/2014/main" id="{5F037913-AD36-49C3-9162-C2D0A03BC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7764AA-90EA-48E1-A527-7417295D1E25}" type="slidenum">
              <a:rPr lang="en-US" altLang="zh-CN"/>
              <a:pPr/>
              <a:t>65</a:t>
            </a:fld>
            <a:endParaRPr lang="en-US" altLang="zh-CN"/>
          </a:p>
        </p:txBody>
      </p:sp>
      <p:sp>
        <p:nvSpPr>
          <p:cNvPr id="43010" name="Rectangle 2">
            <a:extLst>
              <a:ext uri="{FF2B5EF4-FFF2-40B4-BE49-F238E27FC236}">
                <a16:creationId xmlns:a16="http://schemas.microsoft.com/office/drawing/2014/main" id="{1C1E7F5A-32E3-4487-B029-17C0113ED18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11.5.5  OSPF Packets</a:t>
            </a:r>
          </a:p>
        </p:txBody>
      </p:sp>
      <p:sp>
        <p:nvSpPr>
          <p:cNvPr id="43022" name="Rectangle 14">
            <a:extLst>
              <a:ext uri="{FF2B5EF4-FFF2-40B4-BE49-F238E27FC236}">
                <a16:creationId xmlns:a16="http://schemas.microsoft.com/office/drawing/2014/main" id="{1CF0EE09-9AB9-4A23-9783-0EE5BD1BCBB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23850" y="1341438"/>
            <a:ext cx="8496300" cy="5111750"/>
          </a:xfrm>
        </p:spPr>
        <p:txBody>
          <a:bodyPr/>
          <a:lstStyle/>
          <a:p>
            <a:pPr>
              <a:lnSpc>
                <a:spcPct val="90000"/>
              </a:lnSpc>
              <a:spcBef>
                <a:spcPct val="10000"/>
              </a:spcBef>
            </a:pPr>
            <a:r>
              <a:rPr lang="en-US" altLang="zh-CN" sz="3000"/>
              <a:t>Format</a:t>
            </a:r>
          </a:p>
          <a:p>
            <a:pPr>
              <a:lnSpc>
                <a:spcPct val="90000"/>
              </a:lnSpc>
              <a:spcBef>
                <a:spcPct val="10000"/>
              </a:spcBef>
            </a:pPr>
            <a:endParaRPr lang="en-US" altLang="zh-CN" sz="3000"/>
          </a:p>
          <a:p>
            <a:pPr>
              <a:lnSpc>
                <a:spcPct val="90000"/>
              </a:lnSpc>
              <a:spcBef>
                <a:spcPct val="10000"/>
              </a:spcBef>
            </a:pPr>
            <a:endParaRPr lang="en-US" altLang="zh-CN" sz="3000"/>
          </a:p>
          <a:p>
            <a:pPr>
              <a:lnSpc>
                <a:spcPct val="90000"/>
              </a:lnSpc>
              <a:spcBef>
                <a:spcPct val="10000"/>
              </a:spcBef>
            </a:pPr>
            <a:endParaRPr lang="en-US" altLang="zh-CN" sz="3000"/>
          </a:p>
          <a:p>
            <a:pPr lvl="1">
              <a:lnSpc>
                <a:spcPct val="90000"/>
              </a:lnSpc>
              <a:spcBef>
                <a:spcPct val="10000"/>
              </a:spcBef>
            </a:pPr>
            <a:endParaRPr lang="en-US" altLang="zh-CN" sz="2600"/>
          </a:p>
          <a:p>
            <a:pPr lvl="1">
              <a:lnSpc>
                <a:spcPct val="90000"/>
              </a:lnSpc>
              <a:spcBef>
                <a:spcPct val="10000"/>
              </a:spcBef>
            </a:pPr>
            <a:endParaRPr lang="en-US" altLang="zh-CN" sz="3000"/>
          </a:p>
          <a:p>
            <a:pPr lvl="1">
              <a:lnSpc>
                <a:spcPct val="90000"/>
              </a:lnSpc>
              <a:spcBef>
                <a:spcPct val="10000"/>
              </a:spcBef>
            </a:pPr>
            <a:endParaRPr lang="en-US" altLang="zh-CN" sz="3000"/>
          </a:p>
          <a:p>
            <a:pPr lvl="1">
              <a:lnSpc>
                <a:spcPct val="90000"/>
              </a:lnSpc>
              <a:spcBef>
                <a:spcPct val="10000"/>
              </a:spcBef>
            </a:pPr>
            <a:endParaRPr lang="en-US" altLang="zh-CN" sz="3000"/>
          </a:p>
          <a:p>
            <a:pPr lvl="1">
              <a:lnSpc>
                <a:spcPct val="90000"/>
              </a:lnSpc>
              <a:spcBef>
                <a:spcPct val="10000"/>
              </a:spcBef>
            </a:pPr>
            <a:endParaRPr lang="en-US" altLang="zh-CN" sz="3000"/>
          </a:p>
          <a:p>
            <a:pPr>
              <a:lnSpc>
                <a:spcPct val="90000"/>
              </a:lnSpc>
              <a:spcBef>
                <a:spcPct val="10000"/>
              </a:spcBef>
            </a:pPr>
            <a:r>
              <a:rPr lang="en-US" altLang="zh-CN" sz="3000"/>
              <a:t>Multicasting:  224.0.0.5,  224.0.0.6</a:t>
            </a:r>
          </a:p>
          <a:p>
            <a:pPr>
              <a:lnSpc>
                <a:spcPct val="90000"/>
              </a:lnSpc>
              <a:spcBef>
                <a:spcPct val="10000"/>
              </a:spcBef>
            </a:pPr>
            <a:r>
              <a:rPr lang="en-US" altLang="zh-CN" sz="3000"/>
              <a:t>Encapsulation:  IP ( protocol 89 )</a:t>
            </a:r>
          </a:p>
        </p:txBody>
      </p:sp>
      <p:grpSp>
        <p:nvGrpSpPr>
          <p:cNvPr id="43024" name="Group 16">
            <a:extLst>
              <a:ext uri="{FF2B5EF4-FFF2-40B4-BE49-F238E27FC236}">
                <a16:creationId xmlns:a16="http://schemas.microsoft.com/office/drawing/2014/main" id="{C4B9796F-2FEB-4CE5-993A-D92734D94535}"/>
              </a:ext>
            </a:extLst>
          </p:cNvPr>
          <p:cNvGrpSpPr>
            <a:grpSpLocks/>
          </p:cNvGrpSpPr>
          <p:nvPr/>
        </p:nvGrpSpPr>
        <p:grpSpPr bwMode="auto">
          <a:xfrm>
            <a:off x="468313" y="1844675"/>
            <a:ext cx="8459787" cy="3479800"/>
            <a:chOff x="295" y="1692"/>
            <a:chExt cx="5329" cy="2328"/>
          </a:xfrm>
        </p:grpSpPr>
        <p:sp>
          <p:nvSpPr>
            <p:cNvPr id="43011" name="Rectangle 3">
              <a:extLst>
                <a:ext uri="{FF2B5EF4-FFF2-40B4-BE49-F238E27FC236}">
                  <a16:creationId xmlns:a16="http://schemas.microsoft.com/office/drawing/2014/main" id="{5562CF6D-15E3-461A-A8E2-B8749C8E84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5" y="1706"/>
              <a:ext cx="1179" cy="295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 w="19050" algn="ctr">
              <a:solidFill>
                <a:schemeClr val="tx1"/>
              </a:solidFill>
              <a:miter lim="800000"/>
              <a:headEnd/>
              <a:tailEnd type="none" w="lg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 anchorCtr="1"/>
            <a:lstStyle/>
            <a:p>
              <a:pPr algn="ctr"/>
              <a:r>
                <a:rPr lang="en-US" altLang="zh-CN" sz="2800">
                  <a:solidFill>
                    <a:srgbClr val="FFFF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Version</a:t>
              </a:r>
            </a:p>
          </p:txBody>
        </p:sp>
        <p:sp>
          <p:nvSpPr>
            <p:cNvPr id="43012" name="Rectangle 4">
              <a:extLst>
                <a:ext uri="{FF2B5EF4-FFF2-40B4-BE49-F238E27FC236}">
                  <a16:creationId xmlns:a16="http://schemas.microsoft.com/office/drawing/2014/main" id="{4107424B-E03C-47A1-89B1-FE692B2ACE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4" y="1706"/>
              <a:ext cx="1179" cy="295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 w="19050" algn="ctr">
              <a:solidFill>
                <a:schemeClr val="tx1"/>
              </a:solidFill>
              <a:miter lim="800000"/>
              <a:headEnd/>
              <a:tailEnd type="none" w="lg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 anchorCtr="1"/>
            <a:lstStyle/>
            <a:p>
              <a:pPr algn="ctr"/>
              <a:r>
                <a:rPr lang="en-US" altLang="zh-CN" sz="2800">
                  <a:solidFill>
                    <a:srgbClr val="FFFF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Type</a:t>
              </a:r>
            </a:p>
          </p:txBody>
        </p:sp>
        <p:sp>
          <p:nvSpPr>
            <p:cNvPr id="43013" name="Rectangle 5">
              <a:extLst>
                <a:ext uri="{FF2B5EF4-FFF2-40B4-BE49-F238E27FC236}">
                  <a16:creationId xmlns:a16="http://schemas.microsoft.com/office/drawing/2014/main" id="{5E04C402-685B-457F-AA1B-6D597D7B45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5" y="2001"/>
              <a:ext cx="4715" cy="295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 w="19050" algn="ctr">
              <a:solidFill>
                <a:schemeClr val="tx1"/>
              </a:solidFill>
              <a:miter lim="800000"/>
              <a:headEnd/>
              <a:tailEnd type="none" w="lg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 anchorCtr="1"/>
            <a:lstStyle/>
            <a:p>
              <a:pPr algn="ctr"/>
              <a:r>
                <a:rPr lang="en-US" altLang="zh-CN" sz="2800">
                  <a:solidFill>
                    <a:srgbClr val="FFFF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Router ID</a:t>
              </a:r>
            </a:p>
          </p:txBody>
        </p:sp>
        <p:sp>
          <p:nvSpPr>
            <p:cNvPr id="43014" name="Rectangle 6">
              <a:extLst>
                <a:ext uri="{FF2B5EF4-FFF2-40B4-BE49-F238E27FC236}">
                  <a16:creationId xmlns:a16="http://schemas.microsoft.com/office/drawing/2014/main" id="{5024DC4C-5922-43EF-8601-4705ABFE3B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5" y="2296"/>
              <a:ext cx="4715" cy="295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 w="19050" algn="ctr">
              <a:solidFill>
                <a:schemeClr val="tx1"/>
              </a:solidFill>
              <a:miter lim="800000"/>
              <a:headEnd/>
              <a:tailEnd type="none" w="lg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 anchorCtr="1"/>
            <a:lstStyle/>
            <a:p>
              <a:pPr algn="ctr"/>
              <a:r>
                <a:rPr lang="en-US" altLang="zh-CN" sz="2800">
                  <a:solidFill>
                    <a:srgbClr val="FFFF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Area ID</a:t>
              </a:r>
              <a:endParaRPr lang="en-US" altLang="zh-CN" sz="2800">
                <a:solidFill>
                  <a:srgbClr val="FF00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43015" name="Rectangle 7">
              <a:extLst>
                <a:ext uri="{FF2B5EF4-FFF2-40B4-BE49-F238E27FC236}">
                  <a16:creationId xmlns:a16="http://schemas.microsoft.com/office/drawing/2014/main" id="{4BE05C4A-D14C-4BD1-9291-263423FCB5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53" y="1706"/>
              <a:ext cx="2358" cy="295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 w="19050" algn="ctr">
              <a:solidFill>
                <a:schemeClr val="tx1"/>
              </a:solidFill>
              <a:miter lim="800000"/>
              <a:headEnd/>
              <a:tailEnd type="none" w="lg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 anchorCtr="1"/>
            <a:lstStyle/>
            <a:p>
              <a:pPr algn="ctr"/>
              <a:r>
                <a:rPr lang="en-US" altLang="zh-CN" sz="2800">
                  <a:solidFill>
                    <a:srgbClr val="FFFF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Packet Length</a:t>
              </a:r>
            </a:p>
          </p:txBody>
        </p:sp>
        <p:sp>
          <p:nvSpPr>
            <p:cNvPr id="43016" name="Rectangle 8">
              <a:extLst>
                <a:ext uri="{FF2B5EF4-FFF2-40B4-BE49-F238E27FC236}">
                  <a16:creationId xmlns:a16="http://schemas.microsoft.com/office/drawing/2014/main" id="{5CEAFC1B-8920-4CC8-A839-ACE99A58F4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5" y="2886"/>
              <a:ext cx="4715" cy="295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 w="19050" algn="ctr">
              <a:solidFill>
                <a:schemeClr val="tx1"/>
              </a:solidFill>
              <a:miter lim="800000"/>
              <a:headEnd/>
              <a:tailEnd type="none" w="lg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 anchorCtr="1"/>
            <a:lstStyle/>
            <a:p>
              <a:pPr algn="ctr"/>
              <a:r>
                <a:rPr lang="en-US" altLang="zh-CN" sz="2800">
                  <a:solidFill>
                    <a:srgbClr val="FFFF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Authentication</a:t>
              </a:r>
              <a:endParaRPr lang="en-US" altLang="zh-CN" sz="2800">
                <a:solidFill>
                  <a:srgbClr val="FF00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43017" name="Rectangle 9">
              <a:extLst>
                <a:ext uri="{FF2B5EF4-FFF2-40B4-BE49-F238E27FC236}">
                  <a16:creationId xmlns:a16="http://schemas.microsoft.com/office/drawing/2014/main" id="{AF2735DE-A8AF-4D11-89BE-C4734D40D0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5" y="3181"/>
              <a:ext cx="4715" cy="295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 w="19050" algn="ctr">
              <a:solidFill>
                <a:schemeClr val="tx1"/>
              </a:solidFill>
              <a:miter lim="800000"/>
              <a:headEnd/>
              <a:tailEnd type="none" w="lg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 anchorCtr="1"/>
            <a:lstStyle/>
            <a:p>
              <a:pPr algn="ctr"/>
              <a:r>
                <a:rPr lang="en-US" altLang="zh-CN" sz="2800">
                  <a:solidFill>
                    <a:srgbClr val="FFFF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Authentication</a:t>
              </a:r>
            </a:p>
          </p:txBody>
        </p:sp>
        <p:sp>
          <p:nvSpPr>
            <p:cNvPr id="43018" name="Rectangle 10">
              <a:extLst>
                <a:ext uri="{FF2B5EF4-FFF2-40B4-BE49-F238E27FC236}">
                  <a16:creationId xmlns:a16="http://schemas.microsoft.com/office/drawing/2014/main" id="{8CF5FBA1-13CC-454F-8165-F350776EE3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53" y="2591"/>
              <a:ext cx="2358" cy="295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 w="19050" algn="ctr">
              <a:solidFill>
                <a:schemeClr val="tx1"/>
              </a:solidFill>
              <a:miter lim="800000"/>
              <a:headEnd/>
              <a:tailEnd type="none" w="lg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 anchorCtr="1"/>
            <a:lstStyle/>
            <a:p>
              <a:pPr algn="ctr"/>
              <a:r>
                <a:rPr lang="en-US" altLang="zh-CN" sz="2800">
                  <a:solidFill>
                    <a:srgbClr val="FFFF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Authentication Type</a:t>
              </a:r>
              <a:endParaRPr lang="en-US" altLang="zh-CN" sz="2800">
                <a:solidFill>
                  <a:srgbClr val="FF00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43019" name="Rectangle 11">
              <a:extLst>
                <a:ext uri="{FF2B5EF4-FFF2-40B4-BE49-F238E27FC236}">
                  <a16:creationId xmlns:a16="http://schemas.microsoft.com/office/drawing/2014/main" id="{A93E3D08-56EA-4ECC-B0E0-0F56484DB9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5" y="2591"/>
              <a:ext cx="2358" cy="295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 w="19050" algn="ctr">
              <a:solidFill>
                <a:schemeClr val="tx1"/>
              </a:solidFill>
              <a:miter lim="800000"/>
              <a:headEnd/>
              <a:tailEnd type="none" w="lg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 anchorCtr="1"/>
            <a:lstStyle/>
            <a:p>
              <a:pPr algn="ctr"/>
              <a:r>
                <a:rPr lang="en-US" altLang="zh-CN" sz="2800">
                  <a:solidFill>
                    <a:srgbClr val="FFFF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Checksum</a:t>
              </a:r>
            </a:p>
          </p:txBody>
        </p:sp>
        <p:sp>
          <p:nvSpPr>
            <p:cNvPr id="43020" name="AutoShape 12">
              <a:extLst>
                <a:ext uri="{FF2B5EF4-FFF2-40B4-BE49-F238E27FC236}">
                  <a16:creationId xmlns:a16="http://schemas.microsoft.com/office/drawing/2014/main" id="{6399D385-9C9C-4526-A2D7-7A722927E5A5}"/>
                </a:ext>
              </a:extLst>
            </p:cNvPr>
            <p:cNvSpPr>
              <a:spLocks/>
            </p:cNvSpPr>
            <p:nvPr/>
          </p:nvSpPr>
          <p:spPr bwMode="auto">
            <a:xfrm>
              <a:off x="5012" y="1692"/>
              <a:ext cx="227" cy="1784"/>
            </a:xfrm>
            <a:prstGeom prst="rightBrace">
              <a:avLst>
                <a:gd name="adj1" fmla="val 65492"/>
                <a:gd name="adj2" fmla="val 50000"/>
              </a:avLst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3021" name="Text Box 13">
              <a:extLst>
                <a:ext uri="{FF2B5EF4-FFF2-40B4-BE49-F238E27FC236}">
                  <a16:creationId xmlns:a16="http://schemas.microsoft.com/office/drawing/2014/main" id="{EEEAC0B9-7C3B-4847-BE49-F9DC1057C28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39" y="2200"/>
              <a:ext cx="385" cy="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>
              <a:spAutoFit/>
            </a:bodyPr>
            <a:lstStyle/>
            <a:p>
              <a:pPr algn="ctr"/>
              <a:r>
                <a:rPr lang="en-US" altLang="zh-CN" sz="2800" dirty="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Header</a:t>
              </a:r>
            </a:p>
          </p:txBody>
        </p:sp>
        <p:sp>
          <p:nvSpPr>
            <p:cNvPr id="43023" name="Rectangle 15">
              <a:extLst>
                <a:ext uri="{FF2B5EF4-FFF2-40B4-BE49-F238E27FC236}">
                  <a16:creationId xmlns:a16="http://schemas.microsoft.com/office/drawing/2014/main" id="{12406049-34F6-46F9-9EC6-BF3247C4CE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5" y="3476"/>
              <a:ext cx="4715" cy="544"/>
            </a:xfrm>
            <a:prstGeom prst="rect">
              <a:avLst/>
            </a:prstGeom>
            <a:noFill/>
            <a:ln w="19050" algn="ctr">
              <a:solidFill>
                <a:schemeClr val="tx1"/>
              </a:solidFill>
              <a:miter lim="800000"/>
              <a:headEnd/>
              <a:tailEnd type="none" w="lg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>
                      <a:alpha val="30000"/>
                    </a:schemeClr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 anchorCtr="1"/>
            <a:lstStyle/>
            <a:p>
              <a:pPr algn="ctr"/>
              <a:r>
                <a:rPr lang="en-US" altLang="zh-CN" sz="280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OSPF Packet Data</a:t>
              </a:r>
            </a:p>
          </p:txBody>
        </p:sp>
      </p:grp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灯片编号占位符 5">
            <a:extLst>
              <a:ext uri="{FF2B5EF4-FFF2-40B4-BE49-F238E27FC236}">
                <a16:creationId xmlns:a16="http://schemas.microsoft.com/office/drawing/2014/main" id="{5F037913-AD36-49C3-9162-C2D0A03BC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7764AA-90EA-48E1-A527-7417295D1E25}" type="slidenum">
              <a:rPr lang="en-US" altLang="zh-CN"/>
              <a:pPr/>
              <a:t>66</a:t>
            </a:fld>
            <a:endParaRPr lang="en-US" altLang="zh-CN"/>
          </a:p>
        </p:txBody>
      </p:sp>
      <p:sp>
        <p:nvSpPr>
          <p:cNvPr id="43010" name="Rectangle 2">
            <a:extLst>
              <a:ext uri="{FF2B5EF4-FFF2-40B4-BE49-F238E27FC236}">
                <a16:creationId xmlns:a16="http://schemas.microsoft.com/office/drawing/2014/main" id="{1C1E7F5A-32E3-4487-B029-17C0113ED18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11.5.5  OSPF Packets</a:t>
            </a:r>
          </a:p>
        </p:txBody>
      </p:sp>
      <p:sp>
        <p:nvSpPr>
          <p:cNvPr id="43022" name="Rectangle 14">
            <a:extLst>
              <a:ext uri="{FF2B5EF4-FFF2-40B4-BE49-F238E27FC236}">
                <a16:creationId xmlns:a16="http://schemas.microsoft.com/office/drawing/2014/main" id="{1CF0EE09-9AB9-4A23-9783-0EE5BD1BCBB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05525" y="1007993"/>
            <a:ext cx="8496300" cy="433388"/>
          </a:xfrm>
        </p:spPr>
        <p:txBody>
          <a:bodyPr/>
          <a:lstStyle/>
          <a:p>
            <a:pPr>
              <a:lnSpc>
                <a:spcPct val="90000"/>
              </a:lnSpc>
              <a:spcBef>
                <a:spcPct val="10000"/>
              </a:spcBef>
            </a:pPr>
            <a:r>
              <a:rPr lang="en-US" altLang="zh-CN" dirty="0"/>
              <a:t>Header </a:t>
            </a:r>
            <a:r>
              <a:rPr lang="en-US" altLang="zh-CN" sz="3000" dirty="0"/>
              <a:t>Format</a:t>
            </a:r>
          </a:p>
          <a:p>
            <a:pPr>
              <a:lnSpc>
                <a:spcPct val="90000"/>
              </a:lnSpc>
              <a:spcBef>
                <a:spcPct val="10000"/>
              </a:spcBef>
            </a:pPr>
            <a:endParaRPr lang="en-US" altLang="zh-CN" sz="3000" dirty="0"/>
          </a:p>
          <a:p>
            <a:pPr>
              <a:lnSpc>
                <a:spcPct val="90000"/>
              </a:lnSpc>
              <a:spcBef>
                <a:spcPct val="10000"/>
              </a:spcBef>
            </a:pPr>
            <a:endParaRPr lang="en-US" altLang="zh-CN" sz="3000" dirty="0"/>
          </a:p>
          <a:p>
            <a:pPr>
              <a:lnSpc>
                <a:spcPct val="90000"/>
              </a:lnSpc>
              <a:spcBef>
                <a:spcPct val="10000"/>
              </a:spcBef>
            </a:pPr>
            <a:endParaRPr lang="en-US" altLang="zh-CN" sz="3000" dirty="0"/>
          </a:p>
          <a:p>
            <a:pPr lvl="1">
              <a:lnSpc>
                <a:spcPct val="90000"/>
              </a:lnSpc>
              <a:spcBef>
                <a:spcPct val="10000"/>
              </a:spcBef>
            </a:pPr>
            <a:endParaRPr lang="en-US" altLang="zh-CN" sz="2600" dirty="0"/>
          </a:p>
          <a:p>
            <a:pPr lvl="1">
              <a:lnSpc>
                <a:spcPct val="90000"/>
              </a:lnSpc>
              <a:spcBef>
                <a:spcPct val="10000"/>
              </a:spcBef>
            </a:pPr>
            <a:endParaRPr lang="en-US" altLang="zh-CN" sz="3000" dirty="0"/>
          </a:p>
          <a:p>
            <a:pPr lvl="1">
              <a:lnSpc>
                <a:spcPct val="90000"/>
              </a:lnSpc>
              <a:spcBef>
                <a:spcPct val="10000"/>
              </a:spcBef>
            </a:pPr>
            <a:endParaRPr lang="en-US" altLang="zh-CN" sz="3000" dirty="0"/>
          </a:p>
          <a:p>
            <a:pPr lvl="1">
              <a:lnSpc>
                <a:spcPct val="90000"/>
              </a:lnSpc>
              <a:spcBef>
                <a:spcPct val="10000"/>
              </a:spcBef>
            </a:pPr>
            <a:endParaRPr lang="en-US" altLang="zh-CN" sz="3000" dirty="0"/>
          </a:p>
          <a:p>
            <a:pPr lvl="1">
              <a:lnSpc>
                <a:spcPct val="90000"/>
              </a:lnSpc>
              <a:spcBef>
                <a:spcPct val="10000"/>
              </a:spcBef>
            </a:pPr>
            <a:endParaRPr lang="en-US" altLang="zh-CN" sz="3000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5843F3B-65D2-4487-B1CE-1E58D891DB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4939" y="3766847"/>
            <a:ext cx="6274122" cy="3060857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E237733-6AB8-4405-9E1A-EA8C99AB7C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9712" y="1542911"/>
            <a:ext cx="5497377" cy="2246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30767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189C5C30-56BE-497E-9046-F96F1F247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B9D249-E112-4D37-BCC0-4AFCD2525BF6}" type="slidenum">
              <a:rPr lang="en-US" altLang="zh-CN"/>
              <a:pPr/>
              <a:t>67</a:t>
            </a:fld>
            <a:endParaRPr lang="en-US" altLang="zh-CN"/>
          </a:p>
        </p:txBody>
      </p:sp>
      <p:sp>
        <p:nvSpPr>
          <p:cNvPr id="44034" name="Rectangle 2">
            <a:extLst>
              <a:ext uri="{FF2B5EF4-FFF2-40B4-BE49-F238E27FC236}">
                <a16:creationId xmlns:a16="http://schemas.microsoft.com/office/drawing/2014/main" id="{CB432D1D-9610-4C41-AF39-1E519C6FB3F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Packet Types</a:t>
            </a:r>
          </a:p>
        </p:txBody>
      </p:sp>
      <p:sp>
        <p:nvSpPr>
          <p:cNvPr id="44035" name="Rectangle 3">
            <a:extLst>
              <a:ext uri="{FF2B5EF4-FFF2-40B4-BE49-F238E27FC236}">
                <a16:creationId xmlns:a16="http://schemas.microsoft.com/office/drawing/2014/main" id="{50861255-E8DF-4FF8-9E5A-B217931D7B1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23850" y="1341438"/>
            <a:ext cx="8496300" cy="5040312"/>
          </a:xfrm>
        </p:spPr>
        <p:txBody>
          <a:bodyPr/>
          <a:lstStyle/>
          <a:p>
            <a:pPr>
              <a:lnSpc>
                <a:spcPct val="90000"/>
              </a:lnSpc>
              <a:spcBef>
                <a:spcPct val="20000"/>
              </a:spcBef>
              <a:buFont typeface="Wingdings" panose="05000000000000000000" pitchFamily="2" charset="2"/>
              <a:buNone/>
            </a:pPr>
            <a:r>
              <a:rPr lang="en-US" altLang="zh-CN" sz="2800"/>
              <a:t>1:  Hello packet</a:t>
            </a:r>
          </a:p>
          <a:p>
            <a:pPr lvl="1">
              <a:lnSpc>
                <a:spcPct val="90000"/>
              </a:lnSpc>
              <a:spcBef>
                <a:spcPct val="5000"/>
              </a:spcBef>
            </a:pPr>
            <a:r>
              <a:rPr lang="en-US" altLang="zh-CN" sz="2400"/>
              <a:t>A 64-byte packet sent </a:t>
            </a:r>
            <a:r>
              <a:rPr lang="en-US" altLang="zh-CN" sz="2400">
                <a:cs typeface="Arial" panose="020B0604020202020204" pitchFamily="34" charset="0"/>
              </a:rPr>
              <a:t>periodically</a:t>
            </a:r>
            <a:r>
              <a:rPr lang="en-US" altLang="zh-CN" sz="2400"/>
              <a:t> to keep a link “alive”</a:t>
            </a:r>
          </a:p>
          <a:p>
            <a:pPr>
              <a:lnSpc>
                <a:spcPct val="90000"/>
              </a:lnSpc>
              <a:spcBef>
                <a:spcPct val="20000"/>
              </a:spcBef>
              <a:buFont typeface="Wingdings" panose="05000000000000000000" pitchFamily="2" charset="2"/>
              <a:buNone/>
            </a:pPr>
            <a:r>
              <a:rPr lang="en-US" altLang="zh-CN" sz="2800"/>
              <a:t>2:  DBD ( Database Description )</a:t>
            </a:r>
          </a:p>
          <a:p>
            <a:pPr lvl="1">
              <a:lnSpc>
                <a:spcPct val="90000"/>
              </a:lnSpc>
              <a:spcBef>
                <a:spcPct val="5000"/>
              </a:spcBef>
            </a:pPr>
            <a:r>
              <a:rPr lang="en-US" altLang="zh-CN" sz="2400"/>
              <a:t>Summary contents of a router’s link-state database sent to a newly discovered neighbor</a:t>
            </a:r>
          </a:p>
          <a:p>
            <a:pPr>
              <a:lnSpc>
                <a:spcPct val="90000"/>
              </a:lnSpc>
              <a:spcBef>
                <a:spcPct val="20000"/>
              </a:spcBef>
              <a:buFont typeface="Wingdings" panose="05000000000000000000" pitchFamily="2" charset="2"/>
              <a:buNone/>
            </a:pPr>
            <a:r>
              <a:rPr lang="en-US" altLang="zh-CN" sz="2800"/>
              <a:t>3:  LSR ( Link-State Request )</a:t>
            </a:r>
          </a:p>
          <a:p>
            <a:pPr lvl="1">
              <a:lnSpc>
                <a:spcPct val="90000"/>
              </a:lnSpc>
              <a:spcBef>
                <a:spcPct val="5000"/>
              </a:spcBef>
            </a:pPr>
            <a:r>
              <a:rPr lang="en-US" altLang="zh-CN" sz="2400"/>
              <a:t>Requests more specific information about a link from a neighbor’s link-state database</a:t>
            </a:r>
          </a:p>
          <a:p>
            <a:pPr>
              <a:lnSpc>
                <a:spcPct val="90000"/>
              </a:lnSpc>
              <a:spcBef>
                <a:spcPct val="20000"/>
              </a:spcBef>
              <a:buFont typeface="Wingdings" panose="05000000000000000000" pitchFamily="2" charset="2"/>
              <a:buNone/>
            </a:pPr>
            <a:r>
              <a:rPr lang="en-US" altLang="zh-CN" sz="2800"/>
              <a:t>4:  LSU ( Link-State Update, LSA )</a:t>
            </a:r>
          </a:p>
          <a:p>
            <a:pPr lvl="1">
              <a:lnSpc>
                <a:spcPct val="90000"/>
              </a:lnSpc>
              <a:spcBef>
                <a:spcPct val="5000"/>
              </a:spcBef>
            </a:pPr>
            <a:r>
              <a:rPr lang="en-US" altLang="zh-CN" sz="2400"/>
              <a:t>Transports LSAs to neighbor routers, a reply to an LSR</a:t>
            </a:r>
          </a:p>
          <a:p>
            <a:pPr>
              <a:lnSpc>
                <a:spcPct val="90000"/>
              </a:lnSpc>
              <a:spcBef>
                <a:spcPct val="20000"/>
              </a:spcBef>
              <a:buFont typeface="Wingdings" panose="05000000000000000000" pitchFamily="2" charset="2"/>
              <a:buNone/>
            </a:pPr>
            <a:r>
              <a:rPr lang="en-US" altLang="zh-CN" sz="2800"/>
              <a:t>5:  LSAck ( Link-State Acknowledgement )</a:t>
            </a:r>
          </a:p>
          <a:p>
            <a:pPr lvl="1">
              <a:lnSpc>
                <a:spcPct val="90000"/>
              </a:lnSpc>
              <a:spcBef>
                <a:spcPct val="5000"/>
              </a:spcBef>
            </a:pPr>
            <a:r>
              <a:rPr lang="en-US" altLang="zh-CN" sz="2400"/>
              <a:t>Ack receipt of a LSA; OSPF’s routing updates are connection-oriented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灯片编号占位符 5">
            <a:extLst>
              <a:ext uri="{FF2B5EF4-FFF2-40B4-BE49-F238E27FC236}">
                <a16:creationId xmlns:a16="http://schemas.microsoft.com/office/drawing/2014/main" id="{5D96C3E0-5EB0-46CD-A141-1C57EACC8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AA97E-C946-4443-AD20-78F88EFE995D}" type="slidenum">
              <a:rPr lang="en-US" altLang="zh-CN"/>
              <a:pPr/>
              <a:t>68</a:t>
            </a:fld>
            <a:endParaRPr lang="en-US" altLang="zh-CN"/>
          </a:p>
        </p:txBody>
      </p:sp>
      <p:sp>
        <p:nvSpPr>
          <p:cNvPr id="119810" name="Rectangle 2">
            <a:extLst>
              <a:ext uri="{FF2B5EF4-FFF2-40B4-BE49-F238E27FC236}">
                <a16:creationId xmlns:a16="http://schemas.microsoft.com/office/drawing/2014/main" id="{873B13D8-9F3F-4236-B5D0-B4D2B8AB343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LSU Packet Format</a:t>
            </a:r>
          </a:p>
        </p:txBody>
      </p:sp>
      <p:sp>
        <p:nvSpPr>
          <p:cNvPr id="119819" name="Rectangle 11">
            <a:extLst>
              <a:ext uri="{FF2B5EF4-FFF2-40B4-BE49-F238E27FC236}">
                <a16:creationId xmlns:a16="http://schemas.microsoft.com/office/drawing/2014/main" id="{3646354F-4FE8-433B-8912-22208AA9C6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1488" y="1484313"/>
            <a:ext cx="7485062" cy="1798637"/>
          </a:xfrm>
          <a:prstGeom prst="rect">
            <a:avLst/>
          </a:prstGeom>
          <a:solidFill>
            <a:schemeClr val="accent1">
              <a:alpha val="30000"/>
            </a:schemeClr>
          </a:solidFill>
          <a:ln w="19050" algn="ctr">
            <a:solidFill>
              <a:schemeClr val="tx1"/>
            </a:solidFill>
            <a:miter lim="800000"/>
            <a:headEnd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 anchorCtr="1"/>
          <a:lstStyle/>
          <a:p>
            <a:pPr algn="ctr"/>
            <a:r>
              <a:rPr lang="en-US" altLang="zh-CN" sz="280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OSPF common header</a:t>
            </a:r>
          </a:p>
          <a:p>
            <a:pPr algn="ctr"/>
            <a:r>
              <a:rPr lang="en-US" altLang="zh-CN" sz="280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24 bytes,  Type = 4</a:t>
            </a:r>
          </a:p>
        </p:txBody>
      </p:sp>
      <p:sp>
        <p:nvSpPr>
          <p:cNvPr id="119822" name="AutoShape 14">
            <a:extLst>
              <a:ext uri="{FF2B5EF4-FFF2-40B4-BE49-F238E27FC236}">
                <a16:creationId xmlns:a16="http://schemas.microsoft.com/office/drawing/2014/main" id="{DCB8E0C6-4E12-4BA4-8B85-187A5705D08E}"/>
              </a:ext>
            </a:extLst>
          </p:cNvPr>
          <p:cNvSpPr>
            <a:spLocks/>
          </p:cNvSpPr>
          <p:nvPr/>
        </p:nvSpPr>
        <p:spPr bwMode="auto">
          <a:xfrm>
            <a:off x="7956550" y="3787775"/>
            <a:ext cx="287338" cy="1873250"/>
          </a:xfrm>
          <a:prstGeom prst="rightBrace">
            <a:avLst>
              <a:gd name="adj1" fmla="val 54328"/>
              <a:gd name="adj2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9823" name="Text Box 15">
            <a:extLst>
              <a:ext uri="{FF2B5EF4-FFF2-40B4-BE49-F238E27FC236}">
                <a16:creationId xmlns:a16="http://schemas.microsoft.com/office/drawing/2014/main" id="{3F63BF97-D862-4C87-B088-8E02F1ABB4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43888" y="4083050"/>
            <a:ext cx="549275" cy="1362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>
            <a:spAutoFit/>
          </a:bodyPr>
          <a:lstStyle/>
          <a:p>
            <a:pPr algn="ctr"/>
            <a:r>
              <a:rPr lang="en-US" altLang="zh-CN">
                <a:effectLst>
                  <a:outerShdw blurRad="38100" dist="38100" dir="2700000" algn="tl">
                    <a:srgbClr val="000000"/>
                  </a:outerShdw>
                </a:effectLst>
              </a:rPr>
              <a:t>Repeated</a:t>
            </a:r>
          </a:p>
        </p:txBody>
      </p:sp>
      <p:sp>
        <p:nvSpPr>
          <p:cNvPr id="119824" name="Rectangle 16">
            <a:extLst>
              <a:ext uri="{FF2B5EF4-FFF2-40B4-BE49-F238E27FC236}">
                <a16:creationId xmlns:a16="http://schemas.microsoft.com/office/drawing/2014/main" id="{43FFB92B-16F4-4B82-96E3-1895A1F088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1488" y="3787775"/>
            <a:ext cx="7485062" cy="1873250"/>
          </a:xfrm>
          <a:prstGeom prst="rect">
            <a:avLst/>
          </a:prstGeom>
          <a:solidFill>
            <a:srgbClr val="660066">
              <a:alpha val="30000"/>
            </a:srgbClr>
          </a:solidFill>
          <a:ln w="19050" algn="ctr">
            <a:solidFill>
              <a:schemeClr val="tx1"/>
            </a:solidFill>
            <a:miter lim="800000"/>
            <a:headEnd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 anchorCtr="1"/>
          <a:lstStyle/>
          <a:p>
            <a:pPr algn="ctr"/>
            <a:r>
              <a:rPr lang="en-US" altLang="zh-CN" sz="2800">
                <a:effectLst>
                  <a:outerShdw blurRad="38100" dist="38100" dir="2700000" algn="tl">
                    <a:srgbClr val="000000"/>
                  </a:outerShdw>
                </a:effectLst>
              </a:rPr>
              <a:t>LSAs</a:t>
            </a:r>
          </a:p>
          <a:p>
            <a:pPr algn="ctr"/>
            <a:r>
              <a:rPr lang="en-US" altLang="zh-CN" sz="2800">
                <a:effectLst>
                  <a:outerShdw blurRad="38100" dist="38100" dir="2700000" algn="tl">
                    <a:srgbClr val="000000"/>
                  </a:outerShdw>
                </a:effectLst>
              </a:rPr>
              <a:t>(any combination of different kinds)</a:t>
            </a:r>
          </a:p>
        </p:txBody>
      </p:sp>
      <p:sp>
        <p:nvSpPr>
          <p:cNvPr id="119825" name="Rectangle 17">
            <a:extLst>
              <a:ext uri="{FF2B5EF4-FFF2-40B4-BE49-F238E27FC236}">
                <a16:creationId xmlns:a16="http://schemas.microsoft.com/office/drawing/2014/main" id="{F76C6543-4A9F-47ED-B3EC-EB088067B5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1488" y="3284538"/>
            <a:ext cx="7485062" cy="503237"/>
          </a:xfrm>
          <a:prstGeom prst="rect">
            <a:avLst/>
          </a:prstGeom>
          <a:noFill/>
          <a:ln w="19050" algn="ctr">
            <a:solidFill>
              <a:schemeClr val="tx1"/>
            </a:solidFill>
            <a:miter lim="800000"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>
                    <a:alpha val="30000"/>
                  </a:schemeClr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 anchorCtr="1"/>
          <a:lstStyle/>
          <a:p>
            <a:pPr algn="ctr"/>
            <a:r>
              <a:rPr lang="en-US" altLang="zh-CN" sz="2800">
                <a:effectLst>
                  <a:outerShdw blurRad="38100" dist="38100" dir="2700000" algn="tl">
                    <a:srgbClr val="000000"/>
                  </a:outerShdw>
                </a:effectLst>
              </a:rPr>
              <a:t># LSAs</a:t>
            </a:r>
            <a:r>
              <a:rPr lang="en-US" altLang="zh-CN"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en-US" altLang="zh-CN" sz="2800">
                <a:effectLst>
                  <a:outerShdw blurRad="38100" dist="38100" dir="2700000" algn="tl">
                    <a:srgbClr val="000000"/>
                  </a:outerShdw>
                </a:effectLst>
              </a:rPr>
              <a:t>( 1 byte )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灯片编号占位符 5">
            <a:extLst>
              <a:ext uri="{FF2B5EF4-FFF2-40B4-BE49-F238E27FC236}">
                <a16:creationId xmlns:a16="http://schemas.microsoft.com/office/drawing/2014/main" id="{ABDF0EBD-4BBE-45AC-B194-EFC0E6EFD5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FA96A5-2F68-4D83-8BEA-009B424051DD}" type="slidenum">
              <a:rPr lang="en-US" altLang="zh-CN"/>
              <a:pPr/>
              <a:t>69</a:t>
            </a:fld>
            <a:endParaRPr lang="en-US" altLang="zh-CN"/>
          </a:p>
        </p:txBody>
      </p:sp>
      <p:sp>
        <p:nvSpPr>
          <p:cNvPr id="120834" name="Rectangle 2">
            <a:extLst>
              <a:ext uri="{FF2B5EF4-FFF2-40B4-BE49-F238E27FC236}">
                <a16:creationId xmlns:a16="http://schemas.microsoft.com/office/drawing/2014/main" id="{87FF6B09-91ED-4FCE-A928-DAB2BB166EF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LSA Format</a:t>
            </a:r>
          </a:p>
        </p:txBody>
      </p:sp>
      <p:sp>
        <p:nvSpPr>
          <p:cNvPr id="120837" name="AutoShape 5">
            <a:extLst>
              <a:ext uri="{FF2B5EF4-FFF2-40B4-BE49-F238E27FC236}">
                <a16:creationId xmlns:a16="http://schemas.microsoft.com/office/drawing/2014/main" id="{61091B8B-CCF3-4407-B830-FC4820C74042}"/>
              </a:ext>
            </a:extLst>
          </p:cNvPr>
          <p:cNvSpPr>
            <a:spLocks/>
          </p:cNvSpPr>
          <p:nvPr/>
        </p:nvSpPr>
        <p:spPr bwMode="auto">
          <a:xfrm>
            <a:off x="7956550" y="1646238"/>
            <a:ext cx="287338" cy="2503487"/>
          </a:xfrm>
          <a:prstGeom prst="rightBrace">
            <a:avLst>
              <a:gd name="adj1" fmla="val 72606"/>
              <a:gd name="adj2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0838" name="Text Box 6">
            <a:extLst>
              <a:ext uri="{FF2B5EF4-FFF2-40B4-BE49-F238E27FC236}">
                <a16:creationId xmlns:a16="http://schemas.microsoft.com/office/drawing/2014/main" id="{51E480D4-DBD7-47E4-80E8-174E4DB47F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31188" y="2303463"/>
            <a:ext cx="611187" cy="1196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>
            <a:spAutoFit/>
          </a:bodyPr>
          <a:lstStyle/>
          <a:p>
            <a:pPr algn="ctr"/>
            <a:r>
              <a:rPr lang="en-US" altLang="zh-CN" sz="2800">
                <a:effectLst>
                  <a:outerShdw blurRad="38100" dist="38100" dir="2700000" algn="tl">
                    <a:srgbClr val="000000"/>
                  </a:outerShdw>
                </a:effectLst>
              </a:rPr>
              <a:t>Header</a:t>
            </a:r>
          </a:p>
        </p:txBody>
      </p:sp>
      <p:sp>
        <p:nvSpPr>
          <p:cNvPr id="120841" name="Rectangle 9">
            <a:extLst>
              <a:ext uri="{FF2B5EF4-FFF2-40B4-BE49-F238E27FC236}">
                <a16:creationId xmlns:a16="http://schemas.microsoft.com/office/drawing/2014/main" id="{6249DD58-1860-4523-B03D-508D97AFCA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4149725"/>
            <a:ext cx="7485062" cy="1295400"/>
          </a:xfrm>
          <a:prstGeom prst="rect">
            <a:avLst/>
          </a:prstGeom>
          <a:noFill/>
          <a:ln w="19050" algn="ctr">
            <a:solidFill>
              <a:schemeClr val="tx1"/>
            </a:solidFill>
            <a:miter lim="800000"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>
                    <a:alpha val="30000"/>
                  </a:schemeClr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 anchorCtr="1"/>
          <a:lstStyle/>
          <a:p>
            <a:pPr algn="ctr"/>
            <a:r>
              <a:rPr lang="en-US" altLang="zh-CN" sz="2800">
                <a:effectLst>
                  <a:outerShdw blurRad="38100" dist="38100" dir="2700000" algn="tl">
                    <a:srgbClr val="000000"/>
                  </a:outerShdw>
                </a:effectLst>
              </a:rPr>
              <a:t>LSA data</a:t>
            </a:r>
          </a:p>
        </p:txBody>
      </p:sp>
      <p:sp>
        <p:nvSpPr>
          <p:cNvPr id="120842" name="Rectangle 10">
            <a:extLst>
              <a:ext uri="{FF2B5EF4-FFF2-40B4-BE49-F238E27FC236}">
                <a16:creationId xmlns:a16="http://schemas.microsoft.com/office/drawing/2014/main" id="{07352193-8928-4171-BE89-EA26A15563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3141663"/>
            <a:ext cx="7485062" cy="503237"/>
          </a:xfrm>
          <a:prstGeom prst="rect">
            <a:avLst/>
          </a:prstGeom>
          <a:solidFill>
            <a:schemeClr val="accent1">
              <a:alpha val="30000"/>
            </a:schemeClr>
          </a:solidFill>
          <a:ln w="19050" algn="ctr">
            <a:solidFill>
              <a:schemeClr val="tx1"/>
            </a:solidFill>
            <a:miter lim="800000"/>
            <a:headEnd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 anchorCtr="1"/>
          <a:lstStyle/>
          <a:p>
            <a:pPr algn="ctr"/>
            <a:r>
              <a:rPr lang="en-US" altLang="zh-CN" sz="280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LS</a:t>
            </a:r>
            <a:r>
              <a:rPr lang="en-US" altLang="zh-CN" sz="2800"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en-US" altLang="zh-CN" sz="280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sequence</a:t>
            </a:r>
            <a:r>
              <a:rPr lang="en-US" altLang="zh-CN" sz="2800"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en-US" altLang="zh-CN" sz="280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number</a:t>
            </a:r>
          </a:p>
        </p:txBody>
      </p:sp>
      <p:sp>
        <p:nvSpPr>
          <p:cNvPr id="120843" name="Rectangle 11">
            <a:extLst>
              <a:ext uri="{FF2B5EF4-FFF2-40B4-BE49-F238E27FC236}">
                <a16:creationId xmlns:a16="http://schemas.microsoft.com/office/drawing/2014/main" id="{5D3512E8-55BA-48F6-875E-78D493E1C9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2636838"/>
            <a:ext cx="7485062" cy="503237"/>
          </a:xfrm>
          <a:prstGeom prst="rect">
            <a:avLst/>
          </a:prstGeom>
          <a:solidFill>
            <a:schemeClr val="accent1">
              <a:alpha val="30000"/>
            </a:schemeClr>
          </a:solidFill>
          <a:ln w="19050" algn="ctr">
            <a:solidFill>
              <a:schemeClr val="tx1"/>
            </a:solidFill>
            <a:miter lim="800000"/>
            <a:headEnd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 anchorCtr="1"/>
          <a:lstStyle/>
          <a:p>
            <a:pPr algn="ctr"/>
            <a:r>
              <a:rPr lang="en-US" altLang="zh-CN" sz="280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Advertising Router ID</a:t>
            </a:r>
          </a:p>
        </p:txBody>
      </p:sp>
      <p:sp>
        <p:nvSpPr>
          <p:cNvPr id="120844" name="Rectangle 12">
            <a:extLst>
              <a:ext uri="{FF2B5EF4-FFF2-40B4-BE49-F238E27FC236}">
                <a16:creationId xmlns:a16="http://schemas.microsoft.com/office/drawing/2014/main" id="{A7A6E028-6B6E-4DC3-BEB2-0DC945F6F7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2132013"/>
            <a:ext cx="7485062" cy="503237"/>
          </a:xfrm>
          <a:prstGeom prst="rect">
            <a:avLst/>
          </a:prstGeom>
          <a:solidFill>
            <a:schemeClr val="accent1">
              <a:alpha val="30000"/>
            </a:schemeClr>
          </a:solidFill>
          <a:ln w="19050" algn="ctr">
            <a:solidFill>
              <a:schemeClr val="tx1"/>
            </a:solidFill>
            <a:miter lim="800000"/>
            <a:headEnd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 anchorCtr="1"/>
          <a:lstStyle/>
          <a:p>
            <a:pPr algn="ctr"/>
            <a:r>
              <a:rPr lang="en-US" altLang="zh-CN" sz="280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Link state ID</a:t>
            </a:r>
          </a:p>
        </p:txBody>
      </p:sp>
      <p:sp>
        <p:nvSpPr>
          <p:cNvPr id="120845" name="Rectangle 13">
            <a:extLst>
              <a:ext uri="{FF2B5EF4-FFF2-40B4-BE49-F238E27FC236}">
                <a16:creationId xmlns:a16="http://schemas.microsoft.com/office/drawing/2014/main" id="{F8543086-AD72-438E-88B4-1C5A88F09B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3644900"/>
            <a:ext cx="3743325" cy="503238"/>
          </a:xfrm>
          <a:prstGeom prst="rect">
            <a:avLst/>
          </a:prstGeom>
          <a:solidFill>
            <a:schemeClr val="accent1">
              <a:alpha val="30000"/>
            </a:schemeClr>
          </a:solidFill>
          <a:ln w="19050" algn="ctr">
            <a:solidFill>
              <a:schemeClr val="tx1"/>
            </a:solidFill>
            <a:miter lim="800000"/>
            <a:headEnd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 anchorCtr="1"/>
          <a:lstStyle/>
          <a:p>
            <a:pPr algn="ctr"/>
            <a:r>
              <a:rPr lang="en-US" altLang="zh-CN" sz="280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LS checksum</a:t>
            </a:r>
          </a:p>
        </p:txBody>
      </p:sp>
      <p:sp>
        <p:nvSpPr>
          <p:cNvPr id="120846" name="Rectangle 14">
            <a:extLst>
              <a:ext uri="{FF2B5EF4-FFF2-40B4-BE49-F238E27FC236}">
                <a16:creationId xmlns:a16="http://schemas.microsoft.com/office/drawing/2014/main" id="{54496D56-B942-4A58-A0EF-B52B6D8B5D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11638" y="3644900"/>
            <a:ext cx="3743325" cy="503238"/>
          </a:xfrm>
          <a:prstGeom prst="rect">
            <a:avLst/>
          </a:prstGeom>
          <a:solidFill>
            <a:schemeClr val="accent1">
              <a:alpha val="30000"/>
            </a:schemeClr>
          </a:solidFill>
          <a:ln w="19050" algn="ctr">
            <a:solidFill>
              <a:schemeClr val="tx1"/>
            </a:solidFill>
            <a:miter lim="800000"/>
            <a:headEnd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 anchorCtr="1"/>
          <a:lstStyle/>
          <a:p>
            <a:pPr algn="ctr"/>
            <a:r>
              <a:rPr lang="en-US" altLang="zh-CN" sz="280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length</a:t>
            </a:r>
          </a:p>
        </p:txBody>
      </p:sp>
      <p:sp>
        <p:nvSpPr>
          <p:cNvPr id="120848" name="Rectangle 16">
            <a:extLst>
              <a:ext uri="{FF2B5EF4-FFF2-40B4-BE49-F238E27FC236}">
                <a16:creationId xmlns:a16="http://schemas.microsoft.com/office/drawing/2014/main" id="{5C4C079F-8BA1-458E-B342-B7A82BD673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1630363"/>
            <a:ext cx="3743325" cy="503237"/>
          </a:xfrm>
          <a:prstGeom prst="rect">
            <a:avLst/>
          </a:prstGeom>
          <a:solidFill>
            <a:schemeClr val="accent1">
              <a:alpha val="30000"/>
            </a:schemeClr>
          </a:solidFill>
          <a:ln w="19050" algn="ctr">
            <a:solidFill>
              <a:schemeClr val="tx1"/>
            </a:solidFill>
            <a:miter lim="800000"/>
            <a:headEnd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 anchorCtr="1"/>
          <a:lstStyle/>
          <a:p>
            <a:pPr algn="ctr"/>
            <a:r>
              <a:rPr lang="en-US" altLang="zh-CN" sz="280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LS age</a:t>
            </a:r>
          </a:p>
        </p:txBody>
      </p:sp>
      <p:sp>
        <p:nvSpPr>
          <p:cNvPr id="120849" name="Rectangle 17">
            <a:extLst>
              <a:ext uri="{FF2B5EF4-FFF2-40B4-BE49-F238E27FC236}">
                <a16:creationId xmlns:a16="http://schemas.microsoft.com/office/drawing/2014/main" id="{E4FA4D57-AF80-4597-931C-65BF74D61F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11638" y="1630363"/>
            <a:ext cx="1873250" cy="503237"/>
          </a:xfrm>
          <a:prstGeom prst="rect">
            <a:avLst/>
          </a:prstGeom>
          <a:solidFill>
            <a:schemeClr val="accent1">
              <a:alpha val="30000"/>
            </a:schemeClr>
          </a:solidFill>
          <a:ln w="19050" algn="ctr">
            <a:solidFill>
              <a:schemeClr val="tx1"/>
            </a:solidFill>
            <a:miter lim="800000"/>
            <a:headEnd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 anchorCtr="1"/>
          <a:lstStyle/>
          <a:p>
            <a:pPr algn="ctr"/>
            <a:r>
              <a:rPr lang="en-US" altLang="zh-CN" sz="280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Options</a:t>
            </a:r>
          </a:p>
        </p:txBody>
      </p:sp>
      <p:sp>
        <p:nvSpPr>
          <p:cNvPr id="120850" name="Rectangle 18">
            <a:extLst>
              <a:ext uri="{FF2B5EF4-FFF2-40B4-BE49-F238E27FC236}">
                <a16:creationId xmlns:a16="http://schemas.microsoft.com/office/drawing/2014/main" id="{DAE51F83-82DA-4882-864B-DBDC0884AF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84888" y="1630363"/>
            <a:ext cx="1873250" cy="503237"/>
          </a:xfrm>
          <a:prstGeom prst="rect">
            <a:avLst/>
          </a:prstGeom>
          <a:solidFill>
            <a:schemeClr val="accent1">
              <a:alpha val="30000"/>
            </a:schemeClr>
          </a:solidFill>
          <a:ln w="19050" algn="ctr">
            <a:solidFill>
              <a:schemeClr val="tx1"/>
            </a:solidFill>
            <a:miter lim="800000"/>
            <a:headEnd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 anchorCtr="1"/>
          <a:lstStyle/>
          <a:p>
            <a:pPr algn="ctr"/>
            <a:r>
              <a:rPr lang="en-US" altLang="zh-CN" sz="280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LS type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灯片编号占位符 6">
            <a:extLst>
              <a:ext uri="{FF2B5EF4-FFF2-40B4-BE49-F238E27FC236}">
                <a16:creationId xmlns:a16="http://schemas.microsoft.com/office/drawing/2014/main" id="{71C66CD3-B87F-4901-8243-AC2F267DDA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CC82D-83B4-4937-8D5D-8C6FF68A1F1E}" type="slidenum">
              <a:rPr lang="en-US" altLang="zh-CN"/>
              <a:pPr/>
              <a:t>7</a:t>
            </a:fld>
            <a:endParaRPr lang="en-US" altLang="zh-CN"/>
          </a:p>
        </p:txBody>
      </p:sp>
      <p:sp>
        <p:nvSpPr>
          <p:cNvPr id="68612" name="Rectangle 4">
            <a:extLst>
              <a:ext uri="{FF2B5EF4-FFF2-40B4-BE49-F238E27FC236}">
                <a16:creationId xmlns:a16="http://schemas.microsoft.com/office/drawing/2014/main" id="{617731C9-F3D4-4431-AB0E-31CC95B1DC4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Routing Protocols</a:t>
            </a:r>
          </a:p>
        </p:txBody>
      </p:sp>
      <p:sp>
        <p:nvSpPr>
          <p:cNvPr id="68701" name="Rectangle 93">
            <a:extLst>
              <a:ext uri="{FF2B5EF4-FFF2-40B4-BE49-F238E27FC236}">
                <a16:creationId xmlns:a16="http://schemas.microsoft.com/office/drawing/2014/main" id="{78B73BE6-6DF5-4153-8D83-B6B3A5FD0AB0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323850" y="3789363"/>
            <a:ext cx="8496300" cy="2590800"/>
          </a:xfrm>
        </p:spPr>
        <p:txBody>
          <a:bodyPr/>
          <a:lstStyle/>
          <a:p>
            <a:r>
              <a:rPr lang="en-US" altLang="zh-CN" sz="3000"/>
              <a:t>Routing protocols</a:t>
            </a:r>
          </a:p>
          <a:p>
            <a:pPr lvl="1"/>
            <a:r>
              <a:rPr lang="en-US" altLang="zh-CN" sz="2600"/>
              <a:t>Concept of the routing method</a:t>
            </a:r>
          </a:p>
          <a:p>
            <a:pPr lvl="1"/>
            <a:r>
              <a:rPr lang="en-US" altLang="zh-CN" sz="2600"/>
              <a:t>Features and messages</a:t>
            </a:r>
          </a:p>
          <a:p>
            <a:pPr lvl="1"/>
            <a:r>
              <a:rPr lang="en-US" altLang="zh-CN" sz="2600"/>
              <a:t>Operation</a:t>
            </a:r>
          </a:p>
        </p:txBody>
      </p:sp>
      <p:graphicFrame>
        <p:nvGraphicFramePr>
          <p:cNvPr id="68699" name="Group 91">
            <a:extLst>
              <a:ext uri="{FF2B5EF4-FFF2-40B4-BE49-F238E27FC236}">
                <a16:creationId xmlns:a16="http://schemas.microsoft.com/office/drawing/2014/main" id="{A216A10D-9ADD-4A8E-A39F-321B9FB56E00}"/>
              </a:ext>
            </a:extLst>
          </p:cNvPr>
          <p:cNvGraphicFramePr>
            <a:graphicFrameLocks noGrp="1"/>
          </p:cNvGraphicFramePr>
          <p:nvPr>
            <p:ph idx="4294967295"/>
          </p:nvPr>
        </p:nvGraphicFramePr>
        <p:xfrm>
          <a:off x="323850" y="1341438"/>
          <a:ext cx="8496300" cy="2303464"/>
        </p:xfrm>
        <a:graphic>
          <a:graphicData uri="http://schemas.openxmlformats.org/drawingml/2006/table">
            <a:tbl>
              <a:tblPr/>
              <a:tblGrid>
                <a:gridCol w="1584325">
                  <a:extLst>
                    <a:ext uri="{9D8B030D-6E8A-4147-A177-3AD203B41FA5}">
                      <a16:colId xmlns:a16="http://schemas.microsoft.com/office/drawing/2014/main" val="1607032278"/>
                    </a:ext>
                  </a:extLst>
                </a:gridCol>
                <a:gridCol w="1079500">
                  <a:extLst>
                    <a:ext uri="{9D8B030D-6E8A-4147-A177-3AD203B41FA5}">
                      <a16:colId xmlns:a16="http://schemas.microsoft.com/office/drawing/2014/main" val="3337693221"/>
                    </a:ext>
                  </a:extLst>
                </a:gridCol>
                <a:gridCol w="3671888">
                  <a:extLst>
                    <a:ext uri="{9D8B030D-6E8A-4147-A177-3AD203B41FA5}">
                      <a16:colId xmlns:a16="http://schemas.microsoft.com/office/drawing/2014/main" val="339573868"/>
                    </a:ext>
                  </a:extLst>
                </a:gridCol>
                <a:gridCol w="2160587">
                  <a:extLst>
                    <a:ext uri="{9D8B030D-6E8A-4147-A177-3AD203B41FA5}">
                      <a16:colId xmlns:a16="http://schemas.microsoft.com/office/drawing/2014/main" val="433813438"/>
                    </a:ext>
                  </a:extLst>
                </a:gridCol>
              </a:tblGrid>
              <a:tr h="604838">
                <a:tc>
                  <a:txBody>
                    <a:bodyPr/>
                    <a:lstStyle>
                      <a:lvl1pPr>
                        <a:spcBef>
                          <a:spcPct val="3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rPr>
                        <a:t>Protocol</a:t>
                      </a: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3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rPr>
                        <a:t>Type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3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rPr>
                        <a:t>Routing method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3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rPr>
                        <a:t>Popular ver.</a:t>
                      </a: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9841955"/>
                  </a:ext>
                </a:extLst>
              </a:tr>
              <a:tr h="566738">
                <a:tc>
                  <a:txBody>
                    <a:bodyPr/>
                    <a:lstStyle>
                      <a:lvl1pPr>
                        <a:spcBef>
                          <a:spcPct val="3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rPr>
                        <a:t>RIP</a:t>
                      </a: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3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rPr>
                        <a:t>IGP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3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rPr>
                        <a:t>Distance vector routing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3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rPr>
                        <a:t>RIPv1, RIPv2</a:t>
                      </a: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9780829"/>
                  </a:ext>
                </a:extLst>
              </a:tr>
              <a:tr h="565150">
                <a:tc>
                  <a:txBody>
                    <a:bodyPr/>
                    <a:lstStyle>
                      <a:lvl1pPr>
                        <a:spcBef>
                          <a:spcPct val="3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rPr>
                        <a:t>OSPF</a:t>
                      </a: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3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rPr>
                        <a:t>IGP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3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rPr>
                        <a:t>Link state routing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3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rPr>
                        <a:t>OSPFv2</a:t>
                      </a: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8095003"/>
                  </a:ext>
                </a:extLst>
              </a:tr>
              <a:tr h="566738">
                <a:tc>
                  <a:txBody>
                    <a:bodyPr/>
                    <a:lstStyle>
                      <a:lvl1pPr>
                        <a:spcBef>
                          <a:spcPct val="3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rPr>
                        <a:t>BGP</a:t>
                      </a: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3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rPr>
                        <a:t>EGP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3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rPr>
                        <a:t>Path vector routing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3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rPr>
                        <a:t>BGP4</a:t>
                      </a: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189424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2">
            <a:extLst>
              <a:ext uri="{FF2B5EF4-FFF2-40B4-BE49-F238E27FC236}">
                <a16:creationId xmlns:a16="http://schemas.microsoft.com/office/drawing/2014/main" id="{87FF6B09-91ED-4FCE-A928-DAB2BB166EF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LSA Format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312C727-3964-4DF6-A82B-7192F6364A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39" y="1062866"/>
            <a:ext cx="6751944" cy="5835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19692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2060784A-EAD0-4EFD-BABA-75BDA7281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AF6C5-294F-4EF8-8567-F491C14C1748}" type="slidenum">
              <a:rPr lang="en-US" altLang="zh-CN"/>
              <a:pPr/>
              <a:t>71</a:t>
            </a:fld>
            <a:endParaRPr lang="en-US" altLang="zh-CN"/>
          </a:p>
        </p:txBody>
      </p:sp>
      <p:sp>
        <p:nvSpPr>
          <p:cNvPr id="121858" name="Rectangle 2">
            <a:extLst>
              <a:ext uri="{FF2B5EF4-FFF2-40B4-BE49-F238E27FC236}">
                <a16:creationId xmlns:a16="http://schemas.microsoft.com/office/drawing/2014/main" id="{A7DD7CD5-3C73-4746-9AE7-C62EEFA3CB1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Router ID</a:t>
            </a:r>
          </a:p>
        </p:txBody>
      </p:sp>
      <p:sp>
        <p:nvSpPr>
          <p:cNvPr id="121859" name="Rectangle 3">
            <a:extLst>
              <a:ext uri="{FF2B5EF4-FFF2-40B4-BE49-F238E27FC236}">
                <a16:creationId xmlns:a16="http://schemas.microsoft.com/office/drawing/2014/main" id="{26F59730-188A-4347-B7CD-01E92B2DB82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2800" dirty="0"/>
              <a:t>A 32-bit number assigned to each router running the OSPF protocol</a:t>
            </a:r>
          </a:p>
          <a:p>
            <a:pPr lvl="1"/>
            <a:r>
              <a:rPr lang="en-US" altLang="zh-CN" sz="2400" dirty="0"/>
              <a:t>Uniquely identifies the router within an AS</a:t>
            </a:r>
          </a:p>
          <a:p>
            <a:pPr lvl="1"/>
            <a:r>
              <a:rPr lang="en-US" altLang="zh-CN" sz="2400" dirty="0"/>
              <a:t>Implementation strategy: to use the largest or smallest IP interface address assigned to the router</a:t>
            </a:r>
          </a:p>
          <a:p>
            <a:r>
              <a:rPr lang="en-US" altLang="zh-CN" sz="2800" dirty="0">
                <a:solidFill>
                  <a:srgbClr val="00FFFF"/>
                </a:solidFill>
              </a:rPr>
              <a:t>Route ID</a:t>
            </a:r>
            <a:r>
              <a:rPr lang="en-US" altLang="zh-CN" sz="2800" dirty="0"/>
              <a:t> —— in OSPF packet header</a:t>
            </a:r>
          </a:p>
          <a:p>
            <a:pPr lvl="1"/>
            <a:r>
              <a:rPr lang="en-US" altLang="zh-CN" sz="2400" dirty="0"/>
              <a:t>The Router ID of the packet's source</a:t>
            </a:r>
          </a:p>
          <a:p>
            <a:r>
              <a:rPr lang="en-US" altLang="zh-CN" sz="2800" dirty="0">
                <a:solidFill>
                  <a:srgbClr val="00FFFF"/>
                </a:solidFill>
              </a:rPr>
              <a:t>Advertising Router ID</a:t>
            </a:r>
            <a:r>
              <a:rPr lang="en-US" altLang="zh-CN" sz="2800" dirty="0"/>
              <a:t> —— in LSA header</a:t>
            </a:r>
          </a:p>
          <a:p>
            <a:pPr lvl="1"/>
            <a:r>
              <a:rPr lang="en-US" altLang="zh-CN" sz="2400" dirty="0"/>
              <a:t>The Router ID of the router that originated the LSA</a:t>
            </a: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灯片编号占位符 5">
            <a:extLst>
              <a:ext uri="{FF2B5EF4-FFF2-40B4-BE49-F238E27FC236}">
                <a16:creationId xmlns:a16="http://schemas.microsoft.com/office/drawing/2014/main" id="{1931F8BD-7D84-4E2E-8C46-5F5F0C3BA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24F0B-7B80-4B13-A17C-E1C72818D794}" type="slidenum">
              <a:rPr lang="en-US" altLang="zh-CN"/>
              <a:pPr/>
              <a:t>72</a:t>
            </a:fld>
            <a:endParaRPr lang="en-US" altLang="zh-CN"/>
          </a:p>
        </p:txBody>
      </p:sp>
      <p:sp>
        <p:nvSpPr>
          <p:cNvPr id="122882" name="Rectangle 2">
            <a:extLst>
              <a:ext uri="{FF2B5EF4-FFF2-40B4-BE49-F238E27FC236}">
                <a16:creationId xmlns:a16="http://schemas.microsoft.com/office/drawing/2014/main" id="{5578F123-9AED-4D6D-8060-28B5B47F8BC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Link State ID &amp; Link ID</a:t>
            </a:r>
          </a:p>
        </p:txBody>
      </p:sp>
      <p:sp>
        <p:nvSpPr>
          <p:cNvPr id="122883" name="Rectangle 3">
            <a:extLst>
              <a:ext uri="{FF2B5EF4-FFF2-40B4-BE49-F238E27FC236}">
                <a16:creationId xmlns:a16="http://schemas.microsoft.com/office/drawing/2014/main" id="{577A34B3-2794-475C-8EC5-DEE93EE0BC7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2400" dirty="0"/>
              <a:t>Link state ID —— in LSA header</a:t>
            </a:r>
          </a:p>
          <a:p>
            <a:pPr lvl="1"/>
            <a:endParaRPr lang="en-US" altLang="zh-CN" sz="2000" dirty="0"/>
          </a:p>
          <a:p>
            <a:endParaRPr lang="en-US" altLang="zh-CN" sz="2400" dirty="0"/>
          </a:p>
          <a:p>
            <a:endParaRPr lang="en-US" altLang="zh-CN" sz="2400" dirty="0"/>
          </a:p>
          <a:p>
            <a:endParaRPr lang="en-US" altLang="zh-CN" sz="2400" dirty="0"/>
          </a:p>
          <a:p>
            <a:endParaRPr lang="en-US" altLang="zh-CN" sz="2400" dirty="0"/>
          </a:p>
          <a:p>
            <a:r>
              <a:rPr lang="en-US" altLang="zh-CN" sz="2400" dirty="0"/>
              <a:t>Link ID —— in Router-LSA ( type 1 LSA )</a:t>
            </a:r>
          </a:p>
        </p:txBody>
      </p:sp>
      <p:graphicFrame>
        <p:nvGraphicFramePr>
          <p:cNvPr id="123045" name="Group 165">
            <a:extLst>
              <a:ext uri="{FF2B5EF4-FFF2-40B4-BE49-F238E27FC236}">
                <a16:creationId xmlns:a16="http://schemas.microsoft.com/office/drawing/2014/main" id="{2556198C-8843-4603-B1F0-9EC5497F54B1}"/>
              </a:ext>
            </a:extLst>
          </p:cNvPr>
          <p:cNvGraphicFramePr>
            <a:graphicFrameLocks noGrp="1"/>
          </p:cNvGraphicFramePr>
          <p:nvPr>
            <p:ph sz="half" idx="4294967295"/>
            <p:extLst>
              <p:ext uri="{D42A27DB-BD31-4B8C-83A1-F6EECF244321}">
                <p14:modId xmlns:p14="http://schemas.microsoft.com/office/powerpoint/2010/main" val="3457979574"/>
              </p:ext>
            </p:extLst>
          </p:nvPr>
        </p:nvGraphicFramePr>
        <p:xfrm>
          <a:off x="468313" y="1785938"/>
          <a:ext cx="8280400" cy="2227680"/>
        </p:xfrm>
        <a:graphic>
          <a:graphicData uri="http://schemas.openxmlformats.org/drawingml/2006/table">
            <a:tbl>
              <a:tblPr/>
              <a:tblGrid>
                <a:gridCol w="2590800">
                  <a:extLst>
                    <a:ext uri="{9D8B030D-6E8A-4147-A177-3AD203B41FA5}">
                      <a16:colId xmlns:a16="http://schemas.microsoft.com/office/drawing/2014/main" val="1877481865"/>
                    </a:ext>
                  </a:extLst>
                </a:gridCol>
                <a:gridCol w="5689600">
                  <a:extLst>
                    <a:ext uri="{9D8B030D-6E8A-4147-A177-3AD203B41FA5}">
                      <a16:colId xmlns:a16="http://schemas.microsoft.com/office/drawing/2014/main" val="2000385470"/>
                    </a:ext>
                  </a:extLst>
                </a:gridCol>
              </a:tblGrid>
              <a:tr h="300038">
                <a:tc>
                  <a:txBody>
                    <a:bodyPr/>
                    <a:lstStyle>
                      <a:lvl1pPr>
                        <a:spcBef>
                          <a:spcPct val="3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rPr>
                        <a:t>LS type</a:t>
                      </a:r>
                    </a:p>
                  </a:txBody>
                  <a:tcPr marL="126000" marR="126000" marT="18000" marB="18000"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3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rPr>
                        <a:t>Link State ID</a:t>
                      </a:r>
                    </a:p>
                  </a:txBody>
                  <a:tcPr marL="126000" marR="126000" marT="18000" marB="180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4937899"/>
                  </a:ext>
                </a:extLst>
              </a:tr>
              <a:tr h="300038">
                <a:tc>
                  <a:txBody>
                    <a:bodyPr/>
                    <a:lstStyle>
                      <a:lvl1pPr>
                        <a:spcBef>
                          <a:spcPct val="3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200" b="1" i="0" u="none" strike="noStrike" cap="none" normalizeH="0" baseline="0">
                          <a:ln>
                            <a:noFill/>
                          </a:ln>
                          <a:solidFill>
                            <a:srgbClr val="00B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rPr>
                        <a:t>1: router-LSA</a:t>
                      </a:r>
                    </a:p>
                  </a:txBody>
                  <a:tcPr marL="126000" marR="126000" marT="18000" marB="18000"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3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200" b="1" i="0" u="none" strike="noStrike" cap="none" normalizeH="0" baseline="0">
                          <a:ln>
                            <a:noFill/>
                          </a:ln>
                          <a:solidFill>
                            <a:srgbClr val="00B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rPr>
                        <a:t>The originating router's Router ID</a:t>
                      </a:r>
                    </a:p>
                  </a:txBody>
                  <a:tcPr marL="126000" marR="126000" marT="18000" marB="180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6925431"/>
                  </a:ext>
                </a:extLst>
              </a:tr>
              <a:tr h="300038">
                <a:tc>
                  <a:txBody>
                    <a:bodyPr/>
                    <a:lstStyle>
                      <a:lvl1pPr>
                        <a:spcBef>
                          <a:spcPct val="3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200" b="1" i="0" u="none" strike="noStrike" cap="none" normalizeH="0" baseline="0">
                          <a:ln>
                            <a:noFill/>
                          </a:ln>
                          <a:solidFill>
                            <a:srgbClr val="00B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rPr>
                        <a:t>2: network-LSA</a:t>
                      </a:r>
                    </a:p>
                  </a:txBody>
                  <a:tcPr marL="126000" marR="126000" marT="18000" marB="18000"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3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F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rPr>
                        <a:t>The IP interface address of the network's DR</a:t>
                      </a:r>
                    </a:p>
                  </a:txBody>
                  <a:tcPr marL="126000" marR="126000" marT="18000" marB="180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9455117"/>
                  </a:ext>
                </a:extLst>
              </a:tr>
              <a:tr h="300038">
                <a:tc>
                  <a:txBody>
                    <a:bodyPr/>
                    <a:lstStyle>
                      <a:lvl1pPr>
                        <a:spcBef>
                          <a:spcPct val="3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rPr>
                        <a:t>3: summary-LSA</a:t>
                      </a:r>
                    </a:p>
                  </a:txBody>
                  <a:tcPr marL="126000" marR="126000" marT="18000" marB="18000"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3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200" b="1" i="0" u="none" strike="noStrike" cap="none" normalizeH="0" baseline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rPr>
                        <a:t>The destination network's IP address</a:t>
                      </a:r>
                    </a:p>
                  </a:txBody>
                  <a:tcPr marL="126000" marR="126000" marT="18000" marB="180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58349026"/>
                  </a:ext>
                </a:extLst>
              </a:tr>
              <a:tr h="300038">
                <a:tc>
                  <a:txBody>
                    <a:bodyPr/>
                    <a:lstStyle>
                      <a:lvl1pPr>
                        <a:spcBef>
                          <a:spcPct val="3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200" b="1" i="0" u="none" strike="noStrike" cap="none" normalizeH="0" baseline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rPr>
                        <a:t>4: summary-LSA</a:t>
                      </a:r>
                    </a:p>
                  </a:txBody>
                  <a:tcPr marL="126000" marR="126000" marT="18000" marB="18000"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3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200" b="1" i="0" u="none" strike="noStrike" cap="none" normalizeH="0" baseline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rPr>
                        <a:t>The Router ID of the described ASBR</a:t>
                      </a:r>
                    </a:p>
                  </a:txBody>
                  <a:tcPr marL="126000" marR="126000" marT="18000" marB="180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1614731"/>
                  </a:ext>
                </a:extLst>
              </a:tr>
              <a:tr h="347663">
                <a:tc>
                  <a:txBody>
                    <a:bodyPr/>
                    <a:lstStyle>
                      <a:lvl1pPr>
                        <a:spcBef>
                          <a:spcPct val="3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rPr>
                        <a:t>5: AS-external-LSA</a:t>
                      </a:r>
                    </a:p>
                  </a:txBody>
                  <a:tcPr marL="126000" marR="126000" marT="18000" marB="18000"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3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rPr>
                        <a:t>The destination network's IP address</a:t>
                      </a:r>
                    </a:p>
                  </a:txBody>
                  <a:tcPr marL="126000" marR="126000" marT="18000" marB="180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54283759"/>
                  </a:ext>
                </a:extLst>
              </a:tr>
            </a:tbl>
          </a:graphicData>
        </a:graphic>
      </p:graphicFrame>
      <p:graphicFrame>
        <p:nvGraphicFramePr>
          <p:cNvPr id="123033" name="Group 153">
            <a:extLst>
              <a:ext uri="{FF2B5EF4-FFF2-40B4-BE49-F238E27FC236}">
                <a16:creationId xmlns:a16="http://schemas.microsoft.com/office/drawing/2014/main" id="{045A0179-7CFD-46B7-8151-BDEFDEE87E03}"/>
              </a:ext>
            </a:extLst>
          </p:cNvPr>
          <p:cNvGraphicFramePr>
            <a:graphicFrameLocks noGrp="1"/>
          </p:cNvGraphicFramePr>
          <p:nvPr/>
        </p:nvGraphicFramePr>
        <p:xfrm>
          <a:off x="468313" y="4532313"/>
          <a:ext cx="8280400" cy="1856400"/>
        </p:xfrm>
        <a:graphic>
          <a:graphicData uri="http://schemas.openxmlformats.org/drawingml/2006/table">
            <a:tbl>
              <a:tblPr/>
              <a:tblGrid>
                <a:gridCol w="3662362">
                  <a:extLst>
                    <a:ext uri="{9D8B030D-6E8A-4147-A177-3AD203B41FA5}">
                      <a16:colId xmlns:a16="http://schemas.microsoft.com/office/drawing/2014/main" val="1905660731"/>
                    </a:ext>
                  </a:extLst>
                </a:gridCol>
                <a:gridCol w="4618038">
                  <a:extLst>
                    <a:ext uri="{9D8B030D-6E8A-4147-A177-3AD203B41FA5}">
                      <a16:colId xmlns:a16="http://schemas.microsoft.com/office/drawing/2014/main" val="2840800719"/>
                    </a:ext>
                  </a:extLst>
                </a:gridCol>
              </a:tblGrid>
              <a:tr h="276225">
                <a:tc>
                  <a:txBody>
                    <a:bodyPr/>
                    <a:lstStyle>
                      <a:lvl1pPr>
                        <a:spcBef>
                          <a:spcPct val="3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rPr>
                        <a:t>Link type</a:t>
                      </a:r>
                    </a:p>
                  </a:txBody>
                  <a:tcPr marL="126000" marR="126000" marT="18000" marB="18000"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3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rPr>
                        <a:t>Link State ID</a:t>
                      </a:r>
                    </a:p>
                  </a:txBody>
                  <a:tcPr marL="126000" marR="126000" marT="18000" marB="180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5670919"/>
                  </a:ext>
                </a:extLst>
              </a:tr>
              <a:tr h="276225">
                <a:tc>
                  <a:txBody>
                    <a:bodyPr/>
                    <a:lstStyle>
                      <a:lvl1pPr>
                        <a:spcBef>
                          <a:spcPct val="3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rPr>
                        <a:t>1: Point-to-point link</a:t>
                      </a:r>
                    </a:p>
                  </a:txBody>
                  <a:tcPr marL="126000" marR="126000" marT="18000" marB="18000"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3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rPr>
                        <a:t>Neighbor Router ID</a:t>
                      </a:r>
                    </a:p>
                  </a:txBody>
                  <a:tcPr marL="126000" marR="126000" marT="18000" marB="180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4661541"/>
                  </a:ext>
                </a:extLst>
              </a:tr>
              <a:tr h="277813">
                <a:tc>
                  <a:txBody>
                    <a:bodyPr/>
                    <a:lstStyle>
                      <a:lvl1pPr>
                        <a:spcBef>
                          <a:spcPct val="3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rPr>
                        <a:t>2: link to transit network</a:t>
                      </a:r>
                    </a:p>
                  </a:txBody>
                  <a:tcPr marL="126000" marR="126000" marT="18000" marB="18000"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3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rPr>
                        <a:t>Interface address of DR</a:t>
                      </a:r>
                    </a:p>
                  </a:txBody>
                  <a:tcPr marL="126000" marR="126000" marT="18000" marB="180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9030456"/>
                  </a:ext>
                </a:extLst>
              </a:tr>
              <a:tr h="276225">
                <a:tc>
                  <a:txBody>
                    <a:bodyPr/>
                    <a:lstStyle>
                      <a:lvl1pPr>
                        <a:spcBef>
                          <a:spcPct val="3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rPr>
                        <a:t>3: link to stub network</a:t>
                      </a:r>
                    </a:p>
                  </a:txBody>
                  <a:tcPr marL="126000" marR="126000" marT="18000" marB="18000"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3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rPr>
                        <a:t>IP network address</a:t>
                      </a:r>
                    </a:p>
                  </a:txBody>
                  <a:tcPr marL="126000" marR="126000" marT="18000" marB="180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0551291"/>
                  </a:ext>
                </a:extLst>
              </a:tr>
              <a:tr h="276225">
                <a:tc>
                  <a:txBody>
                    <a:bodyPr/>
                    <a:lstStyle>
                      <a:lvl1pPr>
                        <a:spcBef>
                          <a:spcPct val="3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rPr>
                        <a:t>4: virtual link</a:t>
                      </a:r>
                    </a:p>
                  </a:txBody>
                  <a:tcPr marL="126000" marR="126000" marT="18000" marB="18000"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3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Franklin Gothic Medium" panose="020B0603020102020204" pitchFamily="34" charset="0"/>
                          <a:ea typeface="楷体_GB2312" pitchFamily="49" charset="-122"/>
                        </a:rPr>
                        <a:t>Neighbor Router ID</a:t>
                      </a:r>
                    </a:p>
                  </a:txBody>
                  <a:tcPr marL="126000" marR="126000" marT="18000" marB="180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403694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2">
            <a:extLst>
              <a:ext uri="{FF2B5EF4-FFF2-40B4-BE49-F238E27FC236}">
                <a16:creationId xmlns:a16="http://schemas.microsoft.com/office/drawing/2014/main" id="{87FF6B09-91ED-4FCE-A928-DAB2BB166EF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23850" y="115888"/>
            <a:ext cx="8496300" cy="1152872"/>
          </a:xfrm>
        </p:spPr>
        <p:txBody>
          <a:bodyPr/>
          <a:lstStyle/>
          <a:p>
            <a:r>
              <a:rPr lang="en-US" altLang="zh-CN" dirty="0"/>
              <a:t>Type1</a:t>
            </a:r>
            <a:r>
              <a:rPr lang="zh-CN" altLang="en-US" dirty="0"/>
              <a:t>：</a:t>
            </a:r>
            <a:r>
              <a:rPr lang="en-US" altLang="zh-CN" dirty="0"/>
              <a:t>Router–LSA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CF819E7-EB56-4C0C-A7B1-5E1222D8EE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24" y="3933056"/>
            <a:ext cx="6693244" cy="281319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CF6AB9C-5ACC-4294-B608-3B979C37C6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7624" y="980728"/>
            <a:ext cx="6707155" cy="295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15864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2">
            <a:extLst>
              <a:ext uri="{FF2B5EF4-FFF2-40B4-BE49-F238E27FC236}">
                <a16:creationId xmlns:a16="http://schemas.microsoft.com/office/drawing/2014/main" id="{87FF6B09-91ED-4FCE-A928-DAB2BB166EF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Type1</a:t>
            </a:r>
            <a:r>
              <a:rPr lang="zh-CN" altLang="en-US" dirty="0"/>
              <a:t>： </a:t>
            </a:r>
            <a:r>
              <a:rPr lang="en-US" altLang="zh-CN" dirty="0"/>
              <a:t>Router–LSA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0E1CFB5-9B47-4364-9E08-37EC421DFD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12316"/>
            <a:ext cx="9186382" cy="4464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89760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2">
            <a:extLst>
              <a:ext uri="{FF2B5EF4-FFF2-40B4-BE49-F238E27FC236}">
                <a16:creationId xmlns:a16="http://schemas.microsoft.com/office/drawing/2014/main" id="{87FF6B09-91ED-4FCE-A928-DAB2BB166EF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Type1</a:t>
            </a:r>
            <a:r>
              <a:rPr lang="zh-CN" altLang="en-US" dirty="0"/>
              <a:t>： </a:t>
            </a:r>
            <a:r>
              <a:rPr lang="en-US" altLang="zh-CN" dirty="0"/>
              <a:t>Router–LSA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4BD43F1-095A-4E5A-8601-CC7D912CE5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1196752"/>
            <a:ext cx="7473839" cy="5661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94168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2">
            <a:extLst>
              <a:ext uri="{FF2B5EF4-FFF2-40B4-BE49-F238E27FC236}">
                <a16:creationId xmlns:a16="http://schemas.microsoft.com/office/drawing/2014/main" id="{87FF6B09-91ED-4FCE-A928-DAB2BB166EF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Type2</a:t>
            </a:r>
            <a:r>
              <a:rPr lang="zh-CN" altLang="en-US" dirty="0"/>
              <a:t>： </a:t>
            </a:r>
            <a:r>
              <a:rPr lang="en-US" altLang="zh-CN" dirty="0"/>
              <a:t>Network–LSA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A97F59E-43FA-4ED6-8F96-D4B1B93B48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444" y="1484784"/>
            <a:ext cx="8701112" cy="2954901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3CD35DD7-AEDC-483C-87CC-9F2B3BE239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180" y="4725144"/>
            <a:ext cx="8682511" cy="792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6012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2">
            <a:extLst>
              <a:ext uri="{FF2B5EF4-FFF2-40B4-BE49-F238E27FC236}">
                <a16:creationId xmlns:a16="http://schemas.microsoft.com/office/drawing/2014/main" id="{87FF6B09-91ED-4FCE-A928-DAB2BB166EF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Type2</a:t>
            </a:r>
            <a:r>
              <a:rPr lang="zh-CN" altLang="en-US" dirty="0"/>
              <a:t>： </a:t>
            </a:r>
            <a:r>
              <a:rPr lang="en-US" altLang="zh-CN" dirty="0"/>
              <a:t>Network–LSA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7F2CEF2-DECE-4E6D-8CA9-67C024E974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59" y="1124744"/>
            <a:ext cx="9051645" cy="5733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32119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2">
            <a:extLst>
              <a:ext uri="{FF2B5EF4-FFF2-40B4-BE49-F238E27FC236}">
                <a16:creationId xmlns:a16="http://schemas.microsoft.com/office/drawing/2014/main" id="{87FF6B09-91ED-4FCE-A928-DAB2BB166EF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Type1&amp;2</a:t>
            </a:r>
            <a:r>
              <a:rPr lang="zh-CN" altLang="en-US" dirty="0"/>
              <a:t>： </a:t>
            </a:r>
            <a:r>
              <a:rPr lang="en-US" altLang="zh-CN" dirty="0"/>
              <a:t>example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CA0E1D5-C556-4C11-9855-049526071F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53" y="1772356"/>
            <a:ext cx="9106285" cy="3888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21388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2">
            <a:extLst>
              <a:ext uri="{FF2B5EF4-FFF2-40B4-BE49-F238E27FC236}">
                <a16:creationId xmlns:a16="http://schemas.microsoft.com/office/drawing/2014/main" id="{87FF6B09-91ED-4FCE-A928-DAB2BB166EF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Type1&amp;2</a:t>
            </a:r>
            <a:r>
              <a:rPr lang="zh-CN" altLang="en-US" dirty="0"/>
              <a:t>： </a:t>
            </a:r>
            <a:r>
              <a:rPr lang="en-US" altLang="zh-CN" dirty="0"/>
              <a:t>example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5F84441-F7F4-4528-A3E5-4320A4CAE8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608" y="5403388"/>
            <a:ext cx="4536504" cy="1005319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F945046A-5511-4EEE-8159-8C0FAB8A0764}"/>
              </a:ext>
            </a:extLst>
          </p:cNvPr>
          <p:cNvGrpSpPr/>
          <p:nvPr/>
        </p:nvGrpSpPr>
        <p:grpSpPr>
          <a:xfrm>
            <a:off x="1043608" y="1052736"/>
            <a:ext cx="6913215" cy="5355969"/>
            <a:chOff x="1043608" y="1052736"/>
            <a:chExt cx="6913215" cy="5355969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4CA0E1D5-C556-4C11-9855-049526071F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43608" y="1052736"/>
              <a:ext cx="6913215" cy="2952328"/>
            </a:xfrm>
            <a:prstGeom prst="rect">
              <a:avLst/>
            </a:prstGeom>
          </p:spPr>
        </p:pic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4D75112E-927D-427B-AE3C-42F8016290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43608" y="4005064"/>
              <a:ext cx="6913215" cy="1398325"/>
            </a:xfrm>
            <a:prstGeom prst="rect">
              <a:avLst/>
            </a:prstGeom>
          </p:spPr>
        </p:pic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F4F591CE-7DCB-4D0F-A880-EAAB4CF7432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580111" y="5403386"/>
              <a:ext cx="2376712" cy="10053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172897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B4ADEF6-A171-40CE-B0AE-EB59782B5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4AA79-1DD7-4F4A-A240-F6DC20969F0B}" type="slidenum">
              <a:rPr lang="en-US" altLang="zh-CN"/>
              <a:pPr/>
              <a:t>8</a:t>
            </a:fld>
            <a:endParaRPr lang="en-US" altLang="zh-CN"/>
          </a:p>
        </p:txBody>
      </p:sp>
      <p:sp>
        <p:nvSpPr>
          <p:cNvPr id="16386" name="Rectangle 2">
            <a:extLst>
              <a:ext uri="{FF2B5EF4-FFF2-40B4-BE49-F238E27FC236}">
                <a16:creationId xmlns:a16="http://schemas.microsoft.com/office/drawing/2014/main" id="{87D98D8D-99B9-4751-906B-E942820412F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11.2  Distance Vector Routing</a:t>
            </a:r>
          </a:p>
        </p:txBody>
      </p:sp>
      <p:sp>
        <p:nvSpPr>
          <p:cNvPr id="16387" name="Rectangle 3">
            <a:extLst>
              <a:ext uri="{FF2B5EF4-FFF2-40B4-BE49-F238E27FC236}">
                <a16:creationId xmlns:a16="http://schemas.microsoft.com/office/drawing/2014/main" id="{F0EA28DB-395B-48A0-881B-4071E18827C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>
                <a:solidFill>
                  <a:schemeClr val="folHlink"/>
                </a:solidFill>
              </a:rPr>
              <a:t>Initialization</a:t>
            </a:r>
          </a:p>
          <a:p>
            <a:pPr lvl="1"/>
            <a:r>
              <a:rPr lang="en-US" altLang="zh-CN">
                <a:solidFill>
                  <a:srgbClr val="00FFFF"/>
                </a:solidFill>
              </a:rPr>
              <a:t>Directed routes</a:t>
            </a:r>
            <a:r>
              <a:rPr lang="en-US" altLang="zh-CN"/>
              <a:t>: directed network &amp; metric</a:t>
            </a:r>
          </a:p>
          <a:p>
            <a:r>
              <a:rPr lang="en-US" altLang="zh-CN">
                <a:solidFill>
                  <a:schemeClr val="folHlink"/>
                </a:solidFill>
              </a:rPr>
              <a:t>Sharing</a:t>
            </a:r>
            <a:r>
              <a:rPr lang="en-US" altLang="zh-CN"/>
              <a:t> the knowledge about the internet</a:t>
            </a:r>
          </a:p>
          <a:p>
            <a:pPr lvl="1"/>
            <a:r>
              <a:rPr lang="en-US" altLang="zh-CN">
                <a:solidFill>
                  <a:srgbClr val="00FFFF"/>
                </a:solidFill>
              </a:rPr>
              <a:t>What</a:t>
            </a:r>
            <a:r>
              <a:rPr lang="en-US" altLang="zh-CN"/>
              <a:t>	  the routing table – network &amp; metric</a:t>
            </a:r>
          </a:p>
          <a:p>
            <a:pPr lvl="1"/>
            <a:r>
              <a:rPr lang="en-US" altLang="zh-CN">
                <a:solidFill>
                  <a:srgbClr val="00FFFF"/>
                </a:solidFill>
              </a:rPr>
              <a:t>Where</a:t>
            </a:r>
            <a:r>
              <a:rPr lang="en-US" altLang="zh-CN"/>
              <a:t>	  only with the immediate neighbors</a:t>
            </a:r>
          </a:p>
          <a:p>
            <a:pPr lvl="1"/>
            <a:r>
              <a:rPr lang="en-US" altLang="zh-CN">
                <a:solidFill>
                  <a:srgbClr val="00FFFF"/>
                </a:solidFill>
              </a:rPr>
              <a:t>When</a:t>
            </a:r>
            <a:r>
              <a:rPr lang="en-US" altLang="zh-CN"/>
              <a:t>	  periodical &amp; triggered</a:t>
            </a:r>
          </a:p>
          <a:p>
            <a:r>
              <a:rPr lang="en-US" altLang="zh-CN">
                <a:solidFill>
                  <a:schemeClr val="folHlink"/>
                </a:solidFill>
              </a:rPr>
              <a:t>Updating </a:t>
            </a:r>
            <a:r>
              <a:rPr lang="en-US" altLang="zh-CN"/>
              <a:t>the routing table</a:t>
            </a:r>
          </a:p>
        </p:txBody>
      </p:sp>
      <p:sp>
        <p:nvSpPr>
          <p:cNvPr id="16389" name="AutoShape 5">
            <a:extLst>
              <a:ext uri="{FF2B5EF4-FFF2-40B4-BE49-F238E27FC236}">
                <a16:creationId xmlns:a16="http://schemas.microsoft.com/office/drawing/2014/main" id="{1CA51A25-733B-4009-B321-01F4BC5B64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11313" y="5372100"/>
            <a:ext cx="5845175" cy="815975"/>
          </a:xfrm>
          <a:prstGeom prst="roundRect">
            <a:avLst>
              <a:gd name="adj" fmla="val 16667"/>
            </a:avLst>
          </a:prstGeom>
          <a:solidFill>
            <a:srgbClr val="660066"/>
          </a:solidFill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26000" tIns="118800" rIns="126000" bIns="118800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3200">
                <a:effectLst>
                  <a:outerShdw blurRad="38100" dist="38100" dir="2700000" algn="tl">
                    <a:srgbClr val="000000"/>
                  </a:outerShdw>
                </a:effectLst>
              </a:rPr>
              <a:t>提供了指向网络的</a:t>
            </a:r>
            <a:r>
              <a:rPr lang="zh-CN" altLang="en-US" sz="3200">
                <a:solidFill>
                  <a:srgbClr val="00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路标</a:t>
            </a:r>
            <a:r>
              <a:rPr lang="zh-CN" altLang="en-US" sz="3200">
                <a:effectLst>
                  <a:outerShdw blurRad="38100" dist="38100" dir="2700000" algn="tl">
                    <a:srgbClr val="000000"/>
                  </a:outerShdw>
                </a:effectLst>
              </a:rPr>
              <a:t> ！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6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89" grpId="0" animBg="1" autoUpdateAnimBg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2">
            <a:extLst>
              <a:ext uri="{FF2B5EF4-FFF2-40B4-BE49-F238E27FC236}">
                <a16:creationId xmlns:a16="http://schemas.microsoft.com/office/drawing/2014/main" id="{87FF6B09-91ED-4FCE-A928-DAB2BB166EF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Type1&amp;2</a:t>
            </a:r>
            <a:r>
              <a:rPr lang="zh-CN" altLang="en-US" dirty="0"/>
              <a:t>： </a:t>
            </a:r>
            <a:r>
              <a:rPr lang="en-US" altLang="zh-CN" dirty="0"/>
              <a:t>example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5A668FC-E1EE-4B8C-BB8F-70A57E7D4E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2641" y="1124744"/>
            <a:ext cx="5858717" cy="62357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76F7BEB-A632-4C8E-9B76-1641FA7AD8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0332" y="1748318"/>
            <a:ext cx="5861026" cy="275671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054A898-AEF5-479A-9C6B-C2149FB538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913505"/>
            <a:ext cx="9225894" cy="1971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324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2">
            <a:extLst>
              <a:ext uri="{FF2B5EF4-FFF2-40B4-BE49-F238E27FC236}">
                <a16:creationId xmlns:a16="http://schemas.microsoft.com/office/drawing/2014/main" id="{87FF6B09-91ED-4FCE-A928-DAB2BB166EF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Type3</a:t>
            </a:r>
            <a:r>
              <a:rPr lang="zh-CN" altLang="en-US" dirty="0"/>
              <a:t>： </a:t>
            </a:r>
            <a:r>
              <a:rPr lang="en-US" altLang="zh-CN" dirty="0"/>
              <a:t>summary-LSA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5090C41-6A30-4BE4-A4A0-5FCCDCE531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784" y="1095364"/>
            <a:ext cx="8528039" cy="5762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25652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2">
            <a:extLst>
              <a:ext uri="{FF2B5EF4-FFF2-40B4-BE49-F238E27FC236}">
                <a16:creationId xmlns:a16="http://schemas.microsoft.com/office/drawing/2014/main" id="{87FF6B09-91ED-4FCE-A928-DAB2BB166EF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Type3</a:t>
            </a:r>
            <a:r>
              <a:rPr lang="zh-CN" altLang="en-US" dirty="0"/>
              <a:t>： </a:t>
            </a:r>
            <a:r>
              <a:rPr lang="en-US" altLang="zh-CN" dirty="0"/>
              <a:t>summary-LSA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4753C38-0752-4555-B4CB-C35BBD0F91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39850"/>
            <a:ext cx="9144000" cy="367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03366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2">
            <a:extLst>
              <a:ext uri="{FF2B5EF4-FFF2-40B4-BE49-F238E27FC236}">
                <a16:creationId xmlns:a16="http://schemas.microsoft.com/office/drawing/2014/main" id="{87FF6B09-91ED-4FCE-A928-DAB2BB166EF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Type4</a:t>
            </a:r>
            <a:r>
              <a:rPr lang="zh-CN" altLang="en-US" dirty="0"/>
              <a:t>： </a:t>
            </a:r>
            <a:r>
              <a:rPr lang="en-US" altLang="zh-CN" dirty="0"/>
              <a:t>summary-LSA ASBR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E52744E-A3E7-484D-96EC-6A030BDA5C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980728"/>
            <a:ext cx="7243839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22700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2">
            <a:extLst>
              <a:ext uri="{FF2B5EF4-FFF2-40B4-BE49-F238E27FC236}">
                <a16:creationId xmlns:a16="http://schemas.microsoft.com/office/drawing/2014/main" id="{87FF6B09-91ED-4FCE-A928-DAB2BB166EF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Type5</a:t>
            </a:r>
            <a:r>
              <a:rPr lang="zh-CN" altLang="en-US" dirty="0"/>
              <a:t>： </a:t>
            </a:r>
            <a:r>
              <a:rPr lang="en-US" altLang="zh-CN" dirty="0"/>
              <a:t>AS-external-LSA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FD22E5A-44C2-4033-B7F9-2E67476E01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367" y="1124744"/>
            <a:ext cx="7099265" cy="5733256"/>
          </a:xfrm>
          <a:prstGeom prst="rect">
            <a:avLst/>
          </a:prstGeom>
        </p:spPr>
      </p:pic>
      <p:sp>
        <p:nvSpPr>
          <p:cNvPr id="3" name="矩形: 圆角 2">
            <a:extLst>
              <a:ext uri="{FF2B5EF4-FFF2-40B4-BE49-F238E27FC236}">
                <a16:creationId xmlns:a16="http://schemas.microsoft.com/office/drawing/2014/main" id="{04A5B767-F63D-47B3-B41C-0893361A4E1A}"/>
              </a:ext>
            </a:extLst>
          </p:cNvPr>
          <p:cNvSpPr/>
          <p:nvPr/>
        </p:nvSpPr>
        <p:spPr bwMode="auto">
          <a:xfrm>
            <a:off x="2051720" y="6237312"/>
            <a:ext cx="5760640" cy="504800"/>
          </a:xfrm>
          <a:prstGeom prst="roundRect">
            <a:avLst/>
          </a:prstGeom>
          <a:solidFill>
            <a:srgbClr val="66FFFF">
              <a:alpha val="37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anklin Gothic Medium" panose="020B0603020102020204" pitchFamily="34" charset="0"/>
              <a:ea typeface="楷体_GB2312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7268487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19C1BCA3-827E-486B-890A-85653CD7D6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4DA82-C036-4DC0-952E-43400104901A}" type="slidenum">
              <a:rPr lang="en-US" altLang="zh-CN"/>
              <a:pPr/>
              <a:t>85</a:t>
            </a:fld>
            <a:endParaRPr lang="en-US" altLang="zh-CN"/>
          </a:p>
        </p:txBody>
      </p:sp>
      <p:sp>
        <p:nvSpPr>
          <p:cNvPr id="96258" name="Rectangle 2">
            <a:extLst>
              <a:ext uri="{FF2B5EF4-FFF2-40B4-BE49-F238E27FC236}">
                <a16:creationId xmlns:a16="http://schemas.microsoft.com/office/drawing/2014/main" id="{0C87FF11-E7FE-4D79-AD4F-0C8050B01D1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OSPF Packet Types</a:t>
            </a:r>
          </a:p>
        </p:txBody>
      </p:sp>
      <p:pic>
        <p:nvPicPr>
          <p:cNvPr id="3" name="内容占位符 2">
            <a:extLst>
              <a:ext uri="{FF2B5EF4-FFF2-40B4-BE49-F238E27FC236}">
                <a16:creationId xmlns:a16="http://schemas.microsoft.com/office/drawing/2014/main" id="{19D82E49-0353-4733-AC17-E57CC7FB0D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69971" y="1339850"/>
            <a:ext cx="7804058" cy="2952328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FDB76529-CB5D-46E2-BA41-9A2E0126B9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817" y="4545726"/>
            <a:ext cx="7690283" cy="205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72178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2">
            <a:extLst>
              <a:ext uri="{FF2B5EF4-FFF2-40B4-BE49-F238E27FC236}">
                <a16:creationId xmlns:a16="http://schemas.microsoft.com/office/drawing/2014/main" id="{87FF6B09-91ED-4FCE-A928-DAB2BB166EF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其它分组： </a:t>
            </a:r>
            <a:r>
              <a:rPr lang="en-US" altLang="zh-CN" dirty="0"/>
              <a:t>Hello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85318F5-A915-4C09-A3ED-5F9304FC89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96" y="980728"/>
            <a:ext cx="9022080" cy="338437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E1CBD5A-3C6B-45D5-A0F9-0AD308DFEA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51" y="4365104"/>
            <a:ext cx="9024524" cy="2492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36951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2">
            <a:extLst>
              <a:ext uri="{FF2B5EF4-FFF2-40B4-BE49-F238E27FC236}">
                <a16:creationId xmlns:a16="http://schemas.microsoft.com/office/drawing/2014/main" id="{87FF6B09-91ED-4FCE-A928-DAB2BB166EF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其它分组： </a:t>
            </a:r>
            <a:r>
              <a:rPr lang="en-US" altLang="zh-CN" dirty="0"/>
              <a:t>DBD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8681B46-D3B0-4903-93B8-ED923FE181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47" y="1916832"/>
            <a:ext cx="9132653" cy="3316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89510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2">
            <a:extLst>
              <a:ext uri="{FF2B5EF4-FFF2-40B4-BE49-F238E27FC236}">
                <a16:creationId xmlns:a16="http://schemas.microsoft.com/office/drawing/2014/main" id="{87FF6B09-91ED-4FCE-A928-DAB2BB166EF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其它分组： </a:t>
            </a:r>
            <a:r>
              <a:rPr lang="en-US" altLang="zh-CN" dirty="0"/>
              <a:t>DBD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004837C-50CB-4B42-8A0E-ADB65145DC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01" y="1556792"/>
            <a:ext cx="9097672" cy="432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03715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2">
            <a:extLst>
              <a:ext uri="{FF2B5EF4-FFF2-40B4-BE49-F238E27FC236}">
                <a16:creationId xmlns:a16="http://schemas.microsoft.com/office/drawing/2014/main" id="{87FF6B09-91ED-4FCE-A928-DAB2BB166EF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其它分组： 链路状态请求</a:t>
            </a:r>
            <a:endParaRPr lang="en-US" altLang="zh-CN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160FB9A-D3F8-4894-8E56-838D369A23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2060848"/>
            <a:ext cx="9144000" cy="3096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8113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灯片编号占位符 5">
            <a:extLst>
              <a:ext uri="{FF2B5EF4-FFF2-40B4-BE49-F238E27FC236}">
                <a16:creationId xmlns:a16="http://schemas.microsoft.com/office/drawing/2014/main" id="{E42C54BD-A551-47B2-BED1-E339A30AC0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D60AC-B5D1-4E5F-B896-617D593FCBB2}" type="slidenum">
              <a:rPr lang="en-US" altLang="zh-CN"/>
              <a:pPr/>
              <a:t>9</a:t>
            </a:fld>
            <a:endParaRPr lang="en-US" altLang="zh-CN"/>
          </a:p>
        </p:txBody>
      </p:sp>
      <p:sp>
        <p:nvSpPr>
          <p:cNvPr id="107525" name="Rectangle 5">
            <a:extLst>
              <a:ext uri="{FF2B5EF4-FFF2-40B4-BE49-F238E27FC236}">
                <a16:creationId xmlns:a16="http://schemas.microsoft.com/office/drawing/2014/main" id="{1D3CC5CD-4B5F-4685-8D76-8D8F422E10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196975"/>
            <a:ext cx="9144000" cy="5294313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7522" name="Rectangle 2">
            <a:extLst>
              <a:ext uri="{FF2B5EF4-FFF2-40B4-BE49-F238E27FC236}">
                <a16:creationId xmlns:a16="http://schemas.microsoft.com/office/drawing/2014/main" id="{C7F6E570-3F83-469E-8528-AF34B6C5F97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Updating</a:t>
            </a:r>
          </a:p>
        </p:txBody>
      </p:sp>
      <p:pic>
        <p:nvPicPr>
          <p:cNvPr id="107524" name="Picture 4">
            <a:extLst>
              <a:ext uri="{FF2B5EF4-FFF2-40B4-BE49-F238E27FC236}">
                <a16:creationId xmlns:a16="http://schemas.microsoft.com/office/drawing/2014/main" id="{8C8CCD18-1E6E-4461-A6D0-546E03CFE3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1412875"/>
            <a:ext cx="8521700" cy="5027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07544" name="Group 24">
            <a:extLst>
              <a:ext uri="{FF2B5EF4-FFF2-40B4-BE49-F238E27FC236}">
                <a16:creationId xmlns:a16="http://schemas.microsoft.com/office/drawing/2014/main" id="{F09219C8-61E4-45C1-8B37-F597BB181C31}"/>
              </a:ext>
            </a:extLst>
          </p:cNvPr>
          <p:cNvGrpSpPr>
            <a:grpSpLocks/>
          </p:cNvGrpSpPr>
          <p:nvPr/>
        </p:nvGrpSpPr>
        <p:grpSpPr bwMode="auto">
          <a:xfrm>
            <a:off x="395288" y="4221163"/>
            <a:ext cx="3603625" cy="1992312"/>
            <a:chOff x="249" y="2688"/>
            <a:chExt cx="2270" cy="1255"/>
          </a:xfrm>
        </p:grpSpPr>
        <p:sp>
          <p:nvSpPr>
            <p:cNvPr id="107526" name="Oval 6">
              <a:extLst>
                <a:ext uri="{FF2B5EF4-FFF2-40B4-BE49-F238E27FC236}">
                  <a16:creationId xmlns:a16="http://schemas.microsoft.com/office/drawing/2014/main" id="{318DFD5A-CE46-43CB-86D2-EF2A30F445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6" y="2782"/>
              <a:ext cx="331" cy="331"/>
            </a:xfrm>
            <a:prstGeom prst="ellipse">
              <a:avLst/>
            </a:prstGeom>
            <a:solidFill>
              <a:srgbClr val="66CCFF"/>
            </a:solidFill>
            <a:ln w="2857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pPr algn="ctr"/>
              <a:r>
                <a:rPr lang="en-US" altLang="zh-CN">
                  <a:solidFill>
                    <a:srgbClr val="000000"/>
                  </a:solidFill>
                  <a:effectLst/>
                </a:rPr>
                <a:t>A</a:t>
              </a:r>
            </a:p>
          </p:txBody>
        </p:sp>
        <p:sp>
          <p:nvSpPr>
            <p:cNvPr id="107528" name="Oval 8">
              <a:extLst>
                <a:ext uri="{FF2B5EF4-FFF2-40B4-BE49-F238E27FC236}">
                  <a16:creationId xmlns:a16="http://schemas.microsoft.com/office/drawing/2014/main" id="{03926948-8BBA-4F67-B3F4-8BB9010138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6" y="3612"/>
              <a:ext cx="331" cy="331"/>
            </a:xfrm>
            <a:prstGeom prst="ellips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66CC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pPr algn="ctr"/>
              <a:r>
                <a:rPr lang="en-US" altLang="zh-CN">
                  <a:solidFill>
                    <a:srgbClr val="000000"/>
                  </a:solidFill>
                  <a:effectLst/>
                </a:rPr>
                <a:t>D</a:t>
              </a:r>
            </a:p>
          </p:txBody>
        </p:sp>
        <p:sp>
          <p:nvSpPr>
            <p:cNvPr id="107529" name="Oval 9">
              <a:extLst>
                <a:ext uri="{FF2B5EF4-FFF2-40B4-BE49-F238E27FC236}">
                  <a16:creationId xmlns:a16="http://schemas.microsoft.com/office/drawing/2014/main" id="{D8C20614-8218-4F8D-BEF1-8A12F13E92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1" y="3235"/>
              <a:ext cx="331" cy="331"/>
            </a:xfrm>
            <a:prstGeom prst="ellipse">
              <a:avLst/>
            </a:prstGeom>
            <a:solidFill>
              <a:srgbClr val="FF99CC"/>
            </a:solidFill>
            <a:ln w="2857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pPr algn="ctr"/>
              <a:r>
                <a:rPr lang="en-US" altLang="zh-CN">
                  <a:solidFill>
                    <a:srgbClr val="000000"/>
                  </a:solidFill>
                  <a:effectLst/>
                </a:rPr>
                <a:t>C</a:t>
              </a:r>
            </a:p>
          </p:txBody>
        </p:sp>
        <p:sp>
          <p:nvSpPr>
            <p:cNvPr id="107530" name="Oval 10">
              <a:extLst>
                <a:ext uri="{FF2B5EF4-FFF2-40B4-BE49-F238E27FC236}">
                  <a16:creationId xmlns:a16="http://schemas.microsoft.com/office/drawing/2014/main" id="{C8797C93-91D8-49CE-ABB0-632E9DAA46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54" y="2782"/>
              <a:ext cx="331" cy="331"/>
            </a:xfrm>
            <a:prstGeom prst="ellips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66CC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pPr algn="ctr"/>
              <a:r>
                <a:rPr lang="en-US" altLang="zh-CN">
                  <a:solidFill>
                    <a:srgbClr val="000000"/>
                  </a:solidFill>
                  <a:effectLst/>
                </a:rPr>
                <a:t>B</a:t>
              </a:r>
            </a:p>
          </p:txBody>
        </p:sp>
        <p:sp>
          <p:nvSpPr>
            <p:cNvPr id="107531" name="Oval 11">
              <a:extLst>
                <a:ext uri="{FF2B5EF4-FFF2-40B4-BE49-F238E27FC236}">
                  <a16:creationId xmlns:a16="http://schemas.microsoft.com/office/drawing/2014/main" id="{1DFED931-45A6-4949-9FE6-7188D4B7BC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54" y="3598"/>
              <a:ext cx="331" cy="331"/>
            </a:xfrm>
            <a:prstGeom prst="ellips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66CC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pPr algn="ctr"/>
              <a:r>
                <a:rPr lang="en-US" altLang="zh-CN">
                  <a:solidFill>
                    <a:srgbClr val="000000"/>
                  </a:solidFill>
                  <a:effectLst/>
                </a:rPr>
                <a:t>E</a:t>
              </a:r>
            </a:p>
          </p:txBody>
        </p:sp>
        <p:cxnSp>
          <p:nvCxnSpPr>
            <p:cNvPr id="107532" name="AutoShape 12">
              <a:extLst>
                <a:ext uri="{FF2B5EF4-FFF2-40B4-BE49-F238E27FC236}">
                  <a16:creationId xmlns:a16="http://schemas.microsoft.com/office/drawing/2014/main" id="{E8E245A3-40B1-49BF-A7FF-388BEE64A456}"/>
                </a:ext>
              </a:extLst>
            </p:cNvPr>
            <p:cNvCxnSpPr>
              <a:cxnSpLocks noChangeShapeType="1"/>
              <a:stCxn id="107526" idx="5"/>
              <a:endCxn id="107529" idx="1"/>
            </p:cNvCxnSpPr>
            <p:nvPr/>
          </p:nvCxnSpPr>
          <p:spPr bwMode="auto">
            <a:xfrm>
              <a:off x="609" y="3074"/>
              <a:ext cx="400" cy="200"/>
            </a:xfrm>
            <a:prstGeom prst="straightConnector1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7533" name="AutoShape 13">
              <a:extLst>
                <a:ext uri="{FF2B5EF4-FFF2-40B4-BE49-F238E27FC236}">
                  <a16:creationId xmlns:a16="http://schemas.microsoft.com/office/drawing/2014/main" id="{34DE1B9E-308F-46C7-BDA2-1FEA08C6B9EE}"/>
                </a:ext>
              </a:extLst>
            </p:cNvPr>
            <p:cNvCxnSpPr>
              <a:cxnSpLocks noChangeShapeType="1"/>
              <a:stCxn id="107526" idx="4"/>
              <a:endCxn id="107528" idx="0"/>
            </p:cNvCxnSpPr>
            <p:nvPr/>
          </p:nvCxnSpPr>
          <p:spPr bwMode="auto">
            <a:xfrm>
              <a:off x="492" y="3122"/>
              <a:ext cx="0" cy="481"/>
            </a:xfrm>
            <a:prstGeom prst="straightConnector1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7534" name="AutoShape 14">
              <a:extLst>
                <a:ext uri="{FF2B5EF4-FFF2-40B4-BE49-F238E27FC236}">
                  <a16:creationId xmlns:a16="http://schemas.microsoft.com/office/drawing/2014/main" id="{6AE42981-D76F-467D-BA7E-A96673264050}"/>
                </a:ext>
              </a:extLst>
            </p:cNvPr>
            <p:cNvCxnSpPr>
              <a:cxnSpLocks noChangeShapeType="1"/>
              <a:stCxn id="107530" idx="4"/>
              <a:endCxn id="107531" idx="0"/>
            </p:cNvCxnSpPr>
            <p:nvPr/>
          </p:nvCxnSpPr>
          <p:spPr bwMode="auto">
            <a:xfrm>
              <a:off x="2320" y="3122"/>
              <a:ext cx="0" cy="467"/>
            </a:xfrm>
            <a:prstGeom prst="straightConnector1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7535" name="AutoShape 15">
              <a:extLst>
                <a:ext uri="{FF2B5EF4-FFF2-40B4-BE49-F238E27FC236}">
                  <a16:creationId xmlns:a16="http://schemas.microsoft.com/office/drawing/2014/main" id="{97CD8B6B-A3F4-43DF-B87A-FD6C7EC25B1A}"/>
                </a:ext>
              </a:extLst>
            </p:cNvPr>
            <p:cNvCxnSpPr>
              <a:cxnSpLocks noChangeShapeType="1"/>
              <a:stCxn id="107526" idx="6"/>
              <a:endCxn id="107530" idx="2"/>
            </p:cNvCxnSpPr>
            <p:nvPr/>
          </p:nvCxnSpPr>
          <p:spPr bwMode="auto">
            <a:xfrm>
              <a:off x="666" y="2948"/>
              <a:ext cx="1479" cy="0"/>
            </a:xfrm>
            <a:prstGeom prst="straightConnector1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7536" name="AutoShape 16">
              <a:extLst>
                <a:ext uri="{FF2B5EF4-FFF2-40B4-BE49-F238E27FC236}">
                  <a16:creationId xmlns:a16="http://schemas.microsoft.com/office/drawing/2014/main" id="{E9DD1EBC-4EB6-493F-9AC7-3AA6C3BA67AB}"/>
                </a:ext>
              </a:extLst>
            </p:cNvPr>
            <p:cNvCxnSpPr>
              <a:cxnSpLocks noChangeShapeType="1"/>
              <a:stCxn id="107529" idx="5"/>
              <a:endCxn id="107531" idx="2"/>
            </p:cNvCxnSpPr>
            <p:nvPr/>
          </p:nvCxnSpPr>
          <p:spPr bwMode="auto">
            <a:xfrm>
              <a:off x="1244" y="3527"/>
              <a:ext cx="901" cy="237"/>
            </a:xfrm>
            <a:prstGeom prst="straightConnector1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7537" name="AutoShape 17">
              <a:extLst>
                <a:ext uri="{FF2B5EF4-FFF2-40B4-BE49-F238E27FC236}">
                  <a16:creationId xmlns:a16="http://schemas.microsoft.com/office/drawing/2014/main" id="{2ED72F7D-BF8D-4CF7-9127-1ECDD1F38A87}"/>
                </a:ext>
              </a:extLst>
            </p:cNvPr>
            <p:cNvCxnSpPr>
              <a:cxnSpLocks noChangeShapeType="1"/>
              <a:stCxn id="107529" idx="7"/>
              <a:endCxn id="107530" idx="3"/>
            </p:cNvCxnSpPr>
            <p:nvPr/>
          </p:nvCxnSpPr>
          <p:spPr bwMode="auto">
            <a:xfrm flipV="1">
              <a:off x="1244" y="3074"/>
              <a:ext cx="958" cy="200"/>
            </a:xfrm>
            <a:prstGeom prst="straightConnector1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07538" name="Text Box 18">
              <a:extLst>
                <a:ext uri="{FF2B5EF4-FFF2-40B4-BE49-F238E27FC236}">
                  <a16:creationId xmlns:a16="http://schemas.microsoft.com/office/drawing/2014/main" id="{74CC28DC-568B-4B4C-9309-CE9BAF30EAC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9" y="3233"/>
              <a:ext cx="22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>
                  <a:solidFill>
                    <a:srgbClr val="000000"/>
                  </a:solidFill>
                  <a:effectLst/>
                </a:rPr>
                <a:t>3</a:t>
              </a:r>
            </a:p>
          </p:txBody>
        </p:sp>
        <p:sp>
          <p:nvSpPr>
            <p:cNvPr id="107539" name="Text Box 19">
              <a:extLst>
                <a:ext uri="{FF2B5EF4-FFF2-40B4-BE49-F238E27FC236}">
                  <a16:creationId xmlns:a16="http://schemas.microsoft.com/office/drawing/2014/main" id="{C12C9F73-ACAB-425C-850C-BB1FA04CCE8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57" y="3142"/>
              <a:ext cx="22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>
                  <a:solidFill>
                    <a:srgbClr val="000000"/>
                  </a:solidFill>
                  <a:effectLst/>
                </a:rPr>
                <a:t>2</a:t>
              </a:r>
            </a:p>
          </p:txBody>
        </p:sp>
        <p:sp>
          <p:nvSpPr>
            <p:cNvPr id="107540" name="Text Box 20">
              <a:extLst>
                <a:ext uri="{FF2B5EF4-FFF2-40B4-BE49-F238E27FC236}">
                  <a16:creationId xmlns:a16="http://schemas.microsoft.com/office/drawing/2014/main" id="{EF1FB850-B612-43F2-AD4C-67956CDF112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92" y="2688"/>
              <a:ext cx="22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>
                  <a:solidFill>
                    <a:srgbClr val="000000"/>
                  </a:solidFill>
                  <a:effectLst/>
                </a:rPr>
                <a:t>5</a:t>
              </a:r>
            </a:p>
          </p:txBody>
        </p:sp>
        <p:sp>
          <p:nvSpPr>
            <p:cNvPr id="107541" name="Text Box 21">
              <a:extLst>
                <a:ext uri="{FF2B5EF4-FFF2-40B4-BE49-F238E27FC236}">
                  <a16:creationId xmlns:a16="http://schemas.microsoft.com/office/drawing/2014/main" id="{05284007-0C19-4E40-89A4-C653784C15B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01" y="3113"/>
              <a:ext cx="22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>
                  <a:solidFill>
                    <a:srgbClr val="000000"/>
                  </a:solidFill>
                  <a:effectLst/>
                </a:rPr>
                <a:t>4</a:t>
              </a:r>
            </a:p>
          </p:txBody>
        </p:sp>
        <p:sp>
          <p:nvSpPr>
            <p:cNvPr id="107542" name="Text Box 22">
              <a:extLst>
                <a:ext uri="{FF2B5EF4-FFF2-40B4-BE49-F238E27FC236}">
                  <a16:creationId xmlns:a16="http://schemas.microsoft.com/office/drawing/2014/main" id="{61B2C749-F4B5-4B45-B12F-52A87EEA8ED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01" y="3385"/>
              <a:ext cx="22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>
                  <a:solidFill>
                    <a:srgbClr val="000000"/>
                  </a:solidFill>
                  <a:effectLst/>
                </a:rPr>
                <a:t>4</a:t>
              </a:r>
            </a:p>
          </p:txBody>
        </p:sp>
        <p:sp>
          <p:nvSpPr>
            <p:cNvPr id="107543" name="Text Box 23">
              <a:extLst>
                <a:ext uri="{FF2B5EF4-FFF2-40B4-BE49-F238E27FC236}">
                  <a16:creationId xmlns:a16="http://schemas.microsoft.com/office/drawing/2014/main" id="{EEC19C36-1C5F-4B70-9B2E-86B675C59A2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90" y="3203"/>
              <a:ext cx="22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>
                  <a:solidFill>
                    <a:srgbClr val="000000"/>
                  </a:solidFill>
                  <a:effectLst/>
                </a:rPr>
                <a:t>3</a:t>
              </a:r>
            </a:p>
          </p:txBody>
        </p:sp>
      </p:grpSp>
      <p:sp>
        <p:nvSpPr>
          <p:cNvPr id="107546" name="Text Box 26">
            <a:extLst>
              <a:ext uri="{FF2B5EF4-FFF2-40B4-BE49-F238E27FC236}">
                <a16:creationId xmlns:a16="http://schemas.microsoft.com/office/drawing/2014/main" id="{97027524-6661-46D0-AD44-4A94B6FDD5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46375" y="1100138"/>
            <a:ext cx="4905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rgbClr val="FF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①</a:t>
            </a:r>
          </a:p>
        </p:txBody>
      </p:sp>
      <p:sp>
        <p:nvSpPr>
          <p:cNvPr id="107547" name="Text Box 27">
            <a:extLst>
              <a:ext uri="{FF2B5EF4-FFF2-40B4-BE49-F238E27FC236}">
                <a16:creationId xmlns:a16="http://schemas.microsoft.com/office/drawing/2014/main" id="{E73ED274-2C2B-4D6F-9DA5-83C933DD93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92725" y="1989138"/>
            <a:ext cx="4905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rgbClr val="FF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③</a:t>
            </a:r>
          </a:p>
        </p:txBody>
      </p:sp>
      <p:sp>
        <p:nvSpPr>
          <p:cNvPr id="107548" name="Text Box 28">
            <a:extLst>
              <a:ext uri="{FF2B5EF4-FFF2-40B4-BE49-F238E27FC236}">
                <a16:creationId xmlns:a16="http://schemas.microsoft.com/office/drawing/2014/main" id="{515971F7-895F-4CEC-A2A1-A3A9856E58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48038" y="1100138"/>
            <a:ext cx="4905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rgbClr val="FF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②</a:t>
            </a: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2">
            <a:extLst>
              <a:ext uri="{FF2B5EF4-FFF2-40B4-BE49-F238E27FC236}">
                <a16:creationId xmlns:a16="http://schemas.microsoft.com/office/drawing/2014/main" id="{87FF6B09-91ED-4FCE-A928-DAB2BB166EF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其它分组： 链路状态确认</a:t>
            </a:r>
            <a:endParaRPr lang="en-US" altLang="zh-CN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75279FF-7491-4927-9A71-F4901BDA5F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88840"/>
            <a:ext cx="9152036" cy="3168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40515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A57384AD-C41F-419F-A9C3-BAABBE51B6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F5322-1ECD-4E8D-8796-B3F56811A075}" type="slidenum">
              <a:rPr lang="en-US" altLang="zh-CN"/>
              <a:pPr/>
              <a:t>91</a:t>
            </a:fld>
            <a:endParaRPr lang="en-US" altLang="zh-CN"/>
          </a:p>
        </p:txBody>
      </p:sp>
      <p:sp>
        <p:nvSpPr>
          <p:cNvPr id="45058" name="Rectangle 2">
            <a:extLst>
              <a:ext uri="{FF2B5EF4-FFF2-40B4-BE49-F238E27FC236}">
                <a16:creationId xmlns:a16="http://schemas.microsoft.com/office/drawing/2014/main" id="{1659202A-5117-4522-965E-FED3512C0F5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11.5.6  OSPF Operation</a:t>
            </a:r>
          </a:p>
        </p:txBody>
      </p:sp>
      <p:sp>
        <p:nvSpPr>
          <p:cNvPr id="45059" name="Rectangle 3">
            <a:extLst>
              <a:ext uri="{FF2B5EF4-FFF2-40B4-BE49-F238E27FC236}">
                <a16:creationId xmlns:a16="http://schemas.microsoft.com/office/drawing/2014/main" id="{56911AE8-8AF6-491F-B336-A120E1D8F87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lang="en-US" altLang="zh-CN" sz="2800" dirty="0"/>
              <a:t>1.  Establish router </a:t>
            </a:r>
            <a:r>
              <a:rPr lang="en-US" altLang="zh-CN" sz="2800" dirty="0">
                <a:solidFill>
                  <a:srgbClr val="FFFF00"/>
                </a:solidFill>
              </a:rPr>
              <a:t>adjacencies</a:t>
            </a:r>
          </a:p>
          <a:p>
            <a:pPr lvl="1"/>
            <a:r>
              <a:rPr lang="en-US" altLang="zh-CN" sz="2400" dirty="0"/>
              <a:t>Done with the </a:t>
            </a:r>
            <a:r>
              <a:rPr lang="en-US" altLang="zh-CN" sz="2400" dirty="0">
                <a:solidFill>
                  <a:srgbClr val="FFFF00"/>
                </a:solidFill>
              </a:rPr>
              <a:t>exchange of Hellos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2800" dirty="0"/>
              <a:t>2.  Elect the DR / BDR ( if necessary )</a:t>
            </a:r>
          </a:p>
          <a:p>
            <a:pPr lvl="1"/>
            <a:r>
              <a:rPr lang="en-US" altLang="zh-CN" sz="2400" dirty="0"/>
              <a:t>Done on multiaccess network only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2800" dirty="0"/>
              <a:t>3.  Discover routes</a:t>
            </a:r>
          </a:p>
          <a:p>
            <a:pPr lvl="1"/>
            <a:r>
              <a:rPr lang="en-US" altLang="zh-CN" sz="2400" dirty="0"/>
              <a:t>Done in the </a:t>
            </a:r>
            <a:r>
              <a:rPr lang="en-US" altLang="zh-CN" sz="2400" dirty="0" err="1"/>
              <a:t>ExStart</a:t>
            </a:r>
            <a:r>
              <a:rPr lang="en-US" altLang="zh-CN" sz="2400" dirty="0"/>
              <a:t> and Exchange states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2800" dirty="0"/>
              <a:t>4.  Select appropriate routes</a:t>
            </a:r>
          </a:p>
          <a:p>
            <a:pPr lvl="1"/>
            <a:r>
              <a:rPr lang="en-US" altLang="zh-CN" sz="2400" dirty="0"/>
              <a:t>Done through the calculation of SPF algorithm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2800" dirty="0"/>
              <a:t>5.  Maintain routing information</a:t>
            </a:r>
          </a:p>
          <a:p>
            <a:pPr lvl="1"/>
            <a:r>
              <a:rPr lang="en-US" altLang="zh-CN" sz="2400" dirty="0"/>
              <a:t>Done through the regular exchange of Hellos</a:t>
            </a: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1BBA730C-8970-4D2E-ABF0-EB3C648D7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81C888-A5D5-4ABD-9078-E7D5C21069EC}" type="slidenum">
              <a:rPr lang="en-US" altLang="zh-CN"/>
              <a:pPr/>
              <a:t>92</a:t>
            </a:fld>
            <a:endParaRPr lang="en-US" altLang="zh-CN"/>
          </a:p>
        </p:txBody>
      </p:sp>
      <p:sp>
        <p:nvSpPr>
          <p:cNvPr id="41986" name="Rectangle 2">
            <a:extLst>
              <a:ext uri="{FF2B5EF4-FFF2-40B4-BE49-F238E27FC236}">
                <a16:creationId xmlns:a16="http://schemas.microsoft.com/office/drawing/2014/main" id="{BEE12A66-6158-4F52-BC5E-441B7EDCA34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OSPF States</a:t>
            </a:r>
          </a:p>
        </p:txBody>
      </p:sp>
      <p:sp>
        <p:nvSpPr>
          <p:cNvPr id="41987" name="Rectangle 3">
            <a:extLst>
              <a:ext uri="{FF2B5EF4-FFF2-40B4-BE49-F238E27FC236}">
                <a16:creationId xmlns:a16="http://schemas.microsoft.com/office/drawing/2014/main" id="{2FCD93B7-D622-4132-99E9-FC0F420AC4E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ct val="20000"/>
              </a:spcBef>
            </a:pPr>
            <a:r>
              <a:rPr lang="en-US" altLang="zh-CN" sz="2800">
                <a:solidFill>
                  <a:srgbClr val="00FFFF"/>
                </a:solidFill>
              </a:rPr>
              <a:t>Down</a:t>
            </a:r>
            <a:r>
              <a:rPr lang="en-US" altLang="zh-CN" sz="2800"/>
              <a:t>: Not exchange information with any neighbor</a:t>
            </a:r>
          </a:p>
          <a:p>
            <a:pPr>
              <a:spcBef>
                <a:spcPct val="20000"/>
              </a:spcBef>
            </a:pPr>
            <a:r>
              <a:rPr lang="en-US" altLang="zh-CN" sz="2800">
                <a:solidFill>
                  <a:srgbClr val="00FFFF"/>
                </a:solidFill>
              </a:rPr>
              <a:t>Init</a:t>
            </a:r>
            <a:r>
              <a:rPr lang="en-US" altLang="zh-CN" sz="2800"/>
              <a:t>: When an interface receives its first Hello</a:t>
            </a:r>
          </a:p>
          <a:p>
            <a:pPr>
              <a:spcBef>
                <a:spcPct val="20000"/>
              </a:spcBef>
            </a:pPr>
            <a:r>
              <a:rPr lang="en-US" altLang="zh-CN" sz="2800">
                <a:solidFill>
                  <a:srgbClr val="00FFFF"/>
                </a:solidFill>
              </a:rPr>
              <a:t>2-way</a:t>
            </a:r>
            <a:r>
              <a:rPr lang="en-US" altLang="zh-CN" sz="2800"/>
              <a:t>: When it sees itself in a neighbor’s Hello</a:t>
            </a:r>
          </a:p>
          <a:p>
            <a:pPr>
              <a:spcBef>
                <a:spcPct val="20000"/>
              </a:spcBef>
            </a:pPr>
            <a:r>
              <a:rPr lang="en-US" altLang="zh-CN" sz="2800">
                <a:solidFill>
                  <a:srgbClr val="00FFFF"/>
                </a:solidFill>
              </a:rPr>
              <a:t>ExStart</a:t>
            </a:r>
            <a:r>
              <a:rPr lang="en-US" altLang="zh-CN" sz="2800"/>
              <a:t>: Two neighbors use Hello to negotiate who is the “master” and who is the “slave”</a:t>
            </a:r>
          </a:p>
          <a:p>
            <a:pPr>
              <a:spcBef>
                <a:spcPct val="20000"/>
              </a:spcBef>
            </a:pPr>
            <a:r>
              <a:rPr lang="en-US" altLang="zh-CN" sz="2800">
                <a:solidFill>
                  <a:srgbClr val="00FFFF"/>
                </a:solidFill>
              </a:rPr>
              <a:t>Exchange</a:t>
            </a:r>
            <a:r>
              <a:rPr lang="en-US" altLang="zh-CN" sz="2800"/>
              <a:t>: Neighbors use DBD to send each other a </a:t>
            </a:r>
            <a:r>
              <a:rPr kumimoji="1" lang="en-US" altLang="zh-CN" sz="2800"/>
              <a:t>summary of </a:t>
            </a:r>
            <a:r>
              <a:rPr lang="en-US" altLang="zh-CN" sz="2800"/>
              <a:t> their</a:t>
            </a:r>
            <a:r>
              <a:rPr kumimoji="1" lang="en-US" altLang="zh-CN" sz="2800"/>
              <a:t> link-state database</a:t>
            </a:r>
            <a:endParaRPr lang="en-US" altLang="zh-CN" sz="2800"/>
          </a:p>
          <a:p>
            <a:pPr>
              <a:spcBef>
                <a:spcPct val="20000"/>
              </a:spcBef>
            </a:pPr>
            <a:r>
              <a:rPr lang="en-US" altLang="zh-CN" sz="2800">
                <a:solidFill>
                  <a:srgbClr val="00FFFF"/>
                </a:solidFill>
              </a:rPr>
              <a:t>Loading</a:t>
            </a:r>
            <a:r>
              <a:rPr lang="en-US" altLang="zh-CN" sz="2800"/>
              <a:t>: Uses LSR, LSU, and LSAck to get complete link-state information</a:t>
            </a:r>
          </a:p>
          <a:p>
            <a:pPr>
              <a:spcBef>
                <a:spcPct val="20000"/>
              </a:spcBef>
            </a:pPr>
            <a:r>
              <a:rPr lang="en-US" altLang="zh-CN" sz="2800">
                <a:solidFill>
                  <a:srgbClr val="00FFFF"/>
                </a:solidFill>
              </a:rPr>
              <a:t>Full</a:t>
            </a:r>
            <a:r>
              <a:rPr lang="en-US" altLang="zh-CN" sz="2800"/>
              <a:t>: Neighbors are fully adjacent</a:t>
            </a: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灯片编号占位符 4">
            <a:extLst>
              <a:ext uri="{FF2B5EF4-FFF2-40B4-BE49-F238E27FC236}">
                <a16:creationId xmlns:a16="http://schemas.microsoft.com/office/drawing/2014/main" id="{12874300-1FBA-42E9-8645-EC3413CF39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4F8A6-D5FF-40DA-90E4-495A57F34407}" type="slidenum">
              <a:rPr lang="en-US" altLang="zh-CN"/>
              <a:pPr/>
              <a:t>93</a:t>
            </a:fld>
            <a:endParaRPr lang="en-US" altLang="zh-CN"/>
          </a:p>
        </p:txBody>
      </p:sp>
      <p:sp>
        <p:nvSpPr>
          <p:cNvPr id="46082" name="Rectangle 2">
            <a:extLst>
              <a:ext uri="{FF2B5EF4-FFF2-40B4-BE49-F238E27FC236}">
                <a16:creationId xmlns:a16="http://schemas.microsoft.com/office/drawing/2014/main" id="{8D3E4104-9735-4759-A170-B386A65B6A4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/>
              <a:t>Step 1. Establish router adjacencies</a:t>
            </a:r>
          </a:p>
        </p:txBody>
      </p:sp>
      <p:sp>
        <p:nvSpPr>
          <p:cNvPr id="46083" name="Line 3">
            <a:extLst>
              <a:ext uri="{FF2B5EF4-FFF2-40B4-BE49-F238E27FC236}">
                <a16:creationId xmlns:a16="http://schemas.microsoft.com/office/drawing/2014/main" id="{61FAC813-59BF-4C3B-B603-7F7496A16923}"/>
              </a:ext>
            </a:extLst>
          </p:cNvPr>
          <p:cNvSpPr>
            <a:spLocks noChangeShapeType="1"/>
          </p:cNvSpPr>
          <p:nvPr/>
        </p:nvSpPr>
        <p:spPr bwMode="auto">
          <a:xfrm>
            <a:off x="1555750" y="3213100"/>
            <a:ext cx="6478588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6084" name="Rectangle 4">
            <a:extLst>
              <a:ext uri="{FF2B5EF4-FFF2-40B4-BE49-F238E27FC236}">
                <a16:creationId xmlns:a16="http://schemas.microsoft.com/office/drawing/2014/main" id="{33E0D4FE-1240-4EF2-A865-3E9D7AC99F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14488" y="2755900"/>
            <a:ext cx="58181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 eaLnBrk="0" hangingPunct="0"/>
            <a:r>
              <a:rPr kumimoji="1" lang="en-US" altLang="zh-CN">
                <a:effectLst/>
                <a:ea typeface="宋体" panose="02010600030101010101" pitchFamily="2" charset="-122"/>
              </a:rPr>
              <a:t>I am router ID </a:t>
            </a:r>
            <a:r>
              <a:rPr kumimoji="1" lang="en-US" altLang="zh-CN"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172.68.5.1</a:t>
            </a:r>
            <a:r>
              <a:rPr kumimoji="1" lang="en-US" altLang="zh-CN">
                <a:effectLst/>
                <a:ea typeface="宋体" panose="02010600030101010101" pitchFamily="2" charset="-122"/>
              </a:rPr>
              <a:t> and I see  no one</a:t>
            </a:r>
          </a:p>
        </p:txBody>
      </p:sp>
      <p:grpSp>
        <p:nvGrpSpPr>
          <p:cNvPr id="46085" name="Group 5">
            <a:extLst>
              <a:ext uri="{FF2B5EF4-FFF2-40B4-BE49-F238E27FC236}">
                <a16:creationId xmlns:a16="http://schemas.microsoft.com/office/drawing/2014/main" id="{5010952E-36C2-4DC5-9492-07206191E77F}"/>
              </a:ext>
            </a:extLst>
          </p:cNvPr>
          <p:cNvGrpSpPr>
            <a:grpSpLocks/>
          </p:cNvGrpSpPr>
          <p:nvPr/>
        </p:nvGrpSpPr>
        <p:grpSpPr bwMode="auto">
          <a:xfrm>
            <a:off x="3436938" y="2241550"/>
            <a:ext cx="2287587" cy="466725"/>
            <a:chOff x="2336" y="1616"/>
            <a:chExt cx="1441" cy="294"/>
          </a:xfrm>
        </p:grpSpPr>
        <p:sp>
          <p:nvSpPr>
            <p:cNvPr id="46086" name="Rectangle 6">
              <a:extLst>
                <a:ext uri="{FF2B5EF4-FFF2-40B4-BE49-F238E27FC236}">
                  <a16:creationId xmlns:a16="http://schemas.microsoft.com/office/drawing/2014/main" id="{3B9D82A2-E545-410F-89CD-FAC8B70EFD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36" y="1626"/>
              <a:ext cx="1441" cy="284"/>
            </a:xfrm>
            <a:prstGeom prst="rect">
              <a:avLst/>
            </a:prstGeom>
            <a:solidFill>
              <a:srgbClr val="FADC7D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6087" name="Rectangle 7">
              <a:extLst>
                <a:ext uri="{FF2B5EF4-FFF2-40B4-BE49-F238E27FC236}">
                  <a16:creationId xmlns:a16="http://schemas.microsoft.com/office/drawing/2014/main" id="{BBDEEFB3-8B32-4177-B951-3F0C29D47A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72" y="1616"/>
              <a:ext cx="1161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eaLnBrk="0" hangingPunct="0"/>
              <a:r>
                <a:rPr kumimoji="1" lang="en-US" altLang="zh-CN">
                  <a:solidFill>
                    <a:schemeClr val="bg1"/>
                  </a:solidFill>
                  <a:effectLst/>
                  <a:latin typeface="Arial" panose="020B0604020202020204" pitchFamily="34" charset="0"/>
                  <a:ea typeface="宋体" panose="02010600030101010101" pitchFamily="2" charset="-122"/>
                </a:rPr>
                <a:t>Down State</a:t>
              </a:r>
            </a:p>
          </p:txBody>
        </p:sp>
      </p:grpSp>
      <p:sp>
        <p:nvSpPr>
          <p:cNvPr id="46088" name="Rectangle 8">
            <a:extLst>
              <a:ext uri="{FF2B5EF4-FFF2-40B4-BE49-F238E27FC236}">
                <a16:creationId xmlns:a16="http://schemas.microsoft.com/office/drawing/2014/main" id="{878A47D3-247A-4E78-B3FC-0CDA77CFBE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47813" y="1308100"/>
            <a:ext cx="2049462" cy="1041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 eaLnBrk="0" hangingPunct="0">
              <a:lnSpc>
                <a:spcPct val="130000"/>
              </a:lnSpc>
            </a:pPr>
            <a:r>
              <a:rPr kumimoji="1" lang="en-US" altLang="zh-CN"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172.68.5.1/24</a:t>
            </a:r>
          </a:p>
          <a:p>
            <a:pPr eaLnBrk="0" hangingPunct="0">
              <a:lnSpc>
                <a:spcPct val="130000"/>
              </a:lnSpc>
            </a:pPr>
            <a:r>
              <a:rPr kumimoji="1" lang="en-US" altLang="zh-CN"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E0</a:t>
            </a:r>
          </a:p>
        </p:txBody>
      </p:sp>
      <p:sp>
        <p:nvSpPr>
          <p:cNvPr id="46089" name="Rectangle 9">
            <a:extLst>
              <a:ext uri="{FF2B5EF4-FFF2-40B4-BE49-F238E27FC236}">
                <a16:creationId xmlns:a16="http://schemas.microsoft.com/office/drawing/2014/main" id="{FCC25BBE-1A02-45B5-BF61-855B91FF1B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46725" y="1268413"/>
            <a:ext cx="2049463" cy="1041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 algn="r" eaLnBrk="0" hangingPunct="0">
              <a:lnSpc>
                <a:spcPct val="130000"/>
              </a:lnSpc>
            </a:pPr>
            <a:r>
              <a:rPr kumimoji="1" lang="en-US" altLang="zh-CN"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172.68.5.2/24</a:t>
            </a:r>
          </a:p>
          <a:p>
            <a:pPr algn="r" eaLnBrk="0" hangingPunct="0">
              <a:lnSpc>
                <a:spcPct val="130000"/>
              </a:lnSpc>
            </a:pPr>
            <a:r>
              <a:rPr kumimoji="1" lang="en-US" altLang="zh-CN"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E1</a:t>
            </a:r>
          </a:p>
        </p:txBody>
      </p:sp>
      <p:grpSp>
        <p:nvGrpSpPr>
          <p:cNvPr id="46090" name="Group 10">
            <a:extLst>
              <a:ext uri="{FF2B5EF4-FFF2-40B4-BE49-F238E27FC236}">
                <a16:creationId xmlns:a16="http://schemas.microsoft.com/office/drawing/2014/main" id="{D5B151A8-1BEB-46FB-99C9-BA83DFF9E23F}"/>
              </a:ext>
            </a:extLst>
          </p:cNvPr>
          <p:cNvGrpSpPr>
            <a:grpSpLocks/>
          </p:cNvGrpSpPr>
          <p:nvPr/>
        </p:nvGrpSpPr>
        <p:grpSpPr bwMode="auto">
          <a:xfrm>
            <a:off x="684213" y="1560513"/>
            <a:ext cx="882650" cy="644525"/>
            <a:chOff x="793" y="1074"/>
            <a:chExt cx="556" cy="406"/>
          </a:xfrm>
        </p:grpSpPr>
        <p:pic>
          <p:nvPicPr>
            <p:cNvPr id="46091" name="Picture 11">
              <a:extLst>
                <a:ext uri="{FF2B5EF4-FFF2-40B4-BE49-F238E27FC236}">
                  <a16:creationId xmlns:a16="http://schemas.microsoft.com/office/drawing/2014/main" id="{D8C629AF-DBC2-4D7D-A2A5-6A6E96C63D93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3" y="1074"/>
              <a:ext cx="556" cy="3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6092" name="Rectangle 12">
              <a:extLst>
                <a:ext uri="{FF2B5EF4-FFF2-40B4-BE49-F238E27FC236}">
                  <a16:creationId xmlns:a16="http://schemas.microsoft.com/office/drawing/2014/main" id="{B48C66AB-DD1E-4AEE-87B7-9943F189EA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5" y="1230"/>
              <a:ext cx="23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eaLnBrk="0" hangingPunct="0"/>
              <a:r>
                <a:rPr kumimoji="1" lang="en-US" altLang="zh-CN" sz="2000">
                  <a:solidFill>
                    <a:srgbClr val="FF9900"/>
                  </a:solidFill>
                  <a:effectLst/>
                  <a:latin typeface="Arial" panose="020B0604020202020204" pitchFamily="34" charset="0"/>
                  <a:ea typeface="宋体" panose="02010600030101010101" pitchFamily="2" charset="-122"/>
                </a:rPr>
                <a:t>A</a:t>
              </a:r>
            </a:p>
          </p:txBody>
        </p:sp>
      </p:grpSp>
      <p:grpSp>
        <p:nvGrpSpPr>
          <p:cNvPr id="46093" name="Group 13">
            <a:extLst>
              <a:ext uri="{FF2B5EF4-FFF2-40B4-BE49-F238E27FC236}">
                <a16:creationId xmlns:a16="http://schemas.microsoft.com/office/drawing/2014/main" id="{2556DA43-3592-446F-961E-583C7791203F}"/>
              </a:ext>
            </a:extLst>
          </p:cNvPr>
          <p:cNvGrpSpPr>
            <a:grpSpLocks/>
          </p:cNvGrpSpPr>
          <p:nvPr/>
        </p:nvGrpSpPr>
        <p:grpSpPr bwMode="auto">
          <a:xfrm>
            <a:off x="7577138" y="1557338"/>
            <a:ext cx="882650" cy="652462"/>
            <a:chOff x="4509" y="1085"/>
            <a:chExt cx="556" cy="411"/>
          </a:xfrm>
        </p:grpSpPr>
        <p:pic>
          <p:nvPicPr>
            <p:cNvPr id="46094" name="Picture 14">
              <a:extLst>
                <a:ext uri="{FF2B5EF4-FFF2-40B4-BE49-F238E27FC236}">
                  <a16:creationId xmlns:a16="http://schemas.microsoft.com/office/drawing/2014/main" id="{5268D456-1C00-4C9F-A6DE-2178B1324703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09" y="1085"/>
              <a:ext cx="556" cy="3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6095" name="Rectangle 15">
              <a:extLst>
                <a:ext uri="{FF2B5EF4-FFF2-40B4-BE49-F238E27FC236}">
                  <a16:creationId xmlns:a16="http://schemas.microsoft.com/office/drawing/2014/main" id="{391BEA37-53C7-4F39-8E44-B499C47916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1" y="1246"/>
              <a:ext cx="23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eaLnBrk="0" hangingPunct="0"/>
              <a:r>
                <a:rPr kumimoji="1" lang="en-US" altLang="zh-CN" sz="2000">
                  <a:solidFill>
                    <a:srgbClr val="FF9900"/>
                  </a:solidFill>
                  <a:effectLst/>
                  <a:latin typeface="Arial" panose="020B0604020202020204" pitchFamily="34" charset="0"/>
                  <a:ea typeface="宋体" panose="02010600030101010101" pitchFamily="2" charset="-122"/>
                </a:rPr>
                <a:t>B</a:t>
              </a:r>
            </a:p>
          </p:txBody>
        </p:sp>
      </p:grpSp>
      <p:sp>
        <p:nvSpPr>
          <p:cNvPr id="46096" name="AutoShape 16">
            <a:extLst>
              <a:ext uri="{FF2B5EF4-FFF2-40B4-BE49-F238E27FC236}">
                <a16:creationId xmlns:a16="http://schemas.microsoft.com/office/drawing/2014/main" id="{F066A213-36C5-45EB-963F-D625A94C6B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76950" y="3489325"/>
            <a:ext cx="3032125" cy="971550"/>
          </a:xfrm>
          <a:prstGeom prst="roundRect">
            <a:avLst>
              <a:gd name="adj" fmla="val 12495"/>
            </a:avLst>
          </a:prstGeom>
          <a:solidFill>
            <a:srgbClr val="D8DDE0"/>
          </a:solidFill>
          <a:ln w="12700">
            <a:solidFill>
              <a:schemeClr val="tx1"/>
            </a:solidFill>
            <a:round/>
            <a:headEnd/>
            <a:tailEnd/>
          </a:ln>
          <a:effectLst>
            <a:outerShdw dist="35921" dir="2700000" algn="ctr" rotWithShape="0">
              <a:schemeClr val="tx1"/>
            </a:outerShdw>
          </a:effectLst>
        </p:spPr>
        <p:txBody>
          <a:bodyPr wrap="none" anchor="ctr">
            <a:spAutoFit/>
          </a:bodyPr>
          <a:lstStyle/>
          <a:p>
            <a:pPr algn="ctr" eaLnBrk="0" hangingPunct="0">
              <a:lnSpc>
                <a:spcPct val="110000"/>
              </a:lnSpc>
            </a:pPr>
            <a:r>
              <a:rPr kumimoji="1" lang="en-US" altLang="zh-CN">
                <a:solidFill>
                  <a:schemeClr val="bg1"/>
                </a:solidFill>
                <a:effectLst/>
              </a:rPr>
              <a:t>Router B </a:t>
            </a:r>
            <a:r>
              <a:rPr kumimoji="1" lang="zh-CN" altLang="en-US">
                <a:solidFill>
                  <a:schemeClr val="bg1"/>
                </a:solidFill>
                <a:effectLst/>
              </a:rPr>
              <a:t>邻接表</a:t>
            </a:r>
          </a:p>
          <a:p>
            <a:pPr algn="ctr" eaLnBrk="0" hangingPunct="0">
              <a:lnSpc>
                <a:spcPct val="110000"/>
              </a:lnSpc>
            </a:pPr>
            <a:r>
              <a:rPr kumimoji="1" lang="en-US" altLang="zh-CN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172.68.5.1/24</a:t>
            </a:r>
            <a:r>
              <a:rPr kumimoji="1" lang="en-US" altLang="zh-CN">
                <a:solidFill>
                  <a:schemeClr val="bg1"/>
                </a:solidFill>
                <a:effectLst/>
              </a:rPr>
              <a:t>, int E1</a:t>
            </a:r>
          </a:p>
        </p:txBody>
      </p:sp>
      <p:grpSp>
        <p:nvGrpSpPr>
          <p:cNvPr id="46097" name="Group 17">
            <a:extLst>
              <a:ext uri="{FF2B5EF4-FFF2-40B4-BE49-F238E27FC236}">
                <a16:creationId xmlns:a16="http://schemas.microsoft.com/office/drawing/2014/main" id="{A9D923CD-FEE5-4FD5-982F-2887932463D2}"/>
              </a:ext>
            </a:extLst>
          </p:cNvPr>
          <p:cNvGrpSpPr>
            <a:grpSpLocks/>
          </p:cNvGrpSpPr>
          <p:nvPr/>
        </p:nvGrpSpPr>
        <p:grpSpPr bwMode="auto">
          <a:xfrm>
            <a:off x="3419475" y="3500438"/>
            <a:ext cx="2287588" cy="484187"/>
            <a:chOff x="2154" y="2341"/>
            <a:chExt cx="1441" cy="305"/>
          </a:xfrm>
        </p:grpSpPr>
        <p:sp>
          <p:nvSpPr>
            <p:cNvPr id="46098" name="Rectangle 18">
              <a:extLst>
                <a:ext uri="{FF2B5EF4-FFF2-40B4-BE49-F238E27FC236}">
                  <a16:creationId xmlns:a16="http://schemas.microsoft.com/office/drawing/2014/main" id="{A9001ED2-0FF8-40D4-8810-C362A70C22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54" y="2362"/>
              <a:ext cx="1441" cy="284"/>
            </a:xfrm>
            <a:prstGeom prst="rect">
              <a:avLst/>
            </a:prstGeom>
            <a:solidFill>
              <a:srgbClr val="FADC7D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6099" name="Rectangle 19">
              <a:extLst>
                <a:ext uri="{FF2B5EF4-FFF2-40B4-BE49-F238E27FC236}">
                  <a16:creationId xmlns:a16="http://schemas.microsoft.com/office/drawing/2014/main" id="{80527AD6-1E12-4991-B983-19AC2DDCB2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08" y="2341"/>
              <a:ext cx="92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eaLnBrk="0" hangingPunct="0"/>
              <a:r>
                <a:rPr kumimoji="1" lang="en-US" altLang="zh-CN">
                  <a:solidFill>
                    <a:schemeClr val="bg1"/>
                  </a:solidFill>
                  <a:effectLst/>
                  <a:latin typeface="Arial" panose="020B0604020202020204" pitchFamily="34" charset="0"/>
                  <a:ea typeface="宋体" panose="02010600030101010101" pitchFamily="2" charset="-122"/>
                </a:rPr>
                <a:t>Init State</a:t>
              </a:r>
            </a:p>
          </p:txBody>
        </p:sp>
      </p:grpSp>
      <p:sp>
        <p:nvSpPr>
          <p:cNvPr id="46100" name="Rectangle 20">
            <a:extLst>
              <a:ext uri="{FF2B5EF4-FFF2-40B4-BE49-F238E27FC236}">
                <a16:creationId xmlns:a16="http://schemas.microsoft.com/office/drawing/2014/main" id="{B1B6FED6-08A7-465E-971D-468FA3CF02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58875" y="4627563"/>
            <a:ext cx="63658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 eaLnBrk="0" hangingPunct="0"/>
            <a:r>
              <a:rPr kumimoji="1" lang="en-US" altLang="zh-CN">
                <a:effectLst/>
                <a:ea typeface="宋体" panose="02010600030101010101" pitchFamily="2" charset="-122"/>
              </a:rPr>
              <a:t>I am router ID </a:t>
            </a:r>
            <a:r>
              <a:rPr kumimoji="1" lang="en-US" altLang="zh-CN"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172.68.5.2</a:t>
            </a:r>
            <a:r>
              <a:rPr kumimoji="1" lang="en-US" altLang="zh-CN">
                <a:effectLst/>
                <a:ea typeface="宋体" panose="02010600030101010101" pitchFamily="2" charset="-122"/>
              </a:rPr>
              <a:t>, and I see </a:t>
            </a:r>
            <a:r>
              <a:rPr kumimoji="1" lang="en-US" altLang="zh-CN"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172.68.5.1</a:t>
            </a:r>
          </a:p>
        </p:txBody>
      </p:sp>
      <p:sp>
        <p:nvSpPr>
          <p:cNvPr id="46101" name="Line 21">
            <a:extLst>
              <a:ext uri="{FF2B5EF4-FFF2-40B4-BE49-F238E27FC236}">
                <a16:creationId xmlns:a16="http://schemas.microsoft.com/office/drawing/2014/main" id="{CCF2B9FD-69B6-4123-A694-7EB01A59E4C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116013" y="5084763"/>
            <a:ext cx="6478587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stealth" w="med" len="lg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6102" name="AutoShape 22">
            <a:extLst>
              <a:ext uri="{FF2B5EF4-FFF2-40B4-BE49-F238E27FC236}">
                <a16:creationId xmlns:a16="http://schemas.microsoft.com/office/drawing/2014/main" id="{4677760D-30F8-4C7A-B92E-1A93984CD8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988" y="5373688"/>
            <a:ext cx="3032125" cy="971550"/>
          </a:xfrm>
          <a:prstGeom prst="roundRect">
            <a:avLst>
              <a:gd name="adj" fmla="val 12495"/>
            </a:avLst>
          </a:prstGeom>
          <a:solidFill>
            <a:srgbClr val="D8DDE0"/>
          </a:solidFill>
          <a:ln w="12700">
            <a:solidFill>
              <a:schemeClr val="tx1"/>
            </a:solidFill>
            <a:round/>
            <a:headEnd/>
            <a:tailEnd/>
          </a:ln>
          <a:effectLst>
            <a:outerShdw dist="35921" dir="2700000" algn="ctr" rotWithShape="0">
              <a:schemeClr val="tx1"/>
            </a:outerShdw>
          </a:effectLst>
        </p:spPr>
        <p:txBody>
          <a:bodyPr wrap="none" anchor="ctr">
            <a:spAutoFit/>
          </a:bodyPr>
          <a:lstStyle/>
          <a:p>
            <a:pPr algn="ctr" eaLnBrk="0" hangingPunct="0">
              <a:lnSpc>
                <a:spcPct val="110000"/>
              </a:lnSpc>
            </a:pPr>
            <a:r>
              <a:rPr kumimoji="1" lang="en-US" altLang="zh-CN">
                <a:solidFill>
                  <a:schemeClr val="bg1"/>
                </a:solidFill>
                <a:effectLst/>
              </a:rPr>
              <a:t>Router A </a:t>
            </a:r>
            <a:r>
              <a:rPr kumimoji="1" lang="zh-CN" altLang="en-US">
                <a:solidFill>
                  <a:schemeClr val="bg1"/>
                </a:solidFill>
                <a:effectLst/>
              </a:rPr>
              <a:t>邻接表</a:t>
            </a:r>
          </a:p>
          <a:p>
            <a:pPr algn="ctr" eaLnBrk="0" hangingPunct="0">
              <a:lnSpc>
                <a:spcPct val="110000"/>
              </a:lnSpc>
            </a:pPr>
            <a:r>
              <a:rPr kumimoji="1" lang="en-US" altLang="zh-CN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172.68.5.2/24</a:t>
            </a:r>
            <a:r>
              <a:rPr kumimoji="1" lang="en-US" altLang="zh-CN">
                <a:solidFill>
                  <a:schemeClr val="bg1"/>
                </a:solidFill>
                <a:effectLst/>
              </a:rPr>
              <a:t>, int E0</a:t>
            </a:r>
          </a:p>
        </p:txBody>
      </p:sp>
      <p:grpSp>
        <p:nvGrpSpPr>
          <p:cNvPr id="46103" name="Group 23">
            <a:extLst>
              <a:ext uri="{FF2B5EF4-FFF2-40B4-BE49-F238E27FC236}">
                <a16:creationId xmlns:a16="http://schemas.microsoft.com/office/drawing/2014/main" id="{216FBB5B-C945-4E2F-B08F-7E6CED672721}"/>
              </a:ext>
            </a:extLst>
          </p:cNvPr>
          <p:cNvGrpSpPr>
            <a:grpSpLocks/>
          </p:cNvGrpSpPr>
          <p:nvPr/>
        </p:nvGrpSpPr>
        <p:grpSpPr bwMode="auto">
          <a:xfrm>
            <a:off x="3414713" y="5360988"/>
            <a:ext cx="2309812" cy="466725"/>
            <a:chOff x="2338" y="3408"/>
            <a:chExt cx="1455" cy="294"/>
          </a:xfrm>
        </p:grpSpPr>
        <p:sp>
          <p:nvSpPr>
            <p:cNvPr id="46104" name="Rectangle 24">
              <a:extLst>
                <a:ext uri="{FF2B5EF4-FFF2-40B4-BE49-F238E27FC236}">
                  <a16:creationId xmlns:a16="http://schemas.microsoft.com/office/drawing/2014/main" id="{D14B0355-F93D-4FA1-AB66-9F600E994E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2" y="3418"/>
              <a:ext cx="1441" cy="284"/>
            </a:xfrm>
            <a:prstGeom prst="rect">
              <a:avLst/>
            </a:prstGeom>
            <a:solidFill>
              <a:srgbClr val="FADC7D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6105" name="Rectangle 25">
              <a:extLst>
                <a:ext uri="{FF2B5EF4-FFF2-40B4-BE49-F238E27FC236}">
                  <a16:creationId xmlns:a16="http://schemas.microsoft.com/office/drawing/2014/main" id="{13287994-F618-486A-AC3E-B5163A1487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38" y="3408"/>
              <a:ext cx="144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eaLnBrk="0" hangingPunct="0"/>
              <a:r>
                <a:rPr kumimoji="1" lang="en-US" altLang="zh-CN">
                  <a:solidFill>
                    <a:schemeClr val="bg1"/>
                  </a:solidFill>
                  <a:effectLst/>
                  <a:latin typeface="Arial" panose="020B0604020202020204" pitchFamily="34" charset="0"/>
                  <a:ea typeface="宋体" panose="02010600030101010101" pitchFamily="2" charset="-122"/>
                </a:rPr>
                <a:t>Two-way State</a:t>
              </a:r>
            </a:p>
          </p:txBody>
        </p:sp>
      </p:grpSp>
      <p:grpSp>
        <p:nvGrpSpPr>
          <p:cNvPr id="46106" name="Group 26">
            <a:extLst>
              <a:ext uri="{FF2B5EF4-FFF2-40B4-BE49-F238E27FC236}">
                <a16:creationId xmlns:a16="http://schemas.microsoft.com/office/drawing/2014/main" id="{399A531B-3C62-4544-8DEB-B753FD3B820D}"/>
              </a:ext>
            </a:extLst>
          </p:cNvPr>
          <p:cNvGrpSpPr>
            <a:grpSpLocks/>
          </p:cNvGrpSpPr>
          <p:nvPr/>
        </p:nvGrpSpPr>
        <p:grpSpPr bwMode="auto">
          <a:xfrm>
            <a:off x="395288" y="2878138"/>
            <a:ext cx="1139825" cy="622300"/>
            <a:chOff x="249" y="1813"/>
            <a:chExt cx="718" cy="392"/>
          </a:xfrm>
        </p:grpSpPr>
        <p:sp>
          <p:nvSpPr>
            <p:cNvPr id="46107" name="Line 27">
              <a:extLst>
                <a:ext uri="{FF2B5EF4-FFF2-40B4-BE49-F238E27FC236}">
                  <a16:creationId xmlns:a16="http://schemas.microsoft.com/office/drawing/2014/main" id="{EC9D6DC9-6F7F-4F20-A943-4978EEDB531E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249" y="2115"/>
              <a:ext cx="228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6108" name="Line 28">
              <a:extLst>
                <a:ext uri="{FF2B5EF4-FFF2-40B4-BE49-F238E27FC236}">
                  <a16:creationId xmlns:a16="http://schemas.microsoft.com/office/drawing/2014/main" id="{0C9DA540-E6E7-48DD-841C-8F51F093ECB4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333" y="2058"/>
              <a:ext cx="178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6109" name="Line 29">
              <a:extLst>
                <a:ext uri="{FF2B5EF4-FFF2-40B4-BE49-F238E27FC236}">
                  <a16:creationId xmlns:a16="http://schemas.microsoft.com/office/drawing/2014/main" id="{BA938F17-A062-42D0-9740-59429165522A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387" y="2006"/>
              <a:ext cx="138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6110" name="Rectangle 30">
              <a:extLst>
                <a:ext uri="{FF2B5EF4-FFF2-40B4-BE49-F238E27FC236}">
                  <a16:creationId xmlns:a16="http://schemas.microsoft.com/office/drawing/2014/main" id="{50C8B073-214F-4130-BE26-939C4A2C049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68" y="1926"/>
              <a:ext cx="499" cy="275"/>
            </a:xfrm>
            <a:prstGeom prst="rect">
              <a:avLst/>
            </a:prstGeom>
            <a:solidFill>
              <a:srgbClr val="660066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6111" name="Rectangle 31">
              <a:extLst>
                <a:ext uri="{FF2B5EF4-FFF2-40B4-BE49-F238E27FC236}">
                  <a16:creationId xmlns:a16="http://schemas.microsoft.com/office/drawing/2014/main" id="{E8DA2DB0-E96D-4C37-BE17-73B6202F91CB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96" y="1989"/>
              <a:ext cx="437" cy="2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36513" tIns="19050" rIns="36513" bIns="19050">
              <a:spAutoFit/>
            </a:bodyPr>
            <a:lstStyle>
              <a:lvl1pPr defTabSz="1460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182563" defTabSz="1460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365125" defTabSz="1460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549275" defTabSz="1460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731838" defTabSz="1460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1189038" defTabSz="14605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1646238" defTabSz="14605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2103438" defTabSz="14605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2560638" defTabSz="14605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0" hangingPunct="0"/>
              <a:r>
                <a:rPr kumimoji="1" lang="en-US" altLang="zh-CN" sz="2000">
                  <a:effectLst/>
                </a:rPr>
                <a:t>Hello</a:t>
              </a:r>
            </a:p>
          </p:txBody>
        </p:sp>
        <p:sp>
          <p:nvSpPr>
            <p:cNvPr id="46112" name="Rectangle 32">
              <a:extLst>
                <a:ext uri="{FF2B5EF4-FFF2-40B4-BE49-F238E27FC236}">
                  <a16:creationId xmlns:a16="http://schemas.microsoft.com/office/drawing/2014/main" id="{0213C80B-91FB-4F63-B330-339AC4D5517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32" y="1813"/>
              <a:ext cx="366" cy="112"/>
            </a:xfrm>
            <a:prstGeom prst="rect">
              <a:avLst/>
            </a:prstGeom>
            <a:solidFill>
              <a:srgbClr val="660066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36513" tIns="19050" rIns="36513" bIns="19050">
              <a:spAutoFit/>
            </a:bodyPr>
            <a:lstStyle>
              <a:lvl1pPr defTabSz="1460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182563" defTabSz="1460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365125" defTabSz="1460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549275" defTabSz="1460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731838" defTabSz="1460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1189038" defTabSz="14605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1646238" defTabSz="14605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2103438" defTabSz="14605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2560638" defTabSz="14605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0" hangingPunct="0">
                <a:lnSpc>
                  <a:spcPct val="80000"/>
                </a:lnSpc>
              </a:pPr>
              <a:r>
                <a:rPr kumimoji="1" lang="en-US" altLang="zh-CN" sz="500">
                  <a:effectLst/>
                </a:rPr>
                <a:t>39547439070713</a:t>
              </a:r>
            </a:p>
            <a:p>
              <a:pPr eaLnBrk="0" hangingPunct="0">
                <a:lnSpc>
                  <a:spcPct val="80000"/>
                </a:lnSpc>
              </a:pPr>
              <a:r>
                <a:rPr kumimoji="1" lang="en-US" altLang="zh-CN" sz="500">
                  <a:effectLst/>
                  <a:ea typeface="楷体_GB2312" pitchFamily="49" charset="-122"/>
                </a:rPr>
                <a:t>39547439070713</a:t>
              </a:r>
            </a:p>
          </p:txBody>
        </p:sp>
        <p:sp>
          <p:nvSpPr>
            <p:cNvPr id="46113" name="AutoShape 33">
              <a:extLst>
                <a:ext uri="{FF2B5EF4-FFF2-40B4-BE49-F238E27FC236}">
                  <a16:creationId xmlns:a16="http://schemas.microsoft.com/office/drawing/2014/main" id="{B3CC35EB-A660-45F2-B2DA-EC8895CC59B5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13" y="1933"/>
              <a:ext cx="408" cy="91"/>
            </a:xfrm>
            <a:prstGeom prst="triangle">
              <a:avLst>
                <a:gd name="adj" fmla="val 50000"/>
              </a:avLst>
            </a:prstGeom>
            <a:solidFill>
              <a:srgbClr val="660066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cxnSp>
        <p:nvCxnSpPr>
          <p:cNvPr id="46114" name="AutoShape 34">
            <a:extLst>
              <a:ext uri="{FF2B5EF4-FFF2-40B4-BE49-F238E27FC236}">
                <a16:creationId xmlns:a16="http://schemas.microsoft.com/office/drawing/2014/main" id="{4DDE80D5-C5A5-4A9B-BD54-180D69337CDC}"/>
              </a:ext>
            </a:extLst>
          </p:cNvPr>
          <p:cNvCxnSpPr>
            <a:cxnSpLocks noChangeShapeType="1"/>
            <a:stCxn id="46091" idx="3"/>
            <a:endCxn id="46094" idx="1"/>
          </p:cNvCxnSpPr>
          <p:nvPr/>
        </p:nvCxnSpPr>
        <p:spPr bwMode="auto">
          <a:xfrm flipV="1">
            <a:off x="1566863" y="1833563"/>
            <a:ext cx="6010275" cy="3175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46115" name="Group 35">
            <a:extLst>
              <a:ext uri="{FF2B5EF4-FFF2-40B4-BE49-F238E27FC236}">
                <a16:creationId xmlns:a16="http://schemas.microsoft.com/office/drawing/2014/main" id="{6E429533-2D35-434A-8598-AE9B56BCF13C}"/>
              </a:ext>
            </a:extLst>
          </p:cNvPr>
          <p:cNvGrpSpPr>
            <a:grpSpLocks/>
          </p:cNvGrpSpPr>
          <p:nvPr/>
        </p:nvGrpSpPr>
        <p:grpSpPr bwMode="auto">
          <a:xfrm>
            <a:off x="7596188" y="4713288"/>
            <a:ext cx="1152525" cy="620712"/>
            <a:chOff x="4785" y="2969"/>
            <a:chExt cx="726" cy="391"/>
          </a:xfrm>
        </p:grpSpPr>
        <p:sp>
          <p:nvSpPr>
            <p:cNvPr id="46116" name="Line 36">
              <a:extLst>
                <a:ext uri="{FF2B5EF4-FFF2-40B4-BE49-F238E27FC236}">
                  <a16:creationId xmlns:a16="http://schemas.microsoft.com/office/drawing/2014/main" id="{42ADB7C5-8BC8-490A-8114-99E672448DBE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5282" y="3254"/>
              <a:ext cx="229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6117" name="Line 37">
              <a:extLst>
                <a:ext uri="{FF2B5EF4-FFF2-40B4-BE49-F238E27FC236}">
                  <a16:creationId xmlns:a16="http://schemas.microsoft.com/office/drawing/2014/main" id="{6F5A1129-16E6-48C5-A5FD-65EE87359730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5247" y="3196"/>
              <a:ext cx="18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6118" name="Line 38">
              <a:extLst>
                <a:ext uri="{FF2B5EF4-FFF2-40B4-BE49-F238E27FC236}">
                  <a16:creationId xmlns:a16="http://schemas.microsoft.com/office/drawing/2014/main" id="{35D59CCE-12EF-495A-9226-56277A5AD362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5234" y="3145"/>
              <a:ext cx="139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6119" name="Rectangle 39">
              <a:extLst>
                <a:ext uri="{FF2B5EF4-FFF2-40B4-BE49-F238E27FC236}">
                  <a16:creationId xmlns:a16="http://schemas.microsoft.com/office/drawing/2014/main" id="{E964CDAD-8C65-4477-8FA2-59B6C643D66F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785" y="3081"/>
              <a:ext cx="499" cy="275"/>
            </a:xfrm>
            <a:prstGeom prst="rect">
              <a:avLst/>
            </a:prstGeom>
            <a:solidFill>
              <a:srgbClr val="660066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6120" name="Rectangle 40">
              <a:extLst>
                <a:ext uri="{FF2B5EF4-FFF2-40B4-BE49-F238E27FC236}">
                  <a16:creationId xmlns:a16="http://schemas.microsoft.com/office/drawing/2014/main" id="{F2C34AA5-3B58-4D1A-B4DB-23573EA3257B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813" y="3144"/>
              <a:ext cx="437" cy="2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36513" tIns="19050" rIns="36513" bIns="19050">
              <a:spAutoFit/>
            </a:bodyPr>
            <a:lstStyle>
              <a:lvl1pPr defTabSz="1460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182563" defTabSz="1460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365125" defTabSz="1460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549275" defTabSz="1460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731838" defTabSz="1460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1189038" defTabSz="14605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1646238" defTabSz="14605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2103438" defTabSz="14605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2560638" defTabSz="14605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0" hangingPunct="0"/>
              <a:r>
                <a:rPr kumimoji="1" lang="en-US" altLang="zh-CN" sz="2000">
                  <a:effectLst/>
                </a:rPr>
                <a:t>Hello</a:t>
              </a:r>
            </a:p>
          </p:txBody>
        </p:sp>
        <p:sp>
          <p:nvSpPr>
            <p:cNvPr id="46121" name="Rectangle 41">
              <a:extLst>
                <a:ext uri="{FF2B5EF4-FFF2-40B4-BE49-F238E27FC236}">
                  <a16:creationId xmlns:a16="http://schemas.microsoft.com/office/drawing/2014/main" id="{7DBD60A5-982D-4192-9B2D-EC12763E725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849" y="2969"/>
              <a:ext cx="366" cy="112"/>
            </a:xfrm>
            <a:prstGeom prst="rect">
              <a:avLst/>
            </a:prstGeom>
            <a:solidFill>
              <a:srgbClr val="660066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36513" tIns="19050" rIns="36513" bIns="19050">
              <a:spAutoFit/>
            </a:bodyPr>
            <a:lstStyle>
              <a:lvl1pPr defTabSz="1460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182563" defTabSz="1460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365125" defTabSz="1460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549275" defTabSz="1460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731838" defTabSz="1460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1189038" defTabSz="14605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1646238" defTabSz="14605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2103438" defTabSz="14605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2560638" defTabSz="14605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0" hangingPunct="0">
                <a:lnSpc>
                  <a:spcPct val="80000"/>
                </a:lnSpc>
              </a:pPr>
              <a:r>
                <a:rPr kumimoji="1" lang="en-US" altLang="zh-CN" sz="500">
                  <a:effectLst/>
                </a:rPr>
                <a:t>39547439070713</a:t>
              </a:r>
            </a:p>
            <a:p>
              <a:pPr eaLnBrk="0" hangingPunct="0">
                <a:lnSpc>
                  <a:spcPct val="80000"/>
                </a:lnSpc>
              </a:pPr>
              <a:r>
                <a:rPr kumimoji="1" lang="en-US" altLang="zh-CN" sz="500">
                  <a:effectLst/>
                  <a:ea typeface="楷体_GB2312" pitchFamily="49" charset="-122"/>
                </a:rPr>
                <a:t>39547439070713</a:t>
              </a:r>
            </a:p>
          </p:txBody>
        </p:sp>
        <p:sp>
          <p:nvSpPr>
            <p:cNvPr id="46122" name="AutoShape 42">
              <a:extLst>
                <a:ext uri="{FF2B5EF4-FFF2-40B4-BE49-F238E27FC236}">
                  <a16:creationId xmlns:a16="http://schemas.microsoft.com/office/drawing/2014/main" id="{B1E6BCCB-E12D-4954-A6F1-BD673110D525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830" y="3088"/>
              <a:ext cx="408" cy="91"/>
            </a:xfrm>
            <a:prstGeom prst="triangle">
              <a:avLst>
                <a:gd name="adj" fmla="val 50000"/>
              </a:avLst>
            </a:prstGeom>
            <a:solidFill>
              <a:srgbClr val="660066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灯片编号占位符 4">
            <a:extLst>
              <a:ext uri="{FF2B5EF4-FFF2-40B4-BE49-F238E27FC236}">
                <a16:creationId xmlns:a16="http://schemas.microsoft.com/office/drawing/2014/main" id="{8E3C5D08-EBEA-477F-BE74-9FD6E4231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2D771-46AF-458A-A80A-ED2BD06F0231}" type="slidenum">
              <a:rPr lang="en-US" altLang="zh-CN"/>
              <a:pPr/>
              <a:t>94</a:t>
            </a:fld>
            <a:endParaRPr lang="en-US" altLang="zh-CN"/>
          </a:p>
        </p:txBody>
      </p:sp>
      <p:sp>
        <p:nvSpPr>
          <p:cNvPr id="47106" name="Rectangle 2">
            <a:extLst>
              <a:ext uri="{FF2B5EF4-FFF2-40B4-BE49-F238E27FC236}">
                <a16:creationId xmlns:a16="http://schemas.microsoft.com/office/drawing/2014/main" id="{B1121AD9-2C3F-4F10-9C58-724FB690186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Step 3.  Discover routes</a:t>
            </a:r>
          </a:p>
        </p:txBody>
      </p:sp>
      <p:grpSp>
        <p:nvGrpSpPr>
          <p:cNvPr id="47107" name="Group 3">
            <a:extLst>
              <a:ext uri="{FF2B5EF4-FFF2-40B4-BE49-F238E27FC236}">
                <a16:creationId xmlns:a16="http://schemas.microsoft.com/office/drawing/2014/main" id="{D07AA886-C517-4148-9D80-A12EB29324D6}"/>
              </a:ext>
            </a:extLst>
          </p:cNvPr>
          <p:cNvGrpSpPr>
            <a:grpSpLocks/>
          </p:cNvGrpSpPr>
          <p:nvPr/>
        </p:nvGrpSpPr>
        <p:grpSpPr bwMode="auto">
          <a:xfrm rot="120000">
            <a:off x="1116013" y="2278063"/>
            <a:ext cx="6911975" cy="360362"/>
            <a:chOff x="703" y="1434"/>
            <a:chExt cx="4354" cy="227"/>
          </a:xfrm>
        </p:grpSpPr>
        <p:sp>
          <p:nvSpPr>
            <p:cNvPr id="47108" name="Line 4">
              <a:extLst>
                <a:ext uri="{FF2B5EF4-FFF2-40B4-BE49-F238E27FC236}">
                  <a16:creationId xmlns:a16="http://schemas.microsoft.com/office/drawing/2014/main" id="{3AF8661A-6208-47B8-8C53-3E81F4A841E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3" y="1570"/>
              <a:ext cx="435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109" name="Text Box 5">
              <a:extLst>
                <a:ext uri="{FF2B5EF4-FFF2-40B4-BE49-F238E27FC236}">
                  <a16:creationId xmlns:a16="http://schemas.microsoft.com/office/drawing/2014/main" id="{8BBDFBA4-AD78-43EC-8001-884DDF79118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52" y="1434"/>
              <a:ext cx="1270" cy="227"/>
            </a:xfrm>
            <a:prstGeom prst="rect">
              <a:avLst/>
            </a:prstGeom>
            <a:solidFill>
              <a:srgbClr val="6600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 anchorCtr="1"/>
            <a:lstStyle/>
            <a:p>
              <a:pPr algn="ctr"/>
              <a:r>
                <a:rPr lang="en-US" altLang="zh-CN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Hello Packet</a:t>
              </a:r>
            </a:p>
          </p:txBody>
        </p:sp>
      </p:grpSp>
      <p:grpSp>
        <p:nvGrpSpPr>
          <p:cNvPr id="47110" name="Group 6">
            <a:extLst>
              <a:ext uri="{FF2B5EF4-FFF2-40B4-BE49-F238E27FC236}">
                <a16:creationId xmlns:a16="http://schemas.microsoft.com/office/drawing/2014/main" id="{F1E6A78C-73BB-4A9B-A0ED-5B2C865AB0E6}"/>
              </a:ext>
            </a:extLst>
          </p:cNvPr>
          <p:cNvGrpSpPr>
            <a:grpSpLocks/>
          </p:cNvGrpSpPr>
          <p:nvPr/>
        </p:nvGrpSpPr>
        <p:grpSpPr bwMode="auto">
          <a:xfrm>
            <a:off x="684213" y="1411288"/>
            <a:ext cx="882650" cy="644525"/>
            <a:chOff x="793" y="1074"/>
            <a:chExt cx="556" cy="406"/>
          </a:xfrm>
        </p:grpSpPr>
        <p:pic>
          <p:nvPicPr>
            <p:cNvPr id="47111" name="Picture 7">
              <a:extLst>
                <a:ext uri="{FF2B5EF4-FFF2-40B4-BE49-F238E27FC236}">
                  <a16:creationId xmlns:a16="http://schemas.microsoft.com/office/drawing/2014/main" id="{5BBE4B21-E321-4061-B8F6-09FB69E989FB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3" y="1074"/>
              <a:ext cx="556" cy="3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7112" name="Rectangle 8">
              <a:extLst>
                <a:ext uri="{FF2B5EF4-FFF2-40B4-BE49-F238E27FC236}">
                  <a16:creationId xmlns:a16="http://schemas.microsoft.com/office/drawing/2014/main" id="{C3CC2901-58FE-4CB7-BB95-E046A1ECA2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5" y="1230"/>
              <a:ext cx="23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eaLnBrk="0" hangingPunct="0"/>
              <a:r>
                <a:rPr kumimoji="1" lang="en-US" altLang="zh-CN" sz="2000">
                  <a:solidFill>
                    <a:srgbClr val="FF9900"/>
                  </a:solidFill>
                  <a:effectLst/>
                  <a:latin typeface="Arial" panose="020B0604020202020204" pitchFamily="34" charset="0"/>
                  <a:ea typeface="宋体" panose="02010600030101010101" pitchFamily="2" charset="-122"/>
                </a:rPr>
                <a:t>A</a:t>
              </a:r>
            </a:p>
          </p:txBody>
        </p:sp>
      </p:grpSp>
      <p:grpSp>
        <p:nvGrpSpPr>
          <p:cNvPr id="47113" name="Group 9">
            <a:extLst>
              <a:ext uri="{FF2B5EF4-FFF2-40B4-BE49-F238E27FC236}">
                <a16:creationId xmlns:a16="http://schemas.microsoft.com/office/drawing/2014/main" id="{299CD446-39FD-4368-9659-4FFDB2668103}"/>
              </a:ext>
            </a:extLst>
          </p:cNvPr>
          <p:cNvGrpSpPr>
            <a:grpSpLocks/>
          </p:cNvGrpSpPr>
          <p:nvPr/>
        </p:nvGrpSpPr>
        <p:grpSpPr bwMode="auto">
          <a:xfrm>
            <a:off x="7577138" y="1408113"/>
            <a:ext cx="882650" cy="652462"/>
            <a:chOff x="4509" y="1085"/>
            <a:chExt cx="556" cy="411"/>
          </a:xfrm>
        </p:grpSpPr>
        <p:pic>
          <p:nvPicPr>
            <p:cNvPr id="47114" name="Picture 10">
              <a:extLst>
                <a:ext uri="{FF2B5EF4-FFF2-40B4-BE49-F238E27FC236}">
                  <a16:creationId xmlns:a16="http://schemas.microsoft.com/office/drawing/2014/main" id="{ACD07B5E-EF3A-42F3-95A2-1AB9B2ECB61D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09" y="1085"/>
              <a:ext cx="556" cy="3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7115" name="Rectangle 11">
              <a:extLst>
                <a:ext uri="{FF2B5EF4-FFF2-40B4-BE49-F238E27FC236}">
                  <a16:creationId xmlns:a16="http://schemas.microsoft.com/office/drawing/2014/main" id="{B39696CF-81BD-4801-B907-D856517E12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1" y="1246"/>
              <a:ext cx="23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eaLnBrk="0" hangingPunct="0"/>
              <a:r>
                <a:rPr kumimoji="1" lang="en-US" altLang="zh-CN" sz="2000">
                  <a:solidFill>
                    <a:srgbClr val="FF9900"/>
                  </a:solidFill>
                  <a:effectLst/>
                  <a:latin typeface="Arial" panose="020B0604020202020204" pitchFamily="34" charset="0"/>
                  <a:ea typeface="宋体" panose="02010600030101010101" pitchFamily="2" charset="-122"/>
                </a:rPr>
                <a:t>B</a:t>
              </a:r>
            </a:p>
          </p:txBody>
        </p:sp>
      </p:grpSp>
      <p:cxnSp>
        <p:nvCxnSpPr>
          <p:cNvPr id="47116" name="AutoShape 12">
            <a:extLst>
              <a:ext uri="{FF2B5EF4-FFF2-40B4-BE49-F238E27FC236}">
                <a16:creationId xmlns:a16="http://schemas.microsoft.com/office/drawing/2014/main" id="{21E6D009-E160-403B-BBDD-FE3D96E4C4AD}"/>
              </a:ext>
            </a:extLst>
          </p:cNvPr>
          <p:cNvCxnSpPr>
            <a:cxnSpLocks noChangeShapeType="1"/>
            <a:stCxn id="47111" idx="3"/>
            <a:endCxn id="47114" idx="1"/>
          </p:cNvCxnSpPr>
          <p:nvPr/>
        </p:nvCxnSpPr>
        <p:spPr bwMode="auto">
          <a:xfrm flipV="1">
            <a:off x="1566863" y="1684338"/>
            <a:ext cx="6010275" cy="3175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47117" name="Group 13">
            <a:extLst>
              <a:ext uri="{FF2B5EF4-FFF2-40B4-BE49-F238E27FC236}">
                <a16:creationId xmlns:a16="http://schemas.microsoft.com/office/drawing/2014/main" id="{8319A281-ADD5-4FF6-84BB-F1C204C7F887}"/>
              </a:ext>
            </a:extLst>
          </p:cNvPr>
          <p:cNvGrpSpPr>
            <a:grpSpLocks/>
          </p:cNvGrpSpPr>
          <p:nvPr/>
        </p:nvGrpSpPr>
        <p:grpSpPr bwMode="auto">
          <a:xfrm>
            <a:off x="1116013" y="1989138"/>
            <a:ext cx="6911975" cy="4537075"/>
            <a:chOff x="703" y="1298"/>
            <a:chExt cx="4354" cy="2766"/>
          </a:xfrm>
        </p:grpSpPr>
        <p:sp>
          <p:nvSpPr>
            <p:cNvPr id="47118" name="Line 14">
              <a:extLst>
                <a:ext uri="{FF2B5EF4-FFF2-40B4-BE49-F238E27FC236}">
                  <a16:creationId xmlns:a16="http://schemas.microsoft.com/office/drawing/2014/main" id="{DD8FAB1D-6ED0-48EA-88B0-E290D9D5587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3" y="1298"/>
              <a:ext cx="0" cy="276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119" name="Line 15">
              <a:extLst>
                <a:ext uri="{FF2B5EF4-FFF2-40B4-BE49-F238E27FC236}">
                  <a16:creationId xmlns:a16="http://schemas.microsoft.com/office/drawing/2014/main" id="{513EA523-9F77-491A-811E-F8BC9A7F073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57" y="1298"/>
              <a:ext cx="0" cy="276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47120" name="Group 16">
            <a:extLst>
              <a:ext uri="{FF2B5EF4-FFF2-40B4-BE49-F238E27FC236}">
                <a16:creationId xmlns:a16="http://schemas.microsoft.com/office/drawing/2014/main" id="{5B071CEC-9114-4621-95B7-2227738C673D}"/>
              </a:ext>
            </a:extLst>
          </p:cNvPr>
          <p:cNvGrpSpPr>
            <a:grpSpLocks/>
          </p:cNvGrpSpPr>
          <p:nvPr/>
        </p:nvGrpSpPr>
        <p:grpSpPr bwMode="auto">
          <a:xfrm>
            <a:off x="468313" y="1917700"/>
            <a:ext cx="8280400" cy="360363"/>
            <a:chOff x="295" y="1253"/>
            <a:chExt cx="5216" cy="227"/>
          </a:xfrm>
        </p:grpSpPr>
        <p:sp>
          <p:nvSpPr>
            <p:cNvPr id="47121" name="Line 17">
              <a:extLst>
                <a:ext uri="{FF2B5EF4-FFF2-40B4-BE49-F238E27FC236}">
                  <a16:creationId xmlns:a16="http://schemas.microsoft.com/office/drawing/2014/main" id="{A325F850-6C80-4C58-9907-BB0F60BA9B0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5" y="1389"/>
              <a:ext cx="5216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122" name="Rectangle 18">
              <a:extLst>
                <a:ext uri="{FF2B5EF4-FFF2-40B4-BE49-F238E27FC236}">
                  <a16:creationId xmlns:a16="http://schemas.microsoft.com/office/drawing/2014/main" id="{7E7DD565-0E60-4AD2-AD9F-8F771C57DE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12" y="1253"/>
              <a:ext cx="1134" cy="227"/>
            </a:xfrm>
            <a:prstGeom prst="rect">
              <a:avLst/>
            </a:prstGeom>
            <a:solidFill>
              <a:srgbClr val="FADC7D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 anchorCtr="1"/>
            <a:lstStyle/>
            <a:p>
              <a:pPr algn="ctr" eaLnBrk="0" hangingPunct="0"/>
              <a:r>
                <a:rPr kumimoji="1" lang="en-US" altLang="zh-CN">
                  <a:solidFill>
                    <a:schemeClr val="bg1"/>
                  </a:solidFill>
                  <a:effectLst/>
                  <a:latin typeface="Arial" panose="020B0604020202020204" pitchFamily="34" charset="0"/>
                  <a:ea typeface="宋体" panose="02010600030101010101" pitchFamily="2" charset="-122"/>
                </a:rPr>
                <a:t>Exstart</a:t>
              </a:r>
            </a:p>
          </p:txBody>
        </p:sp>
      </p:grpSp>
      <p:grpSp>
        <p:nvGrpSpPr>
          <p:cNvPr id="47123" name="Group 19">
            <a:extLst>
              <a:ext uri="{FF2B5EF4-FFF2-40B4-BE49-F238E27FC236}">
                <a16:creationId xmlns:a16="http://schemas.microsoft.com/office/drawing/2014/main" id="{DE9438AB-08E7-4AA9-BF62-120422547F81}"/>
              </a:ext>
            </a:extLst>
          </p:cNvPr>
          <p:cNvGrpSpPr>
            <a:grpSpLocks/>
          </p:cNvGrpSpPr>
          <p:nvPr/>
        </p:nvGrpSpPr>
        <p:grpSpPr bwMode="auto">
          <a:xfrm>
            <a:off x="468313" y="3070225"/>
            <a:ext cx="8280400" cy="360363"/>
            <a:chOff x="295" y="1979"/>
            <a:chExt cx="5216" cy="227"/>
          </a:xfrm>
        </p:grpSpPr>
        <p:sp>
          <p:nvSpPr>
            <p:cNvPr id="47124" name="Line 20">
              <a:extLst>
                <a:ext uri="{FF2B5EF4-FFF2-40B4-BE49-F238E27FC236}">
                  <a16:creationId xmlns:a16="http://schemas.microsoft.com/office/drawing/2014/main" id="{AD341218-D86E-4F79-98D4-23302485EFB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5" y="2115"/>
              <a:ext cx="5216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125" name="Rectangle 21">
              <a:extLst>
                <a:ext uri="{FF2B5EF4-FFF2-40B4-BE49-F238E27FC236}">
                  <a16:creationId xmlns:a16="http://schemas.microsoft.com/office/drawing/2014/main" id="{7C3B03C0-A870-4A4F-AB6B-C0695AC0D8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12" y="1979"/>
              <a:ext cx="1134" cy="227"/>
            </a:xfrm>
            <a:prstGeom prst="rect">
              <a:avLst/>
            </a:prstGeom>
            <a:solidFill>
              <a:srgbClr val="FADC7D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 anchorCtr="1"/>
            <a:lstStyle/>
            <a:p>
              <a:pPr algn="ctr" eaLnBrk="0" hangingPunct="0"/>
              <a:r>
                <a:rPr kumimoji="1" lang="en-US" altLang="zh-CN">
                  <a:solidFill>
                    <a:schemeClr val="bg1"/>
                  </a:solidFill>
                  <a:effectLst/>
                  <a:latin typeface="Arial" panose="020B0604020202020204" pitchFamily="34" charset="0"/>
                  <a:ea typeface="宋体" panose="02010600030101010101" pitchFamily="2" charset="-122"/>
                </a:rPr>
                <a:t>Exchange</a:t>
              </a:r>
            </a:p>
          </p:txBody>
        </p:sp>
      </p:grpSp>
      <p:grpSp>
        <p:nvGrpSpPr>
          <p:cNvPr id="47126" name="Group 22">
            <a:extLst>
              <a:ext uri="{FF2B5EF4-FFF2-40B4-BE49-F238E27FC236}">
                <a16:creationId xmlns:a16="http://schemas.microsoft.com/office/drawing/2014/main" id="{805E5143-9318-40FA-BBEC-073AA9308602}"/>
              </a:ext>
            </a:extLst>
          </p:cNvPr>
          <p:cNvGrpSpPr>
            <a:grpSpLocks/>
          </p:cNvGrpSpPr>
          <p:nvPr/>
        </p:nvGrpSpPr>
        <p:grpSpPr bwMode="auto">
          <a:xfrm>
            <a:off x="468313" y="4508500"/>
            <a:ext cx="8280400" cy="360363"/>
            <a:chOff x="295" y="2885"/>
            <a:chExt cx="5216" cy="227"/>
          </a:xfrm>
        </p:grpSpPr>
        <p:sp>
          <p:nvSpPr>
            <p:cNvPr id="47127" name="Line 23">
              <a:extLst>
                <a:ext uri="{FF2B5EF4-FFF2-40B4-BE49-F238E27FC236}">
                  <a16:creationId xmlns:a16="http://schemas.microsoft.com/office/drawing/2014/main" id="{B013EC63-9990-4F25-BE9E-A4B41C6EA02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5" y="3021"/>
              <a:ext cx="5216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128" name="Rectangle 24">
              <a:extLst>
                <a:ext uri="{FF2B5EF4-FFF2-40B4-BE49-F238E27FC236}">
                  <a16:creationId xmlns:a16="http://schemas.microsoft.com/office/drawing/2014/main" id="{2D34D659-E2E3-4F61-AA05-DDF3189D7B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12" y="2885"/>
              <a:ext cx="1134" cy="227"/>
            </a:xfrm>
            <a:prstGeom prst="rect">
              <a:avLst/>
            </a:prstGeom>
            <a:solidFill>
              <a:srgbClr val="FADC7D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 anchorCtr="1"/>
            <a:lstStyle/>
            <a:p>
              <a:pPr algn="ctr" eaLnBrk="0" hangingPunct="0"/>
              <a:r>
                <a:rPr kumimoji="1" lang="en-US" altLang="zh-CN">
                  <a:solidFill>
                    <a:schemeClr val="bg1"/>
                  </a:solidFill>
                  <a:effectLst/>
                  <a:latin typeface="Arial" panose="020B0604020202020204" pitchFamily="34" charset="0"/>
                  <a:ea typeface="宋体" panose="02010600030101010101" pitchFamily="2" charset="-122"/>
                </a:rPr>
                <a:t>Loading</a:t>
              </a:r>
            </a:p>
          </p:txBody>
        </p:sp>
      </p:grpSp>
      <p:grpSp>
        <p:nvGrpSpPr>
          <p:cNvPr id="47129" name="Group 25">
            <a:extLst>
              <a:ext uri="{FF2B5EF4-FFF2-40B4-BE49-F238E27FC236}">
                <a16:creationId xmlns:a16="http://schemas.microsoft.com/office/drawing/2014/main" id="{80C4B0DF-C135-489E-86DB-AFD114392A3E}"/>
              </a:ext>
            </a:extLst>
          </p:cNvPr>
          <p:cNvGrpSpPr>
            <a:grpSpLocks/>
          </p:cNvGrpSpPr>
          <p:nvPr/>
        </p:nvGrpSpPr>
        <p:grpSpPr bwMode="auto">
          <a:xfrm>
            <a:off x="468313" y="6165850"/>
            <a:ext cx="8280400" cy="360363"/>
            <a:chOff x="295" y="3929"/>
            <a:chExt cx="5216" cy="227"/>
          </a:xfrm>
        </p:grpSpPr>
        <p:sp>
          <p:nvSpPr>
            <p:cNvPr id="47130" name="Line 26">
              <a:extLst>
                <a:ext uri="{FF2B5EF4-FFF2-40B4-BE49-F238E27FC236}">
                  <a16:creationId xmlns:a16="http://schemas.microsoft.com/office/drawing/2014/main" id="{42ADA8C2-A06B-46B6-A430-5A7CCA545EF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5" y="4020"/>
              <a:ext cx="5216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131" name="Rectangle 27">
              <a:extLst>
                <a:ext uri="{FF2B5EF4-FFF2-40B4-BE49-F238E27FC236}">
                  <a16:creationId xmlns:a16="http://schemas.microsoft.com/office/drawing/2014/main" id="{E4134377-2182-439D-BF38-DF3F0673D1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12" y="3929"/>
              <a:ext cx="1134" cy="227"/>
            </a:xfrm>
            <a:prstGeom prst="rect">
              <a:avLst/>
            </a:prstGeom>
            <a:solidFill>
              <a:srgbClr val="FADC7D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 anchorCtr="1"/>
            <a:lstStyle/>
            <a:p>
              <a:pPr algn="ctr" eaLnBrk="0" hangingPunct="0"/>
              <a:r>
                <a:rPr kumimoji="1" lang="en-US" altLang="zh-CN">
                  <a:solidFill>
                    <a:schemeClr val="bg1"/>
                  </a:solidFill>
                  <a:effectLst/>
                  <a:latin typeface="Arial" panose="020B0604020202020204" pitchFamily="34" charset="0"/>
                  <a:ea typeface="宋体" panose="02010600030101010101" pitchFamily="2" charset="-122"/>
                </a:rPr>
                <a:t>Full</a:t>
              </a:r>
            </a:p>
          </p:txBody>
        </p:sp>
      </p:grpSp>
      <p:grpSp>
        <p:nvGrpSpPr>
          <p:cNvPr id="47132" name="Group 28">
            <a:extLst>
              <a:ext uri="{FF2B5EF4-FFF2-40B4-BE49-F238E27FC236}">
                <a16:creationId xmlns:a16="http://schemas.microsoft.com/office/drawing/2014/main" id="{7B0B61D4-371D-4DBD-AD2A-56C058CB4466}"/>
              </a:ext>
            </a:extLst>
          </p:cNvPr>
          <p:cNvGrpSpPr>
            <a:grpSpLocks/>
          </p:cNvGrpSpPr>
          <p:nvPr/>
        </p:nvGrpSpPr>
        <p:grpSpPr bwMode="auto">
          <a:xfrm rot="21480000">
            <a:off x="1116013" y="2781300"/>
            <a:ext cx="6911975" cy="360363"/>
            <a:chOff x="703" y="1752"/>
            <a:chExt cx="4354" cy="227"/>
          </a:xfrm>
        </p:grpSpPr>
        <p:sp>
          <p:nvSpPr>
            <p:cNvPr id="47133" name="Line 29">
              <a:extLst>
                <a:ext uri="{FF2B5EF4-FFF2-40B4-BE49-F238E27FC236}">
                  <a16:creationId xmlns:a16="http://schemas.microsoft.com/office/drawing/2014/main" id="{FCA3677D-6AC4-4822-84F2-540891EB8084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0800000" flipV="1">
              <a:off x="703" y="1842"/>
              <a:ext cx="435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134" name="Text Box 30">
              <a:extLst>
                <a:ext uri="{FF2B5EF4-FFF2-40B4-BE49-F238E27FC236}">
                  <a16:creationId xmlns:a16="http://schemas.microsoft.com/office/drawing/2014/main" id="{C01FB034-7679-4BEA-A6EF-EF9FA55CE4D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36" y="1752"/>
              <a:ext cx="1270" cy="227"/>
            </a:xfrm>
            <a:prstGeom prst="rect">
              <a:avLst/>
            </a:prstGeom>
            <a:solidFill>
              <a:srgbClr val="6600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r"/>
              <a:r>
                <a:rPr lang="en-US" altLang="zh-CN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Hello Packet</a:t>
              </a:r>
            </a:p>
          </p:txBody>
        </p:sp>
      </p:grpSp>
      <p:grpSp>
        <p:nvGrpSpPr>
          <p:cNvPr id="47135" name="Group 31">
            <a:extLst>
              <a:ext uri="{FF2B5EF4-FFF2-40B4-BE49-F238E27FC236}">
                <a16:creationId xmlns:a16="http://schemas.microsoft.com/office/drawing/2014/main" id="{46ED8E21-B367-4A3C-859D-0C2B0F473995}"/>
              </a:ext>
            </a:extLst>
          </p:cNvPr>
          <p:cNvGrpSpPr>
            <a:grpSpLocks/>
          </p:cNvGrpSpPr>
          <p:nvPr/>
        </p:nvGrpSpPr>
        <p:grpSpPr bwMode="auto">
          <a:xfrm>
            <a:off x="1116013" y="3357563"/>
            <a:ext cx="6910387" cy="431800"/>
            <a:chOff x="703" y="2160"/>
            <a:chExt cx="4353" cy="272"/>
          </a:xfrm>
        </p:grpSpPr>
        <p:sp>
          <p:nvSpPr>
            <p:cNvPr id="47136" name="Line 32">
              <a:extLst>
                <a:ext uri="{FF2B5EF4-FFF2-40B4-BE49-F238E27FC236}">
                  <a16:creationId xmlns:a16="http://schemas.microsoft.com/office/drawing/2014/main" id="{50F20F42-C5A0-426C-9E7F-E2161B50B0AE}"/>
                </a:ext>
              </a:extLst>
            </p:cNvPr>
            <p:cNvSpPr>
              <a:spLocks noChangeShapeType="1"/>
            </p:cNvSpPr>
            <p:nvPr/>
          </p:nvSpPr>
          <p:spPr bwMode="auto">
            <a:xfrm rot="21720000">
              <a:off x="703" y="2340"/>
              <a:ext cx="4353" cy="9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137" name="Text Box 33">
              <a:extLst>
                <a:ext uri="{FF2B5EF4-FFF2-40B4-BE49-F238E27FC236}">
                  <a16:creationId xmlns:a16="http://schemas.microsoft.com/office/drawing/2014/main" id="{79222DDC-1197-40B5-9E4E-3C162EBA1C4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21720000">
              <a:off x="953" y="2160"/>
              <a:ext cx="1270" cy="227"/>
            </a:xfrm>
            <a:prstGeom prst="rect">
              <a:avLst/>
            </a:prstGeom>
            <a:solidFill>
              <a:srgbClr val="6600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 anchorCtr="1"/>
            <a:lstStyle/>
            <a:p>
              <a:pPr algn="ctr"/>
              <a:r>
                <a:rPr lang="en-US" altLang="zh-CN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DBD Packet</a:t>
              </a:r>
            </a:p>
          </p:txBody>
        </p:sp>
      </p:grpSp>
      <p:grpSp>
        <p:nvGrpSpPr>
          <p:cNvPr id="47138" name="Group 34">
            <a:extLst>
              <a:ext uri="{FF2B5EF4-FFF2-40B4-BE49-F238E27FC236}">
                <a16:creationId xmlns:a16="http://schemas.microsoft.com/office/drawing/2014/main" id="{D8E0E371-6047-44BD-9418-98FFAE99B27A}"/>
              </a:ext>
            </a:extLst>
          </p:cNvPr>
          <p:cNvGrpSpPr>
            <a:grpSpLocks/>
          </p:cNvGrpSpPr>
          <p:nvPr/>
        </p:nvGrpSpPr>
        <p:grpSpPr bwMode="auto">
          <a:xfrm>
            <a:off x="1117600" y="3357563"/>
            <a:ext cx="6904038" cy="430212"/>
            <a:chOff x="704" y="2160"/>
            <a:chExt cx="4349" cy="271"/>
          </a:xfrm>
        </p:grpSpPr>
        <p:sp>
          <p:nvSpPr>
            <p:cNvPr id="47139" name="Line 35">
              <a:extLst>
                <a:ext uri="{FF2B5EF4-FFF2-40B4-BE49-F238E27FC236}">
                  <a16:creationId xmlns:a16="http://schemas.microsoft.com/office/drawing/2014/main" id="{6317EB29-F135-4CD5-82D3-20830EE6771E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0680000" flipV="1">
              <a:off x="704" y="2340"/>
              <a:ext cx="4349" cy="9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140" name="Text Box 36">
              <a:extLst>
                <a:ext uri="{FF2B5EF4-FFF2-40B4-BE49-F238E27FC236}">
                  <a16:creationId xmlns:a16="http://schemas.microsoft.com/office/drawing/2014/main" id="{8AFFDC5C-1DF1-48AF-A141-345688AD6E1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21480000">
              <a:off x="3533" y="2160"/>
              <a:ext cx="1270" cy="227"/>
            </a:xfrm>
            <a:prstGeom prst="rect">
              <a:avLst/>
            </a:prstGeom>
            <a:solidFill>
              <a:srgbClr val="6600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r>
                <a:rPr lang="en-US" altLang="zh-CN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DBD Packet</a:t>
              </a:r>
            </a:p>
          </p:txBody>
        </p:sp>
      </p:grpSp>
      <p:grpSp>
        <p:nvGrpSpPr>
          <p:cNvPr id="47141" name="Group 37">
            <a:extLst>
              <a:ext uri="{FF2B5EF4-FFF2-40B4-BE49-F238E27FC236}">
                <a16:creationId xmlns:a16="http://schemas.microsoft.com/office/drawing/2014/main" id="{A7ED2706-4AE3-4A84-9802-6205FBF34516}"/>
              </a:ext>
            </a:extLst>
          </p:cNvPr>
          <p:cNvGrpSpPr>
            <a:grpSpLocks/>
          </p:cNvGrpSpPr>
          <p:nvPr/>
        </p:nvGrpSpPr>
        <p:grpSpPr bwMode="auto">
          <a:xfrm>
            <a:off x="1116013" y="4005263"/>
            <a:ext cx="6910387" cy="431800"/>
            <a:chOff x="703" y="2568"/>
            <a:chExt cx="4353" cy="272"/>
          </a:xfrm>
        </p:grpSpPr>
        <p:sp>
          <p:nvSpPr>
            <p:cNvPr id="47142" name="Line 38">
              <a:extLst>
                <a:ext uri="{FF2B5EF4-FFF2-40B4-BE49-F238E27FC236}">
                  <a16:creationId xmlns:a16="http://schemas.microsoft.com/office/drawing/2014/main" id="{416E7B77-302C-4F5B-8768-A84427D04D21}"/>
                </a:ext>
              </a:extLst>
            </p:cNvPr>
            <p:cNvSpPr>
              <a:spLocks noChangeShapeType="1"/>
            </p:cNvSpPr>
            <p:nvPr/>
          </p:nvSpPr>
          <p:spPr bwMode="auto">
            <a:xfrm rot="21720000">
              <a:off x="703" y="2749"/>
              <a:ext cx="4353" cy="9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143" name="Text Box 39">
              <a:extLst>
                <a:ext uri="{FF2B5EF4-FFF2-40B4-BE49-F238E27FC236}">
                  <a16:creationId xmlns:a16="http://schemas.microsoft.com/office/drawing/2014/main" id="{C47FE4E2-1745-4216-B5F5-15CB13115BF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21720000">
              <a:off x="953" y="2568"/>
              <a:ext cx="1270" cy="227"/>
            </a:xfrm>
            <a:prstGeom prst="rect">
              <a:avLst/>
            </a:prstGeom>
            <a:solidFill>
              <a:srgbClr val="6600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 anchorCtr="1"/>
            <a:lstStyle/>
            <a:p>
              <a:pPr algn="ctr"/>
              <a:r>
                <a:rPr lang="en-US" altLang="zh-CN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LSAck Packet</a:t>
              </a:r>
            </a:p>
          </p:txBody>
        </p:sp>
      </p:grpSp>
      <p:grpSp>
        <p:nvGrpSpPr>
          <p:cNvPr id="47144" name="Group 40">
            <a:extLst>
              <a:ext uri="{FF2B5EF4-FFF2-40B4-BE49-F238E27FC236}">
                <a16:creationId xmlns:a16="http://schemas.microsoft.com/office/drawing/2014/main" id="{3BA09CBA-58FB-4D4F-BECF-528C3F1F2165}"/>
              </a:ext>
            </a:extLst>
          </p:cNvPr>
          <p:cNvGrpSpPr>
            <a:grpSpLocks/>
          </p:cNvGrpSpPr>
          <p:nvPr/>
        </p:nvGrpSpPr>
        <p:grpSpPr bwMode="auto">
          <a:xfrm>
            <a:off x="1116013" y="4005263"/>
            <a:ext cx="6904037" cy="430212"/>
            <a:chOff x="703" y="2568"/>
            <a:chExt cx="4349" cy="271"/>
          </a:xfrm>
        </p:grpSpPr>
        <p:sp>
          <p:nvSpPr>
            <p:cNvPr id="47145" name="Line 41">
              <a:extLst>
                <a:ext uri="{FF2B5EF4-FFF2-40B4-BE49-F238E27FC236}">
                  <a16:creationId xmlns:a16="http://schemas.microsoft.com/office/drawing/2014/main" id="{F564D636-A865-450B-B582-71752EBBA314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0680000" flipV="1">
              <a:off x="703" y="2770"/>
              <a:ext cx="4349" cy="69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146" name="Text Box 42">
              <a:extLst>
                <a:ext uri="{FF2B5EF4-FFF2-40B4-BE49-F238E27FC236}">
                  <a16:creationId xmlns:a16="http://schemas.microsoft.com/office/drawing/2014/main" id="{E9622D98-1C58-4117-B7DB-3574A04714A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21480000">
              <a:off x="3533" y="2568"/>
              <a:ext cx="1270" cy="227"/>
            </a:xfrm>
            <a:prstGeom prst="rect">
              <a:avLst/>
            </a:prstGeom>
            <a:solidFill>
              <a:srgbClr val="6600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r>
                <a:rPr lang="en-US" altLang="zh-CN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LSAck Packet</a:t>
              </a:r>
            </a:p>
          </p:txBody>
        </p:sp>
      </p:grpSp>
      <p:grpSp>
        <p:nvGrpSpPr>
          <p:cNvPr id="47147" name="Group 43">
            <a:extLst>
              <a:ext uri="{FF2B5EF4-FFF2-40B4-BE49-F238E27FC236}">
                <a16:creationId xmlns:a16="http://schemas.microsoft.com/office/drawing/2014/main" id="{0F0479DE-844A-479E-943B-15B081ED3155}"/>
              </a:ext>
            </a:extLst>
          </p:cNvPr>
          <p:cNvGrpSpPr>
            <a:grpSpLocks/>
          </p:cNvGrpSpPr>
          <p:nvPr/>
        </p:nvGrpSpPr>
        <p:grpSpPr bwMode="auto">
          <a:xfrm rot="120000">
            <a:off x="1116013" y="4870450"/>
            <a:ext cx="6911975" cy="360363"/>
            <a:chOff x="703" y="1434"/>
            <a:chExt cx="4354" cy="227"/>
          </a:xfrm>
        </p:grpSpPr>
        <p:sp>
          <p:nvSpPr>
            <p:cNvPr id="47148" name="Line 44">
              <a:extLst>
                <a:ext uri="{FF2B5EF4-FFF2-40B4-BE49-F238E27FC236}">
                  <a16:creationId xmlns:a16="http://schemas.microsoft.com/office/drawing/2014/main" id="{B3D93022-CFDD-4485-BCCF-D6EC075A1E1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3" y="1570"/>
              <a:ext cx="435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149" name="Text Box 45">
              <a:extLst>
                <a:ext uri="{FF2B5EF4-FFF2-40B4-BE49-F238E27FC236}">
                  <a16:creationId xmlns:a16="http://schemas.microsoft.com/office/drawing/2014/main" id="{F8923925-DF96-4396-8D1D-1F49A31B0E7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52" y="1434"/>
              <a:ext cx="1270" cy="227"/>
            </a:xfrm>
            <a:prstGeom prst="rect">
              <a:avLst/>
            </a:prstGeom>
            <a:solidFill>
              <a:srgbClr val="6600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 anchorCtr="1"/>
            <a:lstStyle/>
            <a:p>
              <a:pPr algn="ctr"/>
              <a:r>
                <a:rPr lang="en-US" altLang="zh-CN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LSR Packet</a:t>
              </a:r>
            </a:p>
          </p:txBody>
        </p:sp>
      </p:grpSp>
      <p:grpSp>
        <p:nvGrpSpPr>
          <p:cNvPr id="47150" name="Group 46">
            <a:extLst>
              <a:ext uri="{FF2B5EF4-FFF2-40B4-BE49-F238E27FC236}">
                <a16:creationId xmlns:a16="http://schemas.microsoft.com/office/drawing/2014/main" id="{A35278E0-24D0-4D2E-B050-BA063F6D23E5}"/>
              </a:ext>
            </a:extLst>
          </p:cNvPr>
          <p:cNvGrpSpPr>
            <a:grpSpLocks/>
          </p:cNvGrpSpPr>
          <p:nvPr/>
        </p:nvGrpSpPr>
        <p:grpSpPr bwMode="auto">
          <a:xfrm rot="21480000">
            <a:off x="1116013" y="5373688"/>
            <a:ext cx="6911975" cy="360362"/>
            <a:chOff x="703" y="1752"/>
            <a:chExt cx="4354" cy="227"/>
          </a:xfrm>
        </p:grpSpPr>
        <p:sp>
          <p:nvSpPr>
            <p:cNvPr id="47151" name="Line 47">
              <a:extLst>
                <a:ext uri="{FF2B5EF4-FFF2-40B4-BE49-F238E27FC236}">
                  <a16:creationId xmlns:a16="http://schemas.microsoft.com/office/drawing/2014/main" id="{51B281E4-2452-487E-8B09-ED63CECC2EE0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0800000" flipV="1">
              <a:off x="703" y="1842"/>
              <a:ext cx="435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152" name="Text Box 48">
              <a:extLst>
                <a:ext uri="{FF2B5EF4-FFF2-40B4-BE49-F238E27FC236}">
                  <a16:creationId xmlns:a16="http://schemas.microsoft.com/office/drawing/2014/main" id="{AA71FEEB-CA02-4F9D-85F7-438617B042A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36" y="1752"/>
              <a:ext cx="1270" cy="227"/>
            </a:xfrm>
            <a:prstGeom prst="rect">
              <a:avLst/>
            </a:prstGeom>
            <a:solidFill>
              <a:srgbClr val="6600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r"/>
              <a:r>
                <a:rPr lang="en-US" altLang="zh-CN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LSU Packet</a:t>
              </a:r>
            </a:p>
          </p:txBody>
        </p:sp>
      </p:grpSp>
      <p:grpSp>
        <p:nvGrpSpPr>
          <p:cNvPr id="47153" name="Group 49">
            <a:extLst>
              <a:ext uri="{FF2B5EF4-FFF2-40B4-BE49-F238E27FC236}">
                <a16:creationId xmlns:a16="http://schemas.microsoft.com/office/drawing/2014/main" id="{5D843660-F93B-4E8C-97C7-761A884838DB}"/>
              </a:ext>
            </a:extLst>
          </p:cNvPr>
          <p:cNvGrpSpPr>
            <a:grpSpLocks/>
          </p:cNvGrpSpPr>
          <p:nvPr/>
        </p:nvGrpSpPr>
        <p:grpSpPr bwMode="auto">
          <a:xfrm rot="120000">
            <a:off x="1116013" y="5805488"/>
            <a:ext cx="6911975" cy="360362"/>
            <a:chOff x="703" y="1434"/>
            <a:chExt cx="4354" cy="227"/>
          </a:xfrm>
        </p:grpSpPr>
        <p:sp>
          <p:nvSpPr>
            <p:cNvPr id="47154" name="Line 50">
              <a:extLst>
                <a:ext uri="{FF2B5EF4-FFF2-40B4-BE49-F238E27FC236}">
                  <a16:creationId xmlns:a16="http://schemas.microsoft.com/office/drawing/2014/main" id="{359C048E-20EE-4C3E-805B-F9302407C9D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3" y="1570"/>
              <a:ext cx="435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155" name="Text Box 51">
              <a:extLst>
                <a:ext uri="{FF2B5EF4-FFF2-40B4-BE49-F238E27FC236}">
                  <a16:creationId xmlns:a16="http://schemas.microsoft.com/office/drawing/2014/main" id="{7633C10E-5F24-4D25-B9B8-E024537B627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52" y="1434"/>
              <a:ext cx="1270" cy="227"/>
            </a:xfrm>
            <a:prstGeom prst="rect">
              <a:avLst/>
            </a:prstGeom>
            <a:solidFill>
              <a:srgbClr val="6600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 anchorCtr="1"/>
            <a:lstStyle/>
            <a:p>
              <a:pPr algn="ctr"/>
              <a:r>
                <a:rPr lang="en-US" altLang="zh-CN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LSAck Packet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7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71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71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47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47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5" presetID="17" presetClass="entr" presetSubtype="1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71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71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47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47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47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47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6" presetID="17" presetClass="entr" presetSubtype="1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71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71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47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9" dur="500"/>
                                        <p:tgtEl>
                                          <p:spTgt spid="47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 nodeType="clickPar">
                      <p:stCondLst>
                        <p:cond delay="indefinite"/>
                      </p:stCondLst>
                      <p:childTnLst>
                        <p:par>
                          <p:cTn id="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47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6" presetID="17" presetClass="entr" presetSubtype="1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471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471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31BE8D70-85DF-48FB-930A-32CF7327EE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21E1D6-BA7C-4A59-BCB2-A24A4B9E8B57}" type="slidenum">
              <a:rPr lang="en-US" altLang="zh-CN"/>
              <a:pPr/>
              <a:t>95</a:t>
            </a:fld>
            <a:endParaRPr lang="en-US" altLang="zh-CN"/>
          </a:p>
        </p:txBody>
      </p:sp>
      <p:sp>
        <p:nvSpPr>
          <p:cNvPr id="51202" name="Rectangle 2">
            <a:extLst>
              <a:ext uri="{FF2B5EF4-FFF2-40B4-BE49-F238E27FC236}">
                <a16:creationId xmlns:a16="http://schemas.microsoft.com/office/drawing/2014/main" id="{11CDC78E-5A5F-4C41-8379-22EB3837ADA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11.5.7  RIP vs. OSPF</a:t>
            </a:r>
          </a:p>
        </p:txBody>
      </p:sp>
      <p:sp>
        <p:nvSpPr>
          <p:cNvPr id="51203" name="Rectangle 3">
            <a:extLst>
              <a:ext uri="{FF2B5EF4-FFF2-40B4-BE49-F238E27FC236}">
                <a16:creationId xmlns:a16="http://schemas.microsoft.com/office/drawing/2014/main" id="{F4AF231A-681A-4C88-848F-35D7211620F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对网络拓扑的了解</a:t>
            </a:r>
          </a:p>
          <a:p>
            <a:r>
              <a:rPr lang="zh-CN" altLang="en-US"/>
              <a:t>路由计算方法</a:t>
            </a:r>
          </a:p>
          <a:p>
            <a:r>
              <a:rPr lang="zh-CN" altLang="en-US"/>
              <a:t>路由更新方式</a:t>
            </a:r>
          </a:p>
          <a:p>
            <a:r>
              <a:rPr lang="zh-CN" altLang="en-US"/>
              <a:t>路由更新内容</a:t>
            </a:r>
          </a:p>
          <a:p>
            <a:r>
              <a:rPr lang="zh-CN" altLang="en-US"/>
              <a:t>收敛速度</a:t>
            </a:r>
          </a:p>
          <a:p>
            <a:r>
              <a:rPr lang="zh-CN" altLang="en-US"/>
              <a:t>适用环境</a:t>
            </a: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31BE8D70-85DF-48FB-930A-32CF7327EE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21E1D6-BA7C-4A59-BCB2-A24A4B9E8B57}" type="slidenum">
              <a:rPr lang="en-US" altLang="zh-CN"/>
              <a:pPr/>
              <a:t>96</a:t>
            </a:fld>
            <a:endParaRPr lang="en-US" altLang="zh-CN"/>
          </a:p>
        </p:txBody>
      </p:sp>
      <p:sp>
        <p:nvSpPr>
          <p:cNvPr id="51202" name="Rectangle 2">
            <a:extLst>
              <a:ext uri="{FF2B5EF4-FFF2-40B4-BE49-F238E27FC236}">
                <a16:creationId xmlns:a16="http://schemas.microsoft.com/office/drawing/2014/main" id="{11CDC78E-5A5F-4C41-8379-22EB3837ADA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11.5.7  RIP vs. OSPF</a:t>
            </a:r>
          </a:p>
        </p:txBody>
      </p:sp>
      <p:sp>
        <p:nvSpPr>
          <p:cNvPr id="51203" name="Rectangle 3">
            <a:extLst>
              <a:ext uri="{FF2B5EF4-FFF2-40B4-BE49-F238E27FC236}">
                <a16:creationId xmlns:a16="http://schemas.microsoft.com/office/drawing/2014/main" id="{F4AF231A-681A-4C88-848F-35D7211620F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2400" dirty="0"/>
              <a:t>RIP</a:t>
            </a:r>
            <a:r>
              <a:rPr lang="zh-CN" altLang="en-US" sz="2400" dirty="0"/>
              <a:t>协议一条路由有</a:t>
            </a:r>
            <a:r>
              <a:rPr lang="en-US" altLang="zh-CN" sz="2400" dirty="0"/>
              <a:t>15</a:t>
            </a:r>
            <a:r>
              <a:rPr lang="zh-CN" altLang="en-US" sz="2400" dirty="0"/>
              <a:t>跳（网关或路由器）的限制，如果一个</a:t>
            </a:r>
            <a:r>
              <a:rPr lang="en-US" altLang="zh-CN" sz="2400" dirty="0"/>
              <a:t>RIP</a:t>
            </a:r>
            <a:r>
              <a:rPr lang="zh-CN" altLang="en-US" sz="2400" dirty="0"/>
              <a:t>网络路由跨越超过</a:t>
            </a:r>
            <a:r>
              <a:rPr lang="en-US" altLang="zh-CN" sz="2400" dirty="0"/>
              <a:t>15</a:t>
            </a:r>
            <a:r>
              <a:rPr lang="zh-CN" altLang="en-US" sz="2400" dirty="0"/>
              <a:t>跳（路由器），则它认为网络不可到达，而</a:t>
            </a:r>
            <a:r>
              <a:rPr lang="en-US" altLang="zh-CN" sz="2400" dirty="0"/>
              <a:t>OSPF</a:t>
            </a:r>
            <a:r>
              <a:rPr lang="zh-CN" altLang="en-US" sz="2400" dirty="0"/>
              <a:t>对跨越路由器的个数没有限制。</a:t>
            </a:r>
          </a:p>
          <a:p>
            <a:endParaRPr lang="zh-CN" altLang="en-US" sz="2400" dirty="0"/>
          </a:p>
          <a:p>
            <a:r>
              <a:rPr lang="en-US" altLang="zh-CN" sz="2400" dirty="0"/>
              <a:t>RIP</a:t>
            </a:r>
            <a:r>
              <a:rPr lang="zh-CN" altLang="en-US" sz="2400" dirty="0"/>
              <a:t>协议不是针对网络的实际情况而是定期地广播路由表，这对网络的带宽资源造成浪费，特别是大型的广域网场景中。</a:t>
            </a:r>
            <a:r>
              <a:rPr lang="en-US" altLang="zh-CN" sz="2400" dirty="0"/>
              <a:t>OSPF</a:t>
            </a:r>
            <a:r>
              <a:rPr lang="zh-CN" altLang="en-US" sz="2400" dirty="0"/>
              <a:t>协议的路由广播更新只发生在路由状态变化的时候，采用</a:t>
            </a:r>
            <a:r>
              <a:rPr lang="en-US" altLang="zh-CN" sz="2400" dirty="0"/>
              <a:t>IP</a:t>
            </a:r>
            <a:r>
              <a:rPr lang="zh-CN" altLang="en-US" sz="2400" dirty="0"/>
              <a:t>多路广播来发送链路状态更新信息，带宽利用率更高。</a:t>
            </a:r>
          </a:p>
          <a:p>
            <a:endParaRPr lang="zh-CN" altLang="en-US" sz="2400" dirty="0"/>
          </a:p>
          <a:p>
            <a:r>
              <a:rPr lang="en-US" altLang="zh-CN" sz="2400" dirty="0"/>
              <a:t>RIP</a:t>
            </a:r>
            <a:r>
              <a:rPr lang="zh-CN" altLang="en-US" sz="2400" dirty="0"/>
              <a:t>网络是一个平面网络，对网络没有分层。</a:t>
            </a:r>
            <a:r>
              <a:rPr lang="en-US" altLang="zh-CN" sz="2400" dirty="0"/>
              <a:t>OSPF</a:t>
            </a:r>
            <a:r>
              <a:rPr lang="zh-CN" altLang="en-US" sz="2400" dirty="0"/>
              <a:t>在网络中建立起层次概念，在自治域中可以划分网络域，使路由的广播限制在一定的范围内，避免链路中继资源的浪费。</a:t>
            </a:r>
          </a:p>
        </p:txBody>
      </p:sp>
    </p:spTree>
    <p:extLst>
      <p:ext uri="{BB962C8B-B14F-4D97-AF65-F5344CB8AC3E}">
        <p14:creationId xmlns:p14="http://schemas.microsoft.com/office/powerpoint/2010/main" val="45872914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9C082BA6-2E38-4762-88FD-61FBB1AF1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3B9E7-1642-4F29-AEDF-00A0D663B876}" type="slidenum">
              <a:rPr lang="en-US" altLang="zh-CN"/>
              <a:pPr/>
              <a:t>97</a:t>
            </a:fld>
            <a:endParaRPr lang="en-US" altLang="zh-CN"/>
          </a:p>
        </p:txBody>
      </p:sp>
      <p:sp>
        <p:nvSpPr>
          <p:cNvPr id="3074" name="Rectangle 2">
            <a:extLst>
              <a:ext uri="{FF2B5EF4-FFF2-40B4-BE49-F238E27FC236}">
                <a16:creationId xmlns:a16="http://schemas.microsoft.com/office/drawing/2014/main" id="{FB4CC1A4-15A7-4414-B043-EE2B6246BE1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Chapter 11   Routing Protocols</a:t>
            </a:r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13002B54-802D-4D87-9A43-186C62C37F6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908175" y="1628775"/>
            <a:ext cx="5976938" cy="4679950"/>
          </a:xfrm>
        </p:spPr>
        <p:txBody>
          <a:bodyPr/>
          <a:lstStyle/>
          <a:p>
            <a:pPr>
              <a:spcAft>
                <a:spcPct val="50000"/>
              </a:spcAft>
            </a:pPr>
            <a:r>
              <a:rPr lang="en-US" altLang="zh-CN" dirty="0"/>
              <a:t>Interior and exterior routing</a:t>
            </a:r>
          </a:p>
          <a:p>
            <a:pPr>
              <a:spcAft>
                <a:spcPct val="50000"/>
              </a:spcAft>
            </a:pPr>
            <a:r>
              <a:rPr lang="en-US" altLang="zh-CN" dirty="0"/>
              <a:t>Distance vector routing &amp; RIP</a:t>
            </a:r>
          </a:p>
          <a:p>
            <a:pPr>
              <a:spcAft>
                <a:spcPct val="50000"/>
              </a:spcAft>
            </a:pPr>
            <a:r>
              <a:rPr lang="en-US" altLang="zh-CN" dirty="0"/>
              <a:t>Link state routing &amp; OSPF</a:t>
            </a:r>
          </a:p>
          <a:p>
            <a:pPr>
              <a:spcAft>
                <a:spcPct val="50000"/>
              </a:spcAft>
            </a:pPr>
            <a:r>
              <a:rPr lang="en-US" altLang="zh-CN" dirty="0">
                <a:solidFill>
                  <a:srgbClr val="FFFF00"/>
                </a:solidFill>
              </a:rPr>
              <a:t>Path vector routing &amp; BGP-4</a:t>
            </a:r>
          </a:p>
        </p:txBody>
      </p:sp>
    </p:spTree>
    <p:extLst>
      <p:ext uri="{BB962C8B-B14F-4D97-AF65-F5344CB8AC3E}">
        <p14:creationId xmlns:p14="http://schemas.microsoft.com/office/powerpoint/2010/main" val="161668044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F4D3C7C5-4AA3-409C-B550-DD47348B7C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7D8318-5E0B-4026-AE96-789579255ECA}" type="slidenum">
              <a:rPr lang="en-US" altLang="zh-CN"/>
              <a:pPr/>
              <a:t>98</a:t>
            </a:fld>
            <a:endParaRPr lang="en-US" altLang="zh-CN"/>
          </a:p>
        </p:txBody>
      </p:sp>
      <p:sp>
        <p:nvSpPr>
          <p:cNvPr id="101378" name="Rectangle 2">
            <a:extLst>
              <a:ext uri="{FF2B5EF4-FFF2-40B4-BE49-F238E27FC236}">
                <a16:creationId xmlns:a16="http://schemas.microsoft.com/office/drawing/2014/main" id="{68C67FEC-751F-4811-B0AE-A6059D4BA0E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11.6  Path Vector Routing</a:t>
            </a:r>
          </a:p>
        </p:txBody>
      </p:sp>
      <p:sp>
        <p:nvSpPr>
          <p:cNvPr id="101379" name="Rectangle 3">
            <a:extLst>
              <a:ext uri="{FF2B5EF4-FFF2-40B4-BE49-F238E27FC236}">
                <a16:creationId xmlns:a16="http://schemas.microsoft.com/office/drawing/2014/main" id="{418D06CC-30C9-45B2-AA5D-88659011F6A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Path vector routing</a:t>
            </a:r>
          </a:p>
          <a:p>
            <a:pPr lvl="1"/>
            <a:r>
              <a:rPr lang="en-US" altLang="zh-CN"/>
              <a:t>The </a:t>
            </a:r>
            <a:r>
              <a:rPr lang="en-US" altLang="zh-CN">
                <a:solidFill>
                  <a:schemeClr val="folHlink"/>
                </a:solidFill>
              </a:rPr>
              <a:t>AS boundary routers</a:t>
            </a:r>
            <a:r>
              <a:rPr lang="en-US" altLang="zh-CN"/>
              <a:t> advertise the </a:t>
            </a:r>
            <a:r>
              <a:rPr lang="en-US" altLang="zh-CN">
                <a:solidFill>
                  <a:schemeClr val="folHlink"/>
                </a:solidFill>
              </a:rPr>
              <a:t>reachability</a:t>
            </a:r>
            <a:r>
              <a:rPr lang="en-US" altLang="zh-CN"/>
              <a:t> of the networks in their own ASs to </a:t>
            </a:r>
            <a:r>
              <a:rPr lang="en-US" altLang="zh-CN">
                <a:solidFill>
                  <a:schemeClr val="folHlink"/>
                </a:solidFill>
              </a:rPr>
              <a:t>neighbor</a:t>
            </a:r>
            <a:r>
              <a:rPr lang="en-US" altLang="zh-CN"/>
              <a:t> AS boundary routers</a:t>
            </a:r>
          </a:p>
          <a:p>
            <a:r>
              <a:rPr lang="en-US" altLang="zh-CN"/>
              <a:t>Policy routing</a:t>
            </a:r>
          </a:p>
          <a:p>
            <a:pPr lvl="1"/>
            <a:r>
              <a:rPr lang="en-US" altLang="zh-CN"/>
              <a:t>Choose the best path for reaching the destination based on the value of </a:t>
            </a:r>
            <a:r>
              <a:rPr lang="en-US" altLang="zh-CN">
                <a:solidFill>
                  <a:schemeClr val="folHlink"/>
                </a:solidFill>
              </a:rPr>
              <a:t>path attributes</a:t>
            </a: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日期占位符 3">
            <a:extLst>
              <a:ext uri="{FF2B5EF4-FFF2-40B4-BE49-F238E27FC236}">
                <a16:creationId xmlns:a16="http://schemas.microsoft.com/office/drawing/2014/main" id="{65E6B89F-A01F-4175-B709-7CAC5475D5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zh-CN" altLang="en-US"/>
              <a:t>yn@uestc.edu.cn</a:t>
            </a:r>
            <a:endParaRPr lang="en-US" altLang="zh-CN"/>
          </a:p>
        </p:txBody>
      </p:sp>
      <p:sp>
        <p:nvSpPr>
          <p:cNvPr id="12" name="灯片编号占位符 5">
            <a:extLst>
              <a:ext uri="{FF2B5EF4-FFF2-40B4-BE49-F238E27FC236}">
                <a16:creationId xmlns:a16="http://schemas.microsoft.com/office/drawing/2014/main" id="{CB78A7AF-F467-4D94-B772-F052CE009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05765-8263-466D-AB27-834BD41FA7B3}" type="slidenum">
              <a:rPr lang="en-US" altLang="zh-CN"/>
              <a:pPr/>
              <a:t>99</a:t>
            </a:fld>
            <a:endParaRPr lang="en-US" altLang="zh-CN"/>
          </a:p>
        </p:txBody>
      </p:sp>
      <p:sp>
        <p:nvSpPr>
          <p:cNvPr id="126981" name="Rectangle 5">
            <a:extLst>
              <a:ext uri="{FF2B5EF4-FFF2-40B4-BE49-F238E27FC236}">
                <a16:creationId xmlns:a16="http://schemas.microsoft.com/office/drawing/2014/main" id="{C94AECE1-0843-4999-9A31-DFE4F19ACD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304925"/>
            <a:ext cx="9144000" cy="55499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6978" name="Rectangle 2">
            <a:extLst>
              <a:ext uri="{FF2B5EF4-FFF2-40B4-BE49-F238E27FC236}">
                <a16:creationId xmlns:a16="http://schemas.microsoft.com/office/drawing/2014/main" id="{6ED51C46-7048-4B94-BE4C-BDA2AC6CD56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Initial Routing Tables</a:t>
            </a:r>
          </a:p>
        </p:txBody>
      </p:sp>
      <p:grpSp>
        <p:nvGrpSpPr>
          <p:cNvPr id="126988" name="Group 12">
            <a:extLst>
              <a:ext uri="{FF2B5EF4-FFF2-40B4-BE49-F238E27FC236}">
                <a16:creationId xmlns:a16="http://schemas.microsoft.com/office/drawing/2014/main" id="{796C75BC-032F-4D33-8D35-3E7098196382}"/>
              </a:ext>
            </a:extLst>
          </p:cNvPr>
          <p:cNvGrpSpPr>
            <a:grpSpLocks/>
          </p:cNvGrpSpPr>
          <p:nvPr/>
        </p:nvGrpSpPr>
        <p:grpSpPr bwMode="auto">
          <a:xfrm>
            <a:off x="98425" y="1373188"/>
            <a:ext cx="8882063" cy="5440362"/>
            <a:chOff x="62" y="820"/>
            <a:chExt cx="5595" cy="3427"/>
          </a:xfrm>
        </p:grpSpPr>
        <p:pic>
          <p:nvPicPr>
            <p:cNvPr id="126980" name="Picture 4">
              <a:extLst>
                <a:ext uri="{FF2B5EF4-FFF2-40B4-BE49-F238E27FC236}">
                  <a16:creationId xmlns:a16="http://schemas.microsoft.com/office/drawing/2014/main" id="{C783C643-D5BF-4B58-8E51-4A56DE11FF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243"/>
            <a:stretch>
              <a:fillRect/>
            </a:stretch>
          </p:blipFill>
          <p:spPr bwMode="auto">
            <a:xfrm>
              <a:off x="62" y="820"/>
              <a:ext cx="5595" cy="34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26983" name="Text Box 7">
              <a:extLst>
                <a:ext uri="{FF2B5EF4-FFF2-40B4-BE49-F238E27FC236}">
                  <a16:creationId xmlns:a16="http://schemas.microsoft.com/office/drawing/2014/main" id="{4905FD5F-E965-4C91-A6BB-08C59037931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52" y="1639"/>
              <a:ext cx="419" cy="11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tIns="0" bIns="0" anchor="ctr"/>
            <a:lstStyle/>
            <a:p>
              <a:r>
                <a:rPr lang="en-US" altLang="zh-CN" sz="1700"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AS 3</a:t>
              </a:r>
            </a:p>
          </p:txBody>
        </p:sp>
        <p:sp>
          <p:nvSpPr>
            <p:cNvPr id="126984" name="Text Box 8">
              <a:extLst>
                <a:ext uri="{FF2B5EF4-FFF2-40B4-BE49-F238E27FC236}">
                  <a16:creationId xmlns:a16="http://schemas.microsoft.com/office/drawing/2014/main" id="{645CC7DE-7C3E-4F89-8C7C-66A8BD3230B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8" y="1639"/>
              <a:ext cx="419" cy="15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tIns="0" bIns="0" anchor="ctr"/>
            <a:lstStyle/>
            <a:p>
              <a:r>
                <a:rPr lang="en-US" altLang="zh-CN" sz="1700"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AS 1</a:t>
              </a:r>
            </a:p>
          </p:txBody>
        </p:sp>
        <p:sp>
          <p:nvSpPr>
            <p:cNvPr id="126985" name="Text Box 9">
              <a:extLst>
                <a:ext uri="{FF2B5EF4-FFF2-40B4-BE49-F238E27FC236}">
                  <a16:creationId xmlns:a16="http://schemas.microsoft.com/office/drawing/2014/main" id="{BD273EF8-D7D2-4C07-BA45-100BCAC6C35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69" y="3566"/>
              <a:ext cx="329" cy="11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18000" tIns="0" rIns="18000" bIns="0" anchor="ctr"/>
            <a:lstStyle/>
            <a:p>
              <a:r>
                <a:rPr lang="en-US" altLang="zh-CN" sz="1700"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AS 2</a:t>
              </a:r>
            </a:p>
          </p:txBody>
        </p:sp>
        <p:sp>
          <p:nvSpPr>
            <p:cNvPr id="126986" name="Text Box 10">
              <a:extLst>
                <a:ext uri="{FF2B5EF4-FFF2-40B4-BE49-F238E27FC236}">
                  <a16:creationId xmlns:a16="http://schemas.microsoft.com/office/drawing/2014/main" id="{1273C9D4-44B4-4509-B67C-9E48B60D80F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03" y="3566"/>
              <a:ext cx="329" cy="11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18000" tIns="0" rIns="18000" bIns="0" anchor="ctr"/>
            <a:lstStyle/>
            <a:p>
              <a:pPr algn="ctr"/>
              <a:r>
                <a:rPr lang="en-US" altLang="zh-CN" sz="1700"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AS 4</a:t>
              </a:r>
            </a:p>
          </p:txBody>
        </p:sp>
        <p:sp>
          <p:nvSpPr>
            <p:cNvPr id="126987" name="Rectangle 11">
              <a:extLst>
                <a:ext uri="{FF2B5EF4-FFF2-40B4-BE49-F238E27FC236}">
                  <a16:creationId xmlns:a16="http://schemas.microsoft.com/office/drawing/2014/main" id="{790479BD-FED0-44E1-9260-D4EFBA6A00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6" y="4156"/>
              <a:ext cx="454" cy="91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Textured">
  <a:themeElements>
    <a:clrScheme name="Textured 10">
      <a:dk1>
        <a:srgbClr val="000000"/>
      </a:dk1>
      <a:lt1>
        <a:srgbClr val="FFFFFF"/>
      </a:lt1>
      <a:dk2>
        <a:srgbClr val="00152A"/>
      </a:dk2>
      <a:lt2>
        <a:srgbClr val="CCFFFF"/>
      </a:lt2>
      <a:accent1>
        <a:srgbClr val="009999"/>
      </a:accent1>
      <a:accent2>
        <a:srgbClr val="336699"/>
      </a:accent2>
      <a:accent3>
        <a:srgbClr val="AAAAAC"/>
      </a:accent3>
      <a:accent4>
        <a:srgbClr val="DADADA"/>
      </a:accent4>
      <a:accent5>
        <a:srgbClr val="AACACA"/>
      </a:accent5>
      <a:accent6>
        <a:srgbClr val="2D5C8A"/>
      </a:accent6>
      <a:hlink>
        <a:srgbClr val="00CCFF"/>
      </a:hlink>
      <a:folHlink>
        <a:srgbClr val="FFCC00"/>
      </a:folHlink>
    </a:clrScheme>
    <a:fontScheme name="Textured">
      <a:majorFont>
        <a:latin typeface="Tahoma"/>
        <a:ea typeface="黑体"/>
        <a:cs typeface=""/>
      </a:majorFont>
      <a:minorFont>
        <a:latin typeface="Franklin Gothic Medium"/>
        <a:ea typeface="楷体_GB2312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Franklin Gothic Medium" panose="020B0603020102020204" pitchFamily="34" charset="0"/>
            <a:ea typeface="楷体_GB2312" pitchFamily="49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Franklin Gothic Medium" panose="020B0603020102020204" pitchFamily="34" charset="0"/>
            <a:ea typeface="楷体_GB2312" pitchFamily="49" charset="-122"/>
          </a:defRPr>
        </a:defPPr>
      </a:lstStyle>
    </a:lnDef>
  </a:objectDefaults>
  <a:extraClrSchemeLst>
    <a:extraClrScheme>
      <a:clrScheme name="Textured 1">
        <a:dk1>
          <a:srgbClr val="660000"/>
        </a:dk1>
        <a:lt1>
          <a:srgbClr val="FFFFFF"/>
        </a:lt1>
        <a:dk2>
          <a:srgbClr val="800000"/>
        </a:dk2>
        <a:lt2>
          <a:srgbClr val="FFFFCC"/>
        </a:lt2>
        <a:accent1>
          <a:srgbClr val="BE7960"/>
        </a:accent1>
        <a:accent2>
          <a:srgbClr val="CC6600"/>
        </a:accent2>
        <a:accent3>
          <a:srgbClr val="C0AAAA"/>
        </a:accent3>
        <a:accent4>
          <a:srgbClr val="DADADA"/>
        </a:accent4>
        <a:accent5>
          <a:srgbClr val="DBBEB6"/>
        </a:accent5>
        <a:accent6>
          <a:srgbClr val="B95C00"/>
        </a:accent6>
        <a:hlink>
          <a:srgbClr val="FFCC66"/>
        </a:hlink>
        <a:folHlink>
          <a:srgbClr val="CC33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xtured 2">
        <a:dk1>
          <a:srgbClr val="003300"/>
        </a:dk1>
        <a:lt1>
          <a:srgbClr val="FFFFFF"/>
        </a:lt1>
        <a:dk2>
          <a:srgbClr val="4D6A2A"/>
        </a:dk2>
        <a:lt2>
          <a:srgbClr val="CCFF99"/>
        </a:lt2>
        <a:accent1>
          <a:srgbClr val="33CC33"/>
        </a:accent1>
        <a:accent2>
          <a:srgbClr val="46562A"/>
        </a:accent2>
        <a:accent3>
          <a:srgbClr val="B2B9AC"/>
        </a:accent3>
        <a:accent4>
          <a:srgbClr val="DADADA"/>
        </a:accent4>
        <a:accent5>
          <a:srgbClr val="ADE2AD"/>
        </a:accent5>
        <a:accent6>
          <a:srgbClr val="3F4D25"/>
        </a:accent6>
        <a:hlink>
          <a:srgbClr val="009999"/>
        </a:hlink>
        <a:folHlink>
          <a:srgbClr val="CC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xtured 3">
        <a:dk1>
          <a:srgbClr val="4E4E74"/>
        </a:dk1>
        <a:lt1>
          <a:srgbClr val="FFFFFF"/>
        </a:lt1>
        <a:dk2>
          <a:srgbClr val="666699"/>
        </a:dk2>
        <a:lt2>
          <a:srgbClr val="FFFFCC"/>
        </a:lt2>
        <a:accent1>
          <a:srgbClr val="5E5884"/>
        </a:accent1>
        <a:accent2>
          <a:srgbClr val="8AB29D"/>
        </a:accent2>
        <a:accent3>
          <a:srgbClr val="B8B8CA"/>
        </a:accent3>
        <a:accent4>
          <a:srgbClr val="DADADA"/>
        </a:accent4>
        <a:accent5>
          <a:srgbClr val="B6B4C2"/>
        </a:accent5>
        <a:accent6>
          <a:srgbClr val="7DA18E"/>
        </a:accent6>
        <a:hlink>
          <a:srgbClr val="FFFF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xtured 4">
        <a:dk1>
          <a:srgbClr val="004E4C"/>
        </a:dk1>
        <a:lt1>
          <a:srgbClr val="FFFFFF"/>
        </a:lt1>
        <a:dk2>
          <a:srgbClr val="006666"/>
        </a:dk2>
        <a:lt2>
          <a:srgbClr val="FFFFCC"/>
        </a:lt2>
        <a:accent1>
          <a:srgbClr val="FFCC00"/>
        </a:accent1>
        <a:accent2>
          <a:srgbClr val="00B0AC"/>
        </a:accent2>
        <a:accent3>
          <a:srgbClr val="AAB8B8"/>
        </a:accent3>
        <a:accent4>
          <a:srgbClr val="DADADA"/>
        </a:accent4>
        <a:accent5>
          <a:srgbClr val="FFE2AA"/>
        </a:accent5>
        <a:accent6>
          <a:srgbClr val="009F9B"/>
        </a:accent6>
        <a:hlink>
          <a:srgbClr val="BA7C3E"/>
        </a:hlink>
        <a:folHlink>
          <a:srgbClr val="724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xtured 5">
        <a:dk1>
          <a:srgbClr val="003366"/>
        </a:dk1>
        <a:lt1>
          <a:srgbClr val="FFFFFF"/>
        </a:lt1>
        <a:dk2>
          <a:srgbClr val="2B5481"/>
        </a:dk2>
        <a:lt2>
          <a:srgbClr val="E5FFFF"/>
        </a:lt2>
        <a:accent1>
          <a:srgbClr val="009999"/>
        </a:accent1>
        <a:accent2>
          <a:srgbClr val="336699"/>
        </a:accent2>
        <a:accent3>
          <a:srgbClr val="ACB3C1"/>
        </a:accent3>
        <a:accent4>
          <a:srgbClr val="DADADA"/>
        </a:accent4>
        <a:accent5>
          <a:srgbClr val="AACACA"/>
        </a:accent5>
        <a:accent6>
          <a:srgbClr val="2D5C8A"/>
        </a:accent6>
        <a:hlink>
          <a:srgbClr val="00CCFF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xtured 6">
        <a:dk1>
          <a:srgbClr val="080808"/>
        </a:dk1>
        <a:lt1>
          <a:srgbClr val="FFFFFF"/>
        </a:lt1>
        <a:dk2>
          <a:srgbClr val="4D4D4D"/>
        </a:dk2>
        <a:lt2>
          <a:srgbClr val="FFFFFF"/>
        </a:lt2>
        <a:accent1>
          <a:srgbClr val="666699"/>
        </a:accent1>
        <a:accent2>
          <a:srgbClr val="3366CC"/>
        </a:accent2>
        <a:accent3>
          <a:srgbClr val="B2B2B2"/>
        </a:accent3>
        <a:accent4>
          <a:srgbClr val="DADADA"/>
        </a:accent4>
        <a:accent5>
          <a:srgbClr val="B8B8CA"/>
        </a:accent5>
        <a:accent6>
          <a:srgbClr val="2D5CB9"/>
        </a:accent6>
        <a:hlink>
          <a:srgbClr val="00CCFF"/>
        </a:hlink>
        <a:folHlink>
          <a:srgbClr val="CCCC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xtured 7">
        <a:dk1>
          <a:srgbClr val="000000"/>
        </a:dk1>
        <a:lt1>
          <a:srgbClr val="DBDAC2"/>
        </a:lt1>
        <a:dk2>
          <a:srgbClr val="827F4C"/>
        </a:dk2>
        <a:lt2>
          <a:srgbClr val="C0BC94"/>
        </a:lt2>
        <a:accent1>
          <a:srgbClr val="AAA578"/>
        </a:accent1>
        <a:accent2>
          <a:srgbClr val="A2A4AC"/>
        </a:accent2>
        <a:accent3>
          <a:srgbClr val="EAEADD"/>
        </a:accent3>
        <a:accent4>
          <a:srgbClr val="000000"/>
        </a:accent4>
        <a:accent5>
          <a:srgbClr val="D2CFBE"/>
        </a:accent5>
        <a:accent6>
          <a:srgbClr val="92949B"/>
        </a:accent6>
        <a:hlink>
          <a:srgbClr val="5B8800"/>
        </a:hlink>
        <a:folHlink>
          <a:srgbClr val="68653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xtured 8">
        <a:dk1>
          <a:srgbClr val="000000"/>
        </a:dk1>
        <a:lt1>
          <a:srgbClr val="DCE8F4"/>
        </a:lt1>
        <a:dk2>
          <a:srgbClr val="7B9CB5"/>
        </a:dk2>
        <a:lt2>
          <a:srgbClr val="969696"/>
        </a:lt2>
        <a:accent1>
          <a:srgbClr val="FFFFFF"/>
        </a:accent1>
        <a:accent2>
          <a:srgbClr val="00BAB6"/>
        </a:accent2>
        <a:accent3>
          <a:srgbClr val="EBF2F8"/>
        </a:accent3>
        <a:accent4>
          <a:srgbClr val="000000"/>
        </a:accent4>
        <a:accent5>
          <a:srgbClr val="FFFFFF"/>
        </a:accent5>
        <a:accent6>
          <a:srgbClr val="00A8A5"/>
        </a:accent6>
        <a:hlink>
          <a:srgbClr val="8A8AD8"/>
        </a:hlink>
        <a:folHlink>
          <a:srgbClr val="24249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xtured 9">
        <a:dk1>
          <a:srgbClr val="003366"/>
        </a:dk1>
        <a:lt1>
          <a:srgbClr val="FFFFFF"/>
        </a:lt1>
        <a:dk2>
          <a:srgbClr val="00152A"/>
        </a:dk2>
        <a:lt2>
          <a:srgbClr val="CCFFFF"/>
        </a:lt2>
        <a:accent1>
          <a:srgbClr val="009999"/>
        </a:accent1>
        <a:accent2>
          <a:srgbClr val="336699"/>
        </a:accent2>
        <a:accent3>
          <a:srgbClr val="AAAAAC"/>
        </a:accent3>
        <a:accent4>
          <a:srgbClr val="DADADA"/>
        </a:accent4>
        <a:accent5>
          <a:srgbClr val="AACACA"/>
        </a:accent5>
        <a:accent6>
          <a:srgbClr val="2D5C8A"/>
        </a:accent6>
        <a:hlink>
          <a:srgbClr val="00CCFF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xtured 10">
        <a:dk1>
          <a:srgbClr val="000000"/>
        </a:dk1>
        <a:lt1>
          <a:srgbClr val="FFFFFF"/>
        </a:lt1>
        <a:dk2>
          <a:srgbClr val="00152A"/>
        </a:dk2>
        <a:lt2>
          <a:srgbClr val="CCFFFF"/>
        </a:lt2>
        <a:accent1>
          <a:srgbClr val="009999"/>
        </a:accent1>
        <a:accent2>
          <a:srgbClr val="336699"/>
        </a:accent2>
        <a:accent3>
          <a:srgbClr val="AAAAAC"/>
        </a:accent3>
        <a:accent4>
          <a:srgbClr val="DADADA"/>
        </a:accent4>
        <a:accent5>
          <a:srgbClr val="AACACA"/>
        </a:accent5>
        <a:accent6>
          <a:srgbClr val="2D5C8A"/>
        </a:accent6>
        <a:hlink>
          <a:srgbClr val="00CCFF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TCPIP</Template>
  <TotalTime>7105</TotalTime>
  <Words>7602</Words>
  <Application>Microsoft Office PowerPoint</Application>
  <PresentationFormat>全屏显示(4:3)</PresentationFormat>
  <Paragraphs>1761</Paragraphs>
  <Slides>119</Slides>
  <Notes>78</Notes>
  <HiddenSlides>0</HiddenSlides>
  <MMClips>0</MMClips>
  <ScaleCrop>false</ScaleCrop>
  <HeadingPairs>
    <vt:vector size="8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119</vt:i4>
      </vt:variant>
    </vt:vector>
  </HeadingPairs>
  <TitlesOfParts>
    <vt:vector size="126" baseType="lpstr">
      <vt:lpstr>宋体</vt:lpstr>
      <vt:lpstr>Arial</vt:lpstr>
      <vt:lpstr>Franklin Gothic Medium</vt:lpstr>
      <vt:lpstr>Tahoma</vt:lpstr>
      <vt:lpstr>Wingdings</vt:lpstr>
      <vt:lpstr>Textured</vt:lpstr>
      <vt:lpstr>Photo Editor Photo</vt:lpstr>
      <vt:lpstr>Chapter 11   Routing Protocols</vt:lpstr>
      <vt:lpstr>Introduction</vt:lpstr>
      <vt:lpstr>Metric（度量）</vt:lpstr>
      <vt:lpstr>Convergence（收敛）</vt:lpstr>
      <vt:lpstr>11.1  Interior &amp; Exterior Routing</vt:lpstr>
      <vt:lpstr>IGP vs. EGP</vt:lpstr>
      <vt:lpstr>Routing Protocols</vt:lpstr>
      <vt:lpstr>11.2  Distance Vector Routing</vt:lpstr>
      <vt:lpstr>Updating</vt:lpstr>
      <vt:lpstr>Routing Loop: Two-node instability</vt:lpstr>
      <vt:lpstr>Some Remedies for Instability</vt:lpstr>
      <vt:lpstr>PowerPoint 演示文稿</vt:lpstr>
      <vt:lpstr>(2)Triggered Update</vt:lpstr>
      <vt:lpstr>(3)Split Horizons</vt:lpstr>
      <vt:lpstr>(4)Poison Reverse</vt:lpstr>
      <vt:lpstr>More-node instability</vt:lpstr>
      <vt:lpstr>Hold-down Timer, 抑制定时器</vt:lpstr>
      <vt:lpstr>11.3  RIP</vt:lpstr>
      <vt:lpstr>Example of a domain using RIP</vt:lpstr>
      <vt:lpstr>11.3.1  RIP Message</vt:lpstr>
      <vt:lpstr>Types of Messages</vt:lpstr>
      <vt:lpstr>11.3.2  RIP Operation</vt:lpstr>
      <vt:lpstr>Initializing the Routing Table</vt:lpstr>
      <vt:lpstr>RFC 1058: Sending RIP Responses</vt:lpstr>
      <vt:lpstr>RFC 1058:  Updating the Routing Table</vt:lpstr>
      <vt:lpstr>PowerPoint 演示文稿</vt:lpstr>
      <vt:lpstr>Network Discovery</vt:lpstr>
      <vt:lpstr>Topology Change</vt:lpstr>
      <vt:lpstr>11.3.3  Timers in RIP</vt:lpstr>
      <vt:lpstr>11.3.3  Timers in RIP</vt:lpstr>
      <vt:lpstr>11.3.4  RIP Version 2</vt:lpstr>
      <vt:lpstr>Route Tag</vt:lpstr>
      <vt:lpstr>RFC2453 - Appendix A: Next Hop Field in a rip entry</vt:lpstr>
      <vt:lpstr>Chapter 11   Routing Protocols</vt:lpstr>
      <vt:lpstr>11.4  Link State Routing</vt:lpstr>
      <vt:lpstr>11.4  Link State Routing</vt:lpstr>
      <vt:lpstr>11.4.1  Link and Link-State</vt:lpstr>
      <vt:lpstr>PowerPoint 演示文稿</vt:lpstr>
      <vt:lpstr>11.4.2  Flooding</vt:lpstr>
      <vt:lpstr>11.4.2  Flooding</vt:lpstr>
      <vt:lpstr>11.4.2  Flooding</vt:lpstr>
      <vt:lpstr>Reliable Flooding LSA</vt:lpstr>
      <vt:lpstr>11.4.3  Dijkstra Algorithm</vt:lpstr>
      <vt:lpstr>11.4.3  Dijkstra Algorithm</vt:lpstr>
      <vt:lpstr>11.4.3  Dijkstra Algorithm</vt:lpstr>
      <vt:lpstr>PowerPoint 演示文稿</vt:lpstr>
      <vt:lpstr>SPF Algorithm Example</vt:lpstr>
      <vt:lpstr>Build a Routing Table Based the SPF Tree</vt:lpstr>
      <vt:lpstr>11.5  OSPF</vt:lpstr>
      <vt:lpstr>11.5.1  Areas</vt:lpstr>
      <vt:lpstr>OSPF Area</vt:lpstr>
      <vt:lpstr>Area 0</vt:lpstr>
      <vt:lpstr>OSPF Router Types</vt:lpstr>
      <vt:lpstr>11.5.2  Network’s Type</vt:lpstr>
      <vt:lpstr>11.5.2  Network’s Type</vt:lpstr>
      <vt:lpstr>Transit Network: DR and BDR</vt:lpstr>
      <vt:lpstr>11.5.3  OSPF Packet Types</vt:lpstr>
      <vt:lpstr>11.5.3  OSPF LSA Types</vt:lpstr>
      <vt:lpstr>Intra-area LSAs</vt:lpstr>
      <vt:lpstr>Inter-area LSAs</vt:lpstr>
      <vt:lpstr>External LSAs</vt:lpstr>
      <vt:lpstr>OSPF LSA Example</vt:lpstr>
      <vt:lpstr>11.5.4  OSPF Databases</vt:lpstr>
      <vt:lpstr>11.5.4  OSPF Databases</vt:lpstr>
      <vt:lpstr>11.5.5  OSPF Packets</vt:lpstr>
      <vt:lpstr>11.5.5  OSPF Packets</vt:lpstr>
      <vt:lpstr>Packet Types</vt:lpstr>
      <vt:lpstr>LSU Packet Format</vt:lpstr>
      <vt:lpstr>LSA Format</vt:lpstr>
      <vt:lpstr>LSA Format</vt:lpstr>
      <vt:lpstr>Router ID</vt:lpstr>
      <vt:lpstr>Link State ID &amp; Link ID</vt:lpstr>
      <vt:lpstr>Type1：Router–LSA</vt:lpstr>
      <vt:lpstr>Type1： Router–LSA</vt:lpstr>
      <vt:lpstr>Type1： Router–LSA</vt:lpstr>
      <vt:lpstr>Type2： Network–LSA</vt:lpstr>
      <vt:lpstr>Type2： Network–LSA</vt:lpstr>
      <vt:lpstr>Type1&amp;2： example</vt:lpstr>
      <vt:lpstr>Type1&amp;2： example</vt:lpstr>
      <vt:lpstr>Type1&amp;2： example</vt:lpstr>
      <vt:lpstr>Type3： summary-LSA</vt:lpstr>
      <vt:lpstr>Type3： summary-LSA</vt:lpstr>
      <vt:lpstr>Type4： summary-LSA ASBR</vt:lpstr>
      <vt:lpstr>Type5： AS-external-LSA</vt:lpstr>
      <vt:lpstr>OSPF Packet Types</vt:lpstr>
      <vt:lpstr>其它分组： Hello</vt:lpstr>
      <vt:lpstr>其它分组： DBD</vt:lpstr>
      <vt:lpstr>其它分组： DBD</vt:lpstr>
      <vt:lpstr>其它分组： 链路状态请求</vt:lpstr>
      <vt:lpstr>其它分组： 链路状态确认</vt:lpstr>
      <vt:lpstr>11.5.6  OSPF Operation</vt:lpstr>
      <vt:lpstr>OSPF States</vt:lpstr>
      <vt:lpstr>Step 1. Establish router adjacencies</vt:lpstr>
      <vt:lpstr>Step 3.  Discover routes</vt:lpstr>
      <vt:lpstr>11.5.7  RIP vs. OSPF</vt:lpstr>
      <vt:lpstr>11.5.7  RIP vs. OSPF</vt:lpstr>
      <vt:lpstr>Chapter 11   Routing Protocols</vt:lpstr>
      <vt:lpstr>11.6  Path Vector Routing</vt:lpstr>
      <vt:lpstr>Initial Routing Tables</vt:lpstr>
      <vt:lpstr>Stabilized Routing Tables</vt:lpstr>
      <vt:lpstr>Path Vector Routing Table</vt:lpstr>
      <vt:lpstr>Path Vector Routing Table</vt:lpstr>
      <vt:lpstr>11.7  BGP-4</vt:lpstr>
      <vt:lpstr>11.7.1  Types of AS</vt:lpstr>
      <vt:lpstr>When to and not to Use BGP</vt:lpstr>
      <vt:lpstr>11.7.2  IBGP &amp; EBGP Sessions</vt:lpstr>
      <vt:lpstr>Synchronization Rule</vt:lpstr>
      <vt:lpstr>11.7.3  BGP Path Attributes</vt:lpstr>
      <vt:lpstr>NEXT_HOP Example</vt:lpstr>
      <vt:lpstr>LOAD_PREFERENCE Example</vt:lpstr>
      <vt:lpstr>MED Example</vt:lpstr>
      <vt:lpstr>11.7.4  BGP Messages</vt:lpstr>
      <vt:lpstr>11.7.4  BGP Messages</vt:lpstr>
      <vt:lpstr>Message Types</vt:lpstr>
      <vt:lpstr>OPEN Messages</vt:lpstr>
      <vt:lpstr>UPDATE Messages</vt:lpstr>
      <vt:lpstr>11.7.5  BGP Operation</vt:lpstr>
      <vt:lpstr>BGP Routing Process Model</vt:lpstr>
      <vt:lpstr>11.8  Summary</vt:lpstr>
    </vt:vector>
  </TitlesOfParts>
  <Company>电子科技大学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第十章  路由协议</dc:title>
  <dc:creator>杨宁</dc:creator>
  <cp:lastModifiedBy>孔 文玉</cp:lastModifiedBy>
  <cp:revision>297</cp:revision>
  <dcterms:created xsi:type="dcterms:W3CDTF">2004-05-24T06:14:18Z</dcterms:created>
  <dcterms:modified xsi:type="dcterms:W3CDTF">2020-11-20T07:01:33Z</dcterms:modified>
</cp:coreProperties>
</file>